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48.xml" ContentType="application/vnd.openxmlformats-officedocument.presentationml.slideLayout+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s/slide109.xml" ContentType="application/vnd.openxmlformats-officedocument.presentationml.slide+xml"/>
  <Override PartName="/ppt/theme/theme8.xml" ContentType="application/vnd.openxmlformats-officedocument.them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09" r:id="rId2"/>
    <p:sldMasterId id="2147483710" r:id="rId3"/>
    <p:sldMasterId id="2147483711" r:id="rId4"/>
    <p:sldMasterId id="2147483712" r:id="rId5"/>
    <p:sldMasterId id="2147483714" r:id="rId6"/>
  </p:sldMasterIdLst>
  <p:notesMasterIdLst>
    <p:notesMasterId r:id="rId144"/>
  </p:notesMasterIdLst>
  <p:handoutMasterIdLst>
    <p:handoutMasterId r:id="rId145"/>
  </p:handoutMasterIdLst>
  <p:sldIdLst>
    <p:sldId id="1101" r:id="rId7"/>
    <p:sldId id="1102" r:id="rId8"/>
    <p:sldId id="1103" r:id="rId9"/>
    <p:sldId id="1308" r:id="rId10"/>
    <p:sldId id="1106" r:id="rId11"/>
    <p:sldId id="1105" r:id="rId12"/>
    <p:sldId id="1531" r:id="rId13"/>
    <p:sldId id="1532" r:id="rId14"/>
    <p:sldId id="1533" r:id="rId15"/>
    <p:sldId id="1534" r:id="rId16"/>
    <p:sldId id="1535" r:id="rId17"/>
    <p:sldId id="1536" r:id="rId18"/>
    <p:sldId id="1060" r:id="rId19"/>
    <p:sldId id="1213" r:id="rId20"/>
    <p:sldId id="1376" r:id="rId21"/>
    <p:sldId id="1422" r:id="rId22"/>
    <p:sldId id="1472" r:id="rId23"/>
    <p:sldId id="1393" r:id="rId24"/>
    <p:sldId id="1507" r:id="rId25"/>
    <p:sldId id="1391" r:id="rId26"/>
    <p:sldId id="1454" r:id="rId27"/>
    <p:sldId id="1455" r:id="rId28"/>
    <p:sldId id="1314" r:id="rId29"/>
    <p:sldId id="1398" r:id="rId30"/>
    <p:sldId id="1399" r:id="rId31"/>
    <p:sldId id="1423" r:id="rId32"/>
    <p:sldId id="1400" r:id="rId33"/>
    <p:sldId id="1403" r:id="rId34"/>
    <p:sldId id="1404" r:id="rId35"/>
    <p:sldId id="1456" r:id="rId36"/>
    <p:sldId id="1471" r:id="rId37"/>
    <p:sldId id="1316" r:id="rId38"/>
    <p:sldId id="1342" r:id="rId39"/>
    <p:sldId id="1484" r:id="rId40"/>
    <p:sldId id="1345" r:id="rId41"/>
    <p:sldId id="1424" r:id="rId42"/>
    <p:sldId id="1346" r:id="rId43"/>
    <p:sldId id="1347" r:id="rId44"/>
    <p:sldId id="1348" r:id="rId45"/>
    <p:sldId id="1352" r:id="rId46"/>
    <p:sldId id="1354" r:id="rId47"/>
    <p:sldId id="1358" r:id="rId48"/>
    <p:sldId id="1359" r:id="rId49"/>
    <p:sldId id="1363" r:id="rId50"/>
    <p:sldId id="1430" r:id="rId51"/>
    <p:sldId id="1527" r:id="rId52"/>
    <p:sldId id="1355" r:id="rId53"/>
    <p:sldId id="1361" r:id="rId54"/>
    <p:sldId id="1429" r:id="rId55"/>
    <p:sldId id="1386" r:id="rId56"/>
    <p:sldId id="1431" r:id="rId57"/>
    <p:sldId id="1364" r:id="rId58"/>
    <p:sldId id="1432" r:id="rId59"/>
    <p:sldId id="1434" r:id="rId60"/>
    <p:sldId id="1360" r:id="rId61"/>
    <p:sldId id="1433" r:id="rId62"/>
    <p:sldId id="1385" r:id="rId63"/>
    <p:sldId id="1488" r:id="rId64"/>
    <p:sldId id="1366" r:id="rId65"/>
    <p:sldId id="1439" r:id="rId66"/>
    <p:sldId id="1405" r:id="rId67"/>
    <p:sldId id="1489" r:id="rId68"/>
    <p:sldId id="1371" r:id="rId69"/>
    <p:sldId id="1383" r:id="rId70"/>
    <p:sldId id="1474" r:id="rId71"/>
    <p:sldId id="1384" r:id="rId72"/>
    <p:sldId id="1491" r:id="rId73"/>
    <p:sldId id="1380" r:id="rId74"/>
    <p:sldId id="1490" r:id="rId75"/>
    <p:sldId id="1407" r:id="rId76"/>
    <p:sldId id="1440" r:id="rId77"/>
    <p:sldId id="1425" r:id="rId78"/>
    <p:sldId id="1387" r:id="rId79"/>
    <p:sldId id="1426" r:id="rId80"/>
    <p:sldId id="1367" r:id="rId81"/>
    <p:sldId id="1427" r:id="rId82"/>
    <p:sldId id="1389" r:id="rId83"/>
    <p:sldId id="1442" r:id="rId84"/>
    <p:sldId id="1485" r:id="rId85"/>
    <p:sldId id="1343" r:id="rId86"/>
    <p:sldId id="1373" r:id="rId87"/>
    <p:sldId id="1443" r:id="rId88"/>
    <p:sldId id="1450" r:id="rId89"/>
    <p:sldId id="1370" r:id="rId90"/>
    <p:sldId id="1444" r:id="rId91"/>
    <p:sldId id="1451" r:id="rId92"/>
    <p:sldId id="1446" r:id="rId93"/>
    <p:sldId id="1511" r:id="rId94"/>
    <p:sldId id="1512" r:id="rId95"/>
    <p:sldId id="1457" r:id="rId96"/>
    <p:sldId id="1514" r:id="rId97"/>
    <p:sldId id="1463" r:id="rId98"/>
    <p:sldId id="1529" r:id="rId99"/>
    <p:sldId id="1517" r:id="rId100"/>
    <p:sldId id="1516" r:id="rId101"/>
    <p:sldId id="1518" r:id="rId102"/>
    <p:sldId id="1519" r:id="rId103"/>
    <p:sldId id="1520" r:id="rId104"/>
    <p:sldId id="1521" r:id="rId105"/>
    <p:sldId id="1522" r:id="rId106"/>
    <p:sldId id="1523" r:id="rId107"/>
    <p:sldId id="1524" r:id="rId108"/>
    <p:sldId id="1525" r:id="rId109"/>
    <p:sldId id="1526" r:id="rId110"/>
    <p:sldId id="1315" r:id="rId111"/>
    <p:sldId id="1318" r:id="rId112"/>
    <p:sldId id="1334" r:id="rId113"/>
    <p:sldId id="1326" r:id="rId114"/>
    <p:sldId id="1492" r:id="rId115"/>
    <p:sldId id="1493" r:id="rId116"/>
    <p:sldId id="1494" r:id="rId117"/>
    <p:sldId id="1495" r:id="rId118"/>
    <p:sldId id="1496" r:id="rId119"/>
    <p:sldId id="1497" r:id="rId120"/>
    <p:sldId id="1498" r:id="rId121"/>
    <p:sldId id="1499" r:id="rId122"/>
    <p:sldId id="1317" r:id="rId123"/>
    <p:sldId id="1500" r:id="rId124"/>
    <p:sldId id="1501" r:id="rId125"/>
    <p:sldId id="1502" r:id="rId126"/>
    <p:sldId id="1503" r:id="rId127"/>
    <p:sldId id="1504" r:id="rId128"/>
    <p:sldId id="1505" r:id="rId129"/>
    <p:sldId id="1506" r:id="rId130"/>
    <p:sldId id="1466" r:id="rId131"/>
    <p:sldId id="1469" r:id="rId132"/>
    <p:sldId id="1530" r:id="rId133"/>
    <p:sldId id="1467" r:id="rId134"/>
    <p:sldId id="1421" r:id="rId135"/>
    <p:sldId id="1377" r:id="rId136"/>
    <p:sldId id="1397" r:id="rId137"/>
    <p:sldId id="1394" r:id="rId138"/>
    <p:sldId id="1509" r:id="rId139"/>
    <p:sldId id="1510" r:id="rId140"/>
    <p:sldId id="1459" r:id="rId141"/>
    <p:sldId id="1528" r:id="rId142"/>
    <p:sldId id="1043" r:id="rId143"/>
  </p:sldIdLst>
  <p:sldSz cx="9144000" cy="6858000" type="screen4x3"/>
  <p:notesSz cx="7086600" cy="9429750"/>
  <p:defaultTextStyle>
    <a:defPPr>
      <a:defRPr lang="en-US"/>
    </a:defPPr>
    <a:lvl1pPr algn="l" rtl="0" fontAlgn="base">
      <a:spcBef>
        <a:spcPct val="20000"/>
      </a:spcBef>
      <a:spcAft>
        <a:spcPct val="0"/>
      </a:spcAft>
      <a:buClr>
        <a:srgbClr val="113268"/>
      </a:buClr>
      <a:buChar char="•"/>
      <a:defRPr sz="2400" i="1" kern="1200">
        <a:solidFill>
          <a:srgbClr val="292929"/>
        </a:solidFill>
        <a:latin typeface="Trebuchet MS" pitchFamily="34" charset="0"/>
        <a:ea typeface="+mn-ea"/>
        <a:cs typeface="Arial" charset="0"/>
      </a:defRPr>
    </a:lvl1pPr>
    <a:lvl2pPr marL="457200" algn="l" rtl="0" fontAlgn="base">
      <a:spcBef>
        <a:spcPct val="20000"/>
      </a:spcBef>
      <a:spcAft>
        <a:spcPct val="0"/>
      </a:spcAft>
      <a:buClr>
        <a:srgbClr val="113268"/>
      </a:buClr>
      <a:buChar char="•"/>
      <a:defRPr sz="2400" i="1" kern="1200">
        <a:solidFill>
          <a:srgbClr val="292929"/>
        </a:solidFill>
        <a:latin typeface="Trebuchet MS" pitchFamily="34" charset="0"/>
        <a:ea typeface="+mn-ea"/>
        <a:cs typeface="Arial" charset="0"/>
      </a:defRPr>
    </a:lvl2pPr>
    <a:lvl3pPr marL="914400" algn="l" rtl="0" fontAlgn="base">
      <a:spcBef>
        <a:spcPct val="20000"/>
      </a:spcBef>
      <a:spcAft>
        <a:spcPct val="0"/>
      </a:spcAft>
      <a:buClr>
        <a:srgbClr val="113268"/>
      </a:buClr>
      <a:buChar char="•"/>
      <a:defRPr sz="2400" i="1" kern="1200">
        <a:solidFill>
          <a:srgbClr val="292929"/>
        </a:solidFill>
        <a:latin typeface="Trebuchet MS" pitchFamily="34" charset="0"/>
        <a:ea typeface="+mn-ea"/>
        <a:cs typeface="Arial" charset="0"/>
      </a:defRPr>
    </a:lvl3pPr>
    <a:lvl4pPr marL="1371600" algn="l" rtl="0" fontAlgn="base">
      <a:spcBef>
        <a:spcPct val="20000"/>
      </a:spcBef>
      <a:spcAft>
        <a:spcPct val="0"/>
      </a:spcAft>
      <a:buClr>
        <a:srgbClr val="113268"/>
      </a:buClr>
      <a:buChar char="•"/>
      <a:defRPr sz="2400" i="1" kern="1200">
        <a:solidFill>
          <a:srgbClr val="292929"/>
        </a:solidFill>
        <a:latin typeface="Trebuchet MS" pitchFamily="34" charset="0"/>
        <a:ea typeface="+mn-ea"/>
        <a:cs typeface="Arial" charset="0"/>
      </a:defRPr>
    </a:lvl4pPr>
    <a:lvl5pPr marL="1828800" algn="l" rtl="0" fontAlgn="base">
      <a:spcBef>
        <a:spcPct val="20000"/>
      </a:spcBef>
      <a:spcAft>
        <a:spcPct val="0"/>
      </a:spcAft>
      <a:buClr>
        <a:srgbClr val="113268"/>
      </a:buClr>
      <a:buChar char="•"/>
      <a:defRPr sz="2400" i="1" kern="1200">
        <a:solidFill>
          <a:srgbClr val="292929"/>
        </a:solidFill>
        <a:latin typeface="Trebuchet MS" pitchFamily="34" charset="0"/>
        <a:ea typeface="+mn-ea"/>
        <a:cs typeface="Arial" charset="0"/>
      </a:defRPr>
    </a:lvl5pPr>
    <a:lvl6pPr marL="2286000" algn="l" defTabSz="914400" rtl="0" eaLnBrk="1" latinLnBrk="0" hangingPunct="1">
      <a:defRPr sz="2400" i="1" kern="1200">
        <a:solidFill>
          <a:srgbClr val="292929"/>
        </a:solidFill>
        <a:latin typeface="Trebuchet MS" pitchFamily="34" charset="0"/>
        <a:ea typeface="+mn-ea"/>
        <a:cs typeface="Arial" charset="0"/>
      </a:defRPr>
    </a:lvl6pPr>
    <a:lvl7pPr marL="2743200" algn="l" defTabSz="914400" rtl="0" eaLnBrk="1" latinLnBrk="0" hangingPunct="1">
      <a:defRPr sz="2400" i="1" kern="1200">
        <a:solidFill>
          <a:srgbClr val="292929"/>
        </a:solidFill>
        <a:latin typeface="Trebuchet MS" pitchFamily="34" charset="0"/>
        <a:ea typeface="+mn-ea"/>
        <a:cs typeface="Arial" charset="0"/>
      </a:defRPr>
    </a:lvl7pPr>
    <a:lvl8pPr marL="3200400" algn="l" defTabSz="914400" rtl="0" eaLnBrk="1" latinLnBrk="0" hangingPunct="1">
      <a:defRPr sz="2400" i="1" kern="1200">
        <a:solidFill>
          <a:srgbClr val="292929"/>
        </a:solidFill>
        <a:latin typeface="Trebuchet MS" pitchFamily="34" charset="0"/>
        <a:ea typeface="+mn-ea"/>
        <a:cs typeface="Arial" charset="0"/>
      </a:defRPr>
    </a:lvl8pPr>
    <a:lvl9pPr marL="3657600" algn="l" defTabSz="914400" rtl="0" eaLnBrk="1" latinLnBrk="0" hangingPunct="1">
      <a:defRPr sz="2400" i="1" kern="1200">
        <a:solidFill>
          <a:srgbClr val="292929"/>
        </a:solidFill>
        <a:latin typeface="Trebuchet MS"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man Casey" initials="" lastIdx="19" clrIdx="0"/>
  <p:cmAuthor id="1" name="Amy Quinn" initials="AQ" lastIdx="4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3399FF"/>
    <a:srgbClr val="66CCFF"/>
    <a:srgbClr val="00CCFF"/>
    <a:srgbClr val="FF3300"/>
    <a:srgbClr val="F8F8F8"/>
    <a:srgbClr val="CCECFF"/>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05" autoAdjust="0"/>
    <p:restoredTop sz="99647" autoAdjust="0"/>
  </p:normalViewPr>
  <p:slideViewPr>
    <p:cSldViewPr snapToGrid="0">
      <p:cViewPr varScale="1">
        <p:scale>
          <a:sx n="83" d="100"/>
          <a:sy n="83" d="100"/>
        </p:scale>
        <p:origin x="-130" y="-62"/>
      </p:cViewPr>
      <p:guideLst>
        <p:guide orient="horz" pos="940"/>
        <p:guide pos="3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806"/>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notesMaster" Target="notesMasters/notesMaster1.xml"/><Relationship Id="rId149"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slide" Target="slides/slide134.xml"/><Relationship Id="rId14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slide" Target="slides/slide137.xml"/><Relationship Id="rId14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09-04-22T23:47:30.390" idx="40">
    <p:pos x="4314" y="2458"/>
    <p:text>add overlay and third arrow</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68638" cy="471488"/>
          </a:xfrm>
          <a:prstGeom prst="rect">
            <a:avLst/>
          </a:prstGeom>
          <a:noFill/>
          <a:ln w="9525">
            <a:noFill/>
            <a:miter lim="800000"/>
            <a:headEnd/>
            <a:tailEnd/>
          </a:ln>
          <a:effectLst/>
        </p:spPr>
        <p:txBody>
          <a:bodyPr vert="horz" wrap="square" lIns="95720" tIns="47860" rIns="95720" bIns="47860" numCol="1" anchor="t" anchorCtr="0" compatLnSpc="1">
            <a:prstTxWarp prst="textNoShape">
              <a:avLst/>
            </a:prstTxWarp>
          </a:bodyPr>
          <a:lstStyle>
            <a:lvl1pPr defTabSz="958850">
              <a:spcBef>
                <a:spcPct val="0"/>
              </a:spcBef>
              <a:buClrTx/>
              <a:buFontTx/>
              <a:buNone/>
              <a:defRPr sz="1300" b="0" i="0">
                <a:solidFill>
                  <a:schemeClr val="tx1"/>
                </a:solidFill>
                <a:cs typeface="+mn-cs"/>
              </a:defRPr>
            </a:lvl1pPr>
          </a:lstStyle>
          <a:p>
            <a:pPr>
              <a:defRPr/>
            </a:pPr>
            <a:endParaRPr lang="en-US"/>
          </a:p>
        </p:txBody>
      </p:sp>
      <p:sp>
        <p:nvSpPr>
          <p:cNvPr id="21507" name="Rectangle 3"/>
          <p:cNvSpPr>
            <a:spLocks noGrp="1" noChangeArrowheads="1"/>
          </p:cNvSpPr>
          <p:nvPr>
            <p:ph type="dt" sz="quarter" idx="1"/>
          </p:nvPr>
        </p:nvSpPr>
        <p:spPr bwMode="auto">
          <a:xfrm>
            <a:off x="4017963" y="0"/>
            <a:ext cx="3068637" cy="471488"/>
          </a:xfrm>
          <a:prstGeom prst="rect">
            <a:avLst/>
          </a:prstGeom>
          <a:noFill/>
          <a:ln w="9525">
            <a:noFill/>
            <a:miter lim="800000"/>
            <a:headEnd/>
            <a:tailEnd/>
          </a:ln>
          <a:effectLst/>
        </p:spPr>
        <p:txBody>
          <a:bodyPr vert="horz" wrap="square" lIns="95720" tIns="47860" rIns="95720" bIns="47860" numCol="1" anchor="t" anchorCtr="0" compatLnSpc="1">
            <a:prstTxWarp prst="textNoShape">
              <a:avLst/>
            </a:prstTxWarp>
          </a:bodyPr>
          <a:lstStyle>
            <a:lvl1pPr algn="r" defTabSz="958850">
              <a:spcBef>
                <a:spcPct val="0"/>
              </a:spcBef>
              <a:buClrTx/>
              <a:buFontTx/>
              <a:buNone/>
              <a:defRPr sz="1300" b="0" i="0">
                <a:solidFill>
                  <a:schemeClr val="tx1"/>
                </a:solidFill>
                <a:cs typeface="+mn-cs"/>
              </a:defRPr>
            </a:lvl1pPr>
          </a:lstStyle>
          <a:p>
            <a:pPr>
              <a:defRPr/>
            </a:pPr>
            <a:endParaRPr lang="en-US"/>
          </a:p>
        </p:txBody>
      </p:sp>
      <p:sp>
        <p:nvSpPr>
          <p:cNvPr id="21508" name="Rectangle 4"/>
          <p:cNvSpPr>
            <a:spLocks noGrp="1" noChangeArrowheads="1"/>
          </p:cNvSpPr>
          <p:nvPr>
            <p:ph type="ftr" sz="quarter" idx="2"/>
          </p:nvPr>
        </p:nvSpPr>
        <p:spPr bwMode="auto">
          <a:xfrm>
            <a:off x="0" y="8958263"/>
            <a:ext cx="3068638" cy="471487"/>
          </a:xfrm>
          <a:prstGeom prst="rect">
            <a:avLst/>
          </a:prstGeom>
          <a:noFill/>
          <a:ln w="9525">
            <a:noFill/>
            <a:miter lim="800000"/>
            <a:headEnd/>
            <a:tailEnd/>
          </a:ln>
          <a:effectLst/>
        </p:spPr>
        <p:txBody>
          <a:bodyPr vert="horz" wrap="square" lIns="95720" tIns="47860" rIns="95720" bIns="47860" numCol="1" anchor="b" anchorCtr="0" compatLnSpc="1">
            <a:prstTxWarp prst="textNoShape">
              <a:avLst/>
            </a:prstTxWarp>
          </a:bodyPr>
          <a:lstStyle>
            <a:lvl1pPr defTabSz="958850">
              <a:spcBef>
                <a:spcPct val="0"/>
              </a:spcBef>
              <a:buClrTx/>
              <a:buFontTx/>
              <a:buNone/>
              <a:defRPr sz="1300" b="0" i="0">
                <a:solidFill>
                  <a:schemeClr val="tx1"/>
                </a:solidFill>
                <a:cs typeface="+mn-cs"/>
              </a:defRPr>
            </a:lvl1pPr>
          </a:lstStyle>
          <a:p>
            <a:pPr>
              <a:defRPr/>
            </a:pPr>
            <a:endParaRPr lang="en-US"/>
          </a:p>
        </p:txBody>
      </p:sp>
      <p:sp>
        <p:nvSpPr>
          <p:cNvPr id="21509" name="Rectangle 5"/>
          <p:cNvSpPr>
            <a:spLocks noGrp="1" noChangeArrowheads="1"/>
          </p:cNvSpPr>
          <p:nvPr>
            <p:ph type="sldNum" sz="quarter" idx="3"/>
          </p:nvPr>
        </p:nvSpPr>
        <p:spPr bwMode="auto">
          <a:xfrm>
            <a:off x="4017963" y="8958263"/>
            <a:ext cx="3068637" cy="471487"/>
          </a:xfrm>
          <a:prstGeom prst="rect">
            <a:avLst/>
          </a:prstGeom>
          <a:noFill/>
          <a:ln w="9525">
            <a:noFill/>
            <a:miter lim="800000"/>
            <a:headEnd/>
            <a:tailEnd/>
          </a:ln>
          <a:effectLst/>
        </p:spPr>
        <p:txBody>
          <a:bodyPr vert="horz" wrap="square" lIns="95720" tIns="47860" rIns="95720" bIns="47860" numCol="1" anchor="b" anchorCtr="0" compatLnSpc="1">
            <a:prstTxWarp prst="textNoShape">
              <a:avLst/>
            </a:prstTxWarp>
          </a:bodyPr>
          <a:lstStyle>
            <a:lvl1pPr algn="r" defTabSz="958850">
              <a:spcBef>
                <a:spcPct val="0"/>
              </a:spcBef>
              <a:buClrTx/>
              <a:buFontTx/>
              <a:buNone/>
              <a:defRPr sz="1300" b="0" i="0">
                <a:solidFill>
                  <a:schemeClr val="tx1"/>
                </a:solidFill>
                <a:cs typeface="+mn-cs"/>
              </a:defRPr>
            </a:lvl1pPr>
          </a:lstStyle>
          <a:p>
            <a:pPr>
              <a:defRPr/>
            </a:pPr>
            <a:fld id="{051B0521-C64D-40E2-A96B-E35AE7DA535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1026"/>
          <p:cNvSpPr>
            <a:spLocks noGrp="1" noChangeArrowheads="1"/>
          </p:cNvSpPr>
          <p:nvPr>
            <p:ph type="hdr" sz="quarter"/>
          </p:nvPr>
        </p:nvSpPr>
        <p:spPr bwMode="auto">
          <a:xfrm>
            <a:off x="0" y="0"/>
            <a:ext cx="3070225" cy="482600"/>
          </a:xfrm>
          <a:prstGeom prst="rect">
            <a:avLst/>
          </a:prstGeom>
          <a:noFill/>
          <a:ln w="9525">
            <a:noFill/>
            <a:miter lim="800000"/>
            <a:headEnd/>
            <a:tailEnd/>
          </a:ln>
          <a:effectLst/>
        </p:spPr>
        <p:txBody>
          <a:bodyPr vert="horz" wrap="square" lIns="95683" tIns="47841" rIns="95683" bIns="47841" numCol="1" anchor="t" anchorCtr="0" compatLnSpc="1">
            <a:prstTxWarp prst="textNoShape">
              <a:avLst/>
            </a:prstTxWarp>
          </a:bodyPr>
          <a:lstStyle>
            <a:lvl1pPr defTabSz="957263">
              <a:spcBef>
                <a:spcPct val="0"/>
              </a:spcBef>
              <a:buClrTx/>
              <a:buFontTx/>
              <a:buNone/>
              <a:defRPr sz="1300" b="0" i="0">
                <a:solidFill>
                  <a:schemeClr val="tx1"/>
                </a:solidFill>
                <a:cs typeface="+mn-cs"/>
              </a:defRPr>
            </a:lvl1pPr>
          </a:lstStyle>
          <a:p>
            <a:pPr>
              <a:defRPr/>
            </a:pPr>
            <a:endParaRPr lang="en-US"/>
          </a:p>
        </p:txBody>
      </p:sp>
      <p:sp>
        <p:nvSpPr>
          <p:cNvPr id="96259" name="Rectangle 1027"/>
          <p:cNvSpPr>
            <a:spLocks noGrp="1" noChangeArrowheads="1"/>
          </p:cNvSpPr>
          <p:nvPr>
            <p:ph type="dt" idx="1"/>
          </p:nvPr>
        </p:nvSpPr>
        <p:spPr bwMode="auto">
          <a:xfrm>
            <a:off x="4016375" y="0"/>
            <a:ext cx="3070225" cy="482600"/>
          </a:xfrm>
          <a:prstGeom prst="rect">
            <a:avLst/>
          </a:prstGeom>
          <a:noFill/>
          <a:ln w="9525">
            <a:noFill/>
            <a:miter lim="800000"/>
            <a:headEnd/>
            <a:tailEnd/>
          </a:ln>
          <a:effectLst/>
        </p:spPr>
        <p:txBody>
          <a:bodyPr vert="horz" wrap="square" lIns="95683" tIns="47841" rIns="95683" bIns="47841" numCol="1" anchor="t" anchorCtr="0" compatLnSpc="1">
            <a:prstTxWarp prst="textNoShape">
              <a:avLst/>
            </a:prstTxWarp>
          </a:bodyPr>
          <a:lstStyle>
            <a:lvl1pPr algn="r" defTabSz="957263">
              <a:spcBef>
                <a:spcPct val="0"/>
              </a:spcBef>
              <a:buClrTx/>
              <a:buFontTx/>
              <a:buNone/>
              <a:defRPr sz="1300" b="0" i="0">
                <a:solidFill>
                  <a:schemeClr val="tx1"/>
                </a:solidFill>
                <a:cs typeface="+mn-cs"/>
              </a:defRPr>
            </a:lvl1pPr>
          </a:lstStyle>
          <a:p>
            <a:pPr>
              <a:defRPr/>
            </a:pPr>
            <a:endParaRPr lang="en-US"/>
          </a:p>
        </p:txBody>
      </p:sp>
      <p:sp>
        <p:nvSpPr>
          <p:cNvPr id="151556" name="Rectangle 1028"/>
          <p:cNvSpPr>
            <a:spLocks noChangeArrowheads="1" noTextEdit="1"/>
          </p:cNvSpPr>
          <p:nvPr>
            <p:ph type="sldImg" idx="2"/>
          </p:nvPr>
        </p:nvSpPr>
        <p:spPr bwMode="auto">
          <a:xfrm>
            <a:off x="1181100" y="723900"/>
            <a:ext cx="4724400" cy="3543300"/>
          </a:xfrm>
          <a:prstGeom prst="rect">
            <a:avLst/>
          </a:prstGeom>
          <a:noFill/>
          <a:ln w="9525">
            <a:solidFill>
              <a:srgbClr val="000000"/>
            </a:solidFill>
            <a:miter lim="800000"/>
            <a:headEnd/>
            <a:tailEnd/>
          </a:ln>
        </p:spPr>
      </p:sp>
      <p:sp>
        <p:nvSpPr>
          <p:cNvPr id="96261" name="Rectangle 1029"/>
          <p:cNvSpPr>
            <a:spLocks noGrp="1" noChangeArrowheads="1"/>
          </p:cNvSpPr>
          <p:nvPr>
            <p:ph type="body" sz="quarter" idx="3"/>
          </p:nvPr>
        </p:nvSpPr>
        <p:spPr bwMode="auto">
          <a:xfrm>
            <a:off x="944563" y="4508500"/>
            <a:ext cx="5197475" cy="4186238"/>
          </a:xfrm>
          <a:prstGeom prst="rect">
            <a:avLst/>
          </a:prstGeom>
          <a:noFill/>
          <a:ln w="9525">
            <a:noFill/>
            <a:miter lim="800000"/>
            <a:headEnd/>
            <a:tailEnd/>
          </a:ln>
          <a:effectLst/>
        </p:spPr>
        <p:txBody>
          <a:bodyPr vert="horz" wrap="square" lIns="95683" tIns="47841" rIns="95683" bIns="4784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6262" name="Rectangle 1030"/>
          <p:cNvSpPr>
            <a:spLocks noGrp="1" noChangeArrowheads="1"/>
          </p:cNvSpPr>
          <p:nvPr>
            <p:ph type="ftr" sz="quarter" idx="4"/>
          </p:nvPr>
        </p:nvSpPr>
        <p:spPr bwMode="auto">
          <a:xfrm>
            <a:off x="0" y="8936038"/>
            <a:ext cx="3070225" cy="484187"/>
          </a:xfrm>
          <a:prstGeom prst="rect">
            <a:avLst/>
          </a:prstGeom>
          <a:noFill/>
          <a:ln w="9525">
            <a:noFill/>
            <a:miter lim="800000"/>
            <a:headEnd/>
            <a:tailEnd/>
          </a:ln>
          <a:effectLst/>
        </p:spPr>
        <p:txBody>
          <a:bodyPr vert="horz" wrap="square" lIns="95683" tIns="47841" rIns="95683" bIns="47841" numCol="1" anchor="b" anchorCtr="0" compatLnSpc="1">
            <a:prstTxWarp prst="textNoShape">
              <a:avLst/>
            </a:prstTxWarp>
          </a:bodyPr>
          <a:lstStyle>
            <a:lvl1pPr defTabSz="957263">
              <a:spcBef>
                <a:spcPct val="0"/>
              </a:spcBef>
              <a:buClrTx/>
              <a:buFontTx/>
              <a:buNone/>
              <a:defRPr sz="1300" b="0" i="0">
                <a:solidFill>
                  <a:schemeClr val="tx1"/>
                </a:solidFill>
                <a:cs typeface="+mn-cs"/>
              </a:defRPr>
            </a:lvl1pPr>
          </a:lstStyle>
          <a:p>
            <a:pPr>
              <a:defRPr/>
            </a:pPr>
            <a:endParaRPr lang="en-US"/>
          </a:p>
        </p:txBody>
      </p:sp>
      <p:sp>
        <p:nvSpPr>
          <p:cNvPr id="96263" name="Rectangle 1031"/>
          <p:cNvSpPr>
            <a:spLocks noGrp="1" noChangeArrowheads="1"/>
          </p:cNvSpPr>
          <p:nvPr>
            <p:ph type="sldNum" sz="quarter" idx="5"/>
          </p:nvPr>
        </p:nvSpPr>
        <p:spPr bwMode="auto">
          <a:xfrm>
            <a:off x="4016375" y="8936038"/>
            <a:ext cx="3070225" cy="484187"/>
          </a:xfrm>
          <a:prstGeom prst="rect">
            <a:avLst/>
          </a:prstGeom>
          <a:noFill/>
          <a:ln w="9525">
            <a:noFill/>
            <a:miter lim="800000"/>
            <a:headEnd/>
            <a:tailEnd/>
          </a:ln>
          <a:effectLst/>
        </p:spPr>
        <p:txBody>
          <a:bodyPr vert="horz" wrap="square" lIns="95683" tIns="47841" rIns="95683" bIns="47841" numCol="1" anchor="b" anchorCtr="0" compatLnSpc="1">
            <a:prstTxWarp prst="textNoShape">
              <a:avLst/>
            </a:prstTxWarp>
          </a:bodyPr>
          <a:lstStyle>
            <a:lvl1pPr algn="r" defTabSz="957263">
              <a:spcBef>
                <a:spcPct val="0"/>
              </a:spcBef>
              <a:buClrTx/>
              <a:buFontTx/>
              <a:buNone/>
              <a:defRPr sz="1300" b="0" i="0">
                <a:solidFill>
                  <a:schemeClr val="tx1"/>
                </a:solidFill>
                <a:cs typeface="+mn-cs"/>
              </a:defRPr>
            </a:lvl1pPr>
          </a:lstStyle>
          <a:p>
            <a:pPr>
              <a:defRPr/>
            </a:pPr>
            <a:fld id="{75EC75D7-D7FC-4BD3-96EF-5DDF20F2018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rebuchet MS"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rebuchet MS"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rebuchet MS"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rebuchet MS"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889DB15D-9CC3-4EC9-916F-7A4FA6819832}" type="slidenum">
              <a:rPr lang="en-US" sz="1300" i="0">
                <a:solidFill>
                  <a:schemeClr val="tx1"/>
                </a:solidFill>
              </a:rPr>
              <a:pPr algn="r" defTabSz="957263">
                <a:spcBef>
                  <a:spcPct val="0"/>
                </a:spcBef>
                <a:buClrTx/>
                <a:buFontTx/>
                <a:buNone/>
              </a:pPr>
              <a:t>1</a:t>
            </a:fld>
            <a:endParaRPr lang="en-US" sz="1300" i="0">
              <a:solidFill>
                <a:schemeClr val="tx1"/>
              </a:solidFill>
            </a:endParaRPr>
          </a:p>
        </p:txBody>
      </p:sp>
      <p:sp>
        <p:nvSpPr>
          <p:cNvPr id="152579" name="Rectangle 2"/>
          <p:cNvSpPr>
            <a:spLocks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ChangeArrowheads="1" noTextEdit="1"/>
          </p:cNvSpPr>
          <p:nvPr>
            <p:ph type="sldImg"/>
          </p:nvPr>
        </p:nvSpPr>
        <p:spPr>
          <a:ln/>
        </p:spPr>
      </p:sp>
      <p:sp>
        <p:nvSpPr>
          <p:cNvPr id="3880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22BA11A4-25AB-42F3-B9C6-8BC4170BB0B2}" type="slidenum">
              <a:rPr lang="en-US" sz="1300" i="0">
                <a:solidFill>
                  <a:schemeClr val="tx1"/>
                </a:solidFill>
              </a:rPr>
              <a:pPr algn="r" defTabSz="957263">
                <a:spcBef>
                  <a:spcPct val="0"/>
                </a:spcBef>
                <a:buClrTx/>
                <a:buFontTx/>
                <a:buNone/>
              </a:pPr>
              <a:t>105</a:t>
            </a:fld>
            <a:endParaRPr lang="en-US" sz="1300" i="0">
              <a:solidFill>
                <a:schemeClr val="tx1"/>
              </a:solidFill>
            </a:endParaRPr>
          </a:p>
        </p:txBody>
      </p:sp>
      <p:sp>
        <p:nvSpPr>
          <p:cNvPr id="260099" name="Rectangle 2"/>
          <p:cNvSpPr>
            <a:spLocks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89571C8F-4598-48E5-8AA8-F134F6048B72}" type="slidenum">
              <a:rPr lang="en-US" sz="1300" i="0">
                <a:solidFill>
                  <a:schemeClr val="tx1"/>
                </a:solidFill>
              </a:rPr>
              <a:pPr algn="r" defTabSz="957263">
                <a:spcBef>
                  <a:spcPct val="0"/>
                </a:spcBef>
                <a:buClrTx/>
                <a:buFontTx/>
                <a:buNone/>
              </a:pPr>
              <a:t>107</a:t>
            </a:fld>
            <a:endParaRPr lang="en-US" sz="1300" i="0">
              <a:solidFill>
                <a:schemeClr val="tx1"/>
              </a:solidFill>
            </a:endParaRPr>
          </a:p>
        </p:txBody>
      </p:sp>
      <p:sp>
        <p:nvSpPr>
          <p:cNvPr id="262147" name="Rectangle 2"/>
          <p:cNvSpPr>
            <a:spLocks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D733D5FC-5F60-4E69-8823-CC93744E6657}" type="slidenum">
              <a:rPr lang="en-US" sz="1300" i="0">
                <a:solidFill>
                  <a:schemeClr val="tx1"/>
                </a:solidFill>
              </a:rPr>
              <a:pPr algn="r" defTabSz="957263">
                <a:spcBef>
                  <a:spcPct val="0"/>
                </a:spcBef>
                <a:buClrTx/>
                <a:buFontTx/>
                <a:buNone/>
              </a:pPr>
              <a:t>108</a:t>
            </a:fld>
            <a:endParaRPr lang="en-US" sz="1300" i="0">
              <a:solidFill>
                <a:schemeClr val="tx1"/>
              </a:solidFill>
            </a:endParaRPr>
          </a:p>
        </p:txBody>
      </p:sp>
      <p:sp>
        <p:nvSpPr>
          <p:cNvPr id="263171" name="Rectangle 2"/>
          <p:cNvSpPr>
            <a:spLocks noChangeArrowheads="1" noTextEdit="1"/>
          </p:cNvSpPr>
          <p:nvPr>
            <p:ph type="sldImg"/>
          </p:nvPr>
        </p:nvSpPr>
        <p:spPr>
          <a:ln/>
        </p:spPr>
      </p:sp>
      <p:sp>
        <p:nvSpPr>
          <p:cNvPr id="263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AD61371C-47FA-42F9-B6D2-DDE1CF9F8650}" type="slidenum">
              <a:rPr lang="en-US" sz="1300" i="0">
                <a:solidFill>
                  <a:schemeClr val="tx1"/>
                </a:solidFill>
              </a:rPr>
              <a:pPr algn="r" defTabSz="957263">
                <a:spcBef>
                  <a:spcPct val="0"/>
                </a:spcBef>
                <a:buClrTx/>
                <a:buFontTx/>
                <a:buNone/>
              </a:pPr>
              <a:t>109</a:t>
            </a:fld>
            <a:endParaRPr lang="en-US" sz="1300" i="0">
              <a:solidFill>
                <a:schemeClr val="tx1"/>
              </a:solidFill>
            </a:endParaRPr>
          </a:p>
        </p:txBody>
      </p:sp>
      <p:sp>
        <p:nvSpPr>
          <p:cNvPr id="264195" name="Rectangle 2"/>
          <p:cNvSpPr>
            <a:spLocks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694BA639-AE3E-463E-93CC-CB256CB000E4}" type="slidenum">
              <a:rPr lang="en-US" sz="1300" i="0">
                <a:solidFill>
                  <a:schemeClr val="tx1"/>
                </a:solidFill>
              </a:rPr>
              <a:pPr algn="r" defTabSz="957263">
                <a:spcBef>
                  <a:spcPct val="0"/>
                </a:spcBef>
                <a:buClrTx/>
                <a:buFontTx/>
                <a:buNone/>
              </a:pPr>
              <a:t>110</a:t>
            </a:fld>
            <a:endParaRPr lang="en-US" sz="1300" i="0">
              <a:solidFill>
                <a:schemeClr val="tx1"/>
              </a:solidFill>
            </a:endParaRPr>
          </a:p>
        </p:txBody>
      </p:sp>
      <p:sp>
        <p:nvSpPr>
          <p:cNvPr id="265219" name="Rectangle 2"/>
          <p:cNvSpPr>
            <a:spLocks noChangeArrowheads="1" noTextEdit="1"/>
          </p:cNvSpPr>
          <p:nvPr>
            <p:ph type="sldImg"/>
          </p:nvPr>
        </p:nvSpPr>
        <p:spPr>
          <a:ln/>
        </p:spPr>
      </p:sp>
      <p:sp>
        <p:nvSpPr>
          <p:cNvPr id="265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047F55AC-E8F2-444B-A3B5-2039253B1F10}" type="slidenum">
              <a:rPr lang="en-US" sz="1300" i="0">
                <a:solidFill>
                  <a:schemeClr val="tx1"/>
                </a:solidFill>
              </a:rPr>
              <a:pPr algn="r" defTabSz="957263">
                <a:spcBef>
                  <a:spcPct val="0"/>
                </a:spcBef>
                <a:buClrTx/>
                <a:buFontTx/>
                <a:buNone/>
              </a:pPr>
              <a:t>111</a:t>
            </a:fld>
            <a:endParaRPr lang="en-US" sz="1300" i="0">
              <a:solidFill>
                <a:schemeClr val="tx1"/>
              </a:solidFill>
            </a:endParaRPr>
          </a:p>
        </p:txBody>
      </p:sp>
      <p:sp>
        <p:nvSpPr>
          <p:cNvPr id="266243" name="Rectangle 2"/>
          <p:cNvSpPr>
            <a:spLocks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9D8E1B3A-B6A5-4C20-9F28-9C2A41D99714}" type="slidenum">
              <a:rPr lang="en-US" sz="1300" i="0">
                <a:solidFill>
                  <a:schemeClr val="tx1"/>
                </a:solidFill>
              </a:rPr>
              <a:pPr algn="r" defTabSz="957263">
                <a:spcBef>
                  <a:spcPct val="0"/>
                </a:spcBef>
                <a:buClrTx/>
                <a:buFontTx/>
                <a:buNone/>
              </a:pPr>
              <a:t>112</a:t>
            </a:fld>
            <a:endParaRPr lang="en-US" sz="1300" i="0">
              <a:solidFill>
                <a:schemeClr val="tx1"/>
              </a:solidFill>
            </a:endParaRPr>
          </a:p>
        </p:txBody>
      </p:sp>
      <p:sp>
        <p:nvSpPr>
          <p:cNvPr id="267267" name="Rectangle 2"/>
          <p:cNvSpPr>
            <a:spLocks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ChangeArrowheads="1" noTextEdit="1"/>
          </p:cNvSpPr>
          <p:nvPr>
            <p:ph type="sldImg"/>
          </p:nvPr>
        </p:nvSpPr>
        <p:spPr>
          <a:ln/>
        </p:spPr>
      </p:sp>
      <p:sp>
        <p:nvSpPr>
          <p:cNvPr id="390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4EBC9036-B519-42C2-9AA5-89BEAD0C9942}" type="slidenum">
              <a:rPr lang="en-US" sz="1300" i="0">
                <a:solidFill>
                  <a:schemeClr val="tx1"/>
                </a:solidFill>
              </a:rPr>
              <a:pPr algn="r" defTabSz="957263">
                <a:spcBef>
                  <a:spcPct val="0"/>
                </a:spcBef>
                <a:buClrTx/>
                <a:buFontTx/>
                <a:buNone/>
              </a:pPr>
              <a:t>113</a:t>
            </a:fld>
            <a:endParaRPr lang="en-US" sz="1300" i="0">
              <a:solidFill>
                <a:schemeClr val="tx1"/>
              </a:solidFill>
            </a:endParaRPr>
          </a:p>
        </p:txBody>
      </p:sp>
      <p:sp>
        <p:nvSpPr>
          <p:cNvPr id="268291" name="Rectangle 2"/>
          <p:cNvSpPr>
            <a:spLocks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6A751B35-9DE5-4359-A250-825DC1985931}" type="slidenum">
              <a:rPr lang="en-US" sz="1300" i="0">
                <a:solidFill>
                  <a:schemeClr val="tx1"/>
                </a:solidFill>
              </a:rPr>
              <a:pPr algn="r" defTabSz="957263">
                <a:spcBef>
                  <a:spcPct val="0"/>
                </a:spcBef>
                <a:buClrTx/>
                <a:buFontTx/>
                <a:buNone/>
              </a:pPr>
              <a:t>114</a:t>
            </a:fld>
            <a:endParaRPr lang="en-US" sz="1300" i="0">
              <a:solidFill>
                <a:schemeClr val="tx1"/>
              </a:solidFill>
            </a:endParaRPr>
          </a:p>
        </p:txBody>
      </p:sp>
      <p:sp>
        <p:nvSpPr>
          <p:cNvPr id="269315" name="Rectangle 2"/>
          <p:cNvSpPr>
            <a:spLocks noChangeArrowheads="1" noTextEdit="1"/>
          </p:cNvSpPr>
          <p:nvPr>
            <p:ph type="sldImg"/>
          </p:nvPr>
        </p:nvSpPr>
        <p:spPr>
          <a:ln/>
        </p:spPr>
      </p:sp>
      <p:sp>
        <p:nvSpPr>
          <p:cNvPr id="269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529078B6-C54B-4FF2-BB89-A8C76409FC34}" type="slidenum">
              <a:rPr lang="en-US" sz="1300" i="0">
                <a:solidFill>
                  <a:schemeClr val="tx1"/>
                </a:solidFill>
              </a:rPr>
              <a:pPr algn="r" defTabSz="957263">
                <a:spcBef>
                  <a:spcPct val="0"/>
                </a:spcBef>
                <a:buClrTx/>
                <a:buFontTx/>
                <a:buNone/>
              </a:pPr>
              <a:t>115</a:t>
            </a:fld>
            <a:endParaRPr lang="en-US" sz="1300" i="0">
              <a:solidFill>
                <a:schemeClr val="tx1"/>
              </a:solidFill>
            </a:endParaRPr>
          </a:p>
        </p:txBody>
      </p:sp>
      <p:sp>
        <p:nvSpPr>
          <p:cNvPr id="270339" name="Rectangle 2"/>
          <p:cNvSpPr>
            <a:spLocks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E18BA2F0-47BA-4597-B341-96F3A05B1C86}" type="slidenum">
              <a:rPr lang="en-US" sz="1300" i="0">
                <a:solidFill>
                  <a:schemeClr val="tx1"/>
                </a:solidFill>
              </a:rPr>
              <a:pPr algn="r" defTabSz="957263">
                <a:spcBef>
                  <a:spcPct val="0"/>
                </a:spcBef>
                <a:buClrTx/>
                <a:buFontTx/>
                <a:buNone/>
              </a:pPr>
              <a:t>116</a:t>
            </a:fld>
            <a:endParaRPr lang="en-US" sz="1300" i="0">
              <a:solidFill>
                <a:schemeClr val="tx1"/>
              </a:solidFill>
            </a:endParaRPr>
          </a:p>
        </p:txBody>
      </p:sp>
      <p:sp>
        <p:nvSpPr>
          <p:cNvPr id="271363" name="Rectangle 2"/>
          <p:cNvSpPr>
            <a:spLocks noChangeArrowheads="1" noTextEdit="1"/>
          </p:cNvSpPr>
          <p:nvPr>
            <p:ph type="sldImg"/>
          </p:nvPr>
        </p:nvSpPr>
        <p:spPr>
          <a:ln/>
        </p:spPr>
      </p:sp>
      <p:sp>
        <p:nvSpPr>
          <p:cNvPr id="271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ChangeArrowheads="1" noTextEdit="1"/>
          </p:cNvSpPr>
          <p:nvPr>
            <p:ph type="sldImg"/>
          </p:nvPr>
        </p:nvSpPr>
        <p:spPr>
          <a:ln/>
        </p:spPr>
      </p:sp>
      <p:sp>
        <p:nvSpPr>
          <p:cNvPr id="2723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1ADF6A0B-6D76-4F33-999E-01AAD1FD407F}" type="slidenum">
              <a:rPr lang="en-US" sz="1300" i="0">
                <a:solidFill>
                  <a:schemeClr val="tx1"/>
                </a:solidFill>
              </a:rPr>
              <a:pPr algn="r" defTabSz="957263">
                <a:spcBef>
                  <a:spcPct val="0"/>
                </a:spcBef>
                <a:buClrTx/>
                <a:buFontTx/>
                <a:buNone/>
              </a:pPr>
              <a:t>118</a:t>
            </a:fld>
            <a:endParaRPr lang="en-US" sz="1300" i="0">
              <a:solidFill>
                <a:schemeClr val="tx1"/>
              </a:solidFill>
            </a:endParaRPr>
          </a:p>
        </p:txBody>
      </p:sp>
      <p:sp>
        <p:nvSpPr>
          <p:cNvPr id="273411" name="Rectangle 2"/>
          <p:cNvSpPr>
            <a:spLocks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BD0ACF58-622D-4307-BA0D-555E7960E8CF}" type="slidenum">
              <a:rPr lang="en-US" sz="1300" i="0">
                <a:solidFill>
                  <a:schemeClr val="tx1"/>
                </a:solidFill>
              </a:rPr>
              <a:pPr algn="r" defTabSz="957263">
                <a:spcBef>
                  <a:spcPct val="0"/>
                </a:spcBef>
                <a:buClrTx/>
                <a:buFontTx/>
                <a:buNone/>
              </a:pPr>
              <a:t>119</a:t>
            </a:fld>
            <a:endParaRPr lang="en-US" sz="1300" i="0">
              <a:solidFill>
                <a:schemeClr val="tx1"/>
              </a:solidFill>
            </a:endParaRPr>
          </a:p>
        </p:txBody>
      </p:sp>
      <p:sp>
        <p:nvSpPr>
          <p:cNvPr id="274435" name="Rectangle 2"/>
          <p:cNvSpPr>
            <a:spLocks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B1CF16EB-8EF4-4120-978F-9BE2DE502D3A}" type="slidenum">
              <a:rPr lang="en-US" sz="1300" i="0">
                <a:solidFill>
                  <a:schemeClr val="tx1"/>
                </a:solidFill>
              </a:rPr>
              <a:pPr algn="r" defTabSz="957263">
                <a:spcBef>
                  <a:spcPct val="0"/>
                </a:spcBef>
                <a:buClrTx/>
                <a:buFontTx/>
                <a:buNone/>
              </a:pPr>
              <a:t>120</a:t>
            </a:fld>
            <a:endParaRPr lang="en-US" sz="1300" i="0">
              <a:solidFill>
                <a:schemeClr val="tx1"/>
              </a:solidFill>
            </a:endParaRPr>
          </a:p>
        </p:txBody>
      </p:sp>
      <p:sp>
        <p:nvSpPr>
          <p:cNvPr id="275459" name="Rectangle 2"/>
          <p:cNvSpPr>
            <a:spLocks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D22BADE4-82DD-4A5D-88F2-5445C82EA8D7}" type="slidenum">
              <a:rPr lang="en-US" sz="1300" i="0">
                <a:solidFill>
                  <a:schemeClr val="tx1"/>
                </a:solidFill>
              </a:rPr>
              <a:pPr algn="r" defTabSz="957263">
                <a:spcBef>
                  <a:spcPct val="0"/>
                </a:spcBef>
                <a:buClrTx/>
                <a:buFontTx/>
                <a:buNone/>
              </a:pPr>
              <a:t>121</a:t>
            </a:fld>
            <a:endParaRPr lang="en-US" sz="1300" i="0">
              <a:solidFill>
                <a:schemeClr val="tx1"/>
              </a:solidFill>
            </a:endParaRPr>
          </a:p>
        </p:txBody>
      </p:sp>
      <p:sp>
        <p:nvSpPr>
          <p:cNvPr id="276483" name="Rectangle 2"/>
          <p:cNvSpPr>
            <a:spLocks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7F529A71-58CB-4CA7-BD3E-76EA482BE40B}" type="slidenum">
              <a:rPr lang="en-US" sz="1300" i="0">
                <a:solidFill>
                  <a:schemeClr val="tx1"/>
                </a:solidFill>
              </a:rPr>
              <a:pPr algn="r" defTabSz="957263">
                <a:spcBef>
                  <a:spcPct val="0"/>
                </a:spcBef>
                <a:buClrTx/>
                <a:buFontTx/>
                <a:buNone/>
              </a:pPr>
              <a:t>122</a:t>
            </a:fld>
            <a:endParaRPr lang="en-US" sz="1300" i="0">
              <a:solidFill>
                <a:schemeClr val="tx1"/>
              </a:solidFill>
            </a:endParaRPr>
          </a:p>
        </p:txBody>
      </p:sp>
      <p:sp>
        <p:nvSpPr>
          <p:cNvPr id="277507" name="Rectangle 2"/>
          <p:cNvSpPr>
            <a:spLocks noChangeArrowheads="1" noTextEdit="1"/>
          </p:cNvSpPr>
          <p:nvPr>
            <p:ph type="sldImg"/>
          </p:nvPr>
        </p:nvSpPr>
        <p:spPr>
          <a:ln/>
        </p:spPr>
      </p:sp>
      <p:sp>
        <p:nvSpPr>
          <p:cNvPr id="277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ChangeArrowheads="1" noTextEdit="1"/>
          </p:cNvSpPr>
          <p:nvPr>
            <p:ph type="sldImg"/>
          </p:nvPr>
        </p:nvSpPr>
        <p:spPr>
          <a:ln/>
        </p:spPr>
      </p:sp>
      <p:sp>
        <p:nvSpPr>
          <p:cNvPr id="3921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0DEFA523-E233-48B0-8D06-6A4174D5BBAE}" type="slidenum">
              <a:rPr lang="en-US" sz="1300" i="0">
                <a:solidFill>
                  <a:schemeClr val="tx1"/>
                </a:solidFill>
              </a:rPr>
              <a:pPr algn="r" defTabSz="957263">
                <a:spcBef>
                  <a:spcPct val="0"/>
                </a:spcBef>
                <a:buClrTx/>
                <a:buFontTx/>
                <a:buNone/>
              </a:pPr>
              <a:t>123</a:t>
            </a:fld>
            <a:endParaRPr lang="en-US" sz="1300" i="0">
              <a:solidFill>
                <a:schemeClr val="tx1"/>
              </a:solidFill>
            </a:endParaRPr>
          </a:p>
        </p:txBody>
      </p:sp>
      <p:sp>
        <p:nvSpPr>
          <p:cNvPr id="278531" name="Rectangle 2"/>
          <p:cNvSpPr>
            <a:spLocks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C02F3BF7-CA5A-4C80-A5D6-42A1827FE259}" type="slidenum">
              <a:rPr lang="en-US" sz="1300" i="0">
                <a:solidFill>
                  <a:schemeClr val="tx1"/>
                </a:solidFill>
              </a:rPr>
              <a:pPr algn="r" defTabSz="957263">
                <a:spcBef>
                  <a:spcPct val="0"/>
                </a:spcBef>
                <a:buClrTx/>
                <a:buFontTx/>
                <a:buNone/>
              </a:pPr>
              <a:t>124</a:t>
            </a:fld>
            <a:endParaRPr lang="en-US" sz="1300" i="0">
              <a:solidFill>
                <a:schemeClr val="tx1"/>
              </a:solidFill>
            </a:endParaRPr>
          </a:p>
        </p:txBody>
      </p:sp>
      <p:sp>
        <p:nvSpPr>
          <p:cNvPr id="279555" name="Rectangle 2"/>
          <p:cNvSpPr>
            <a:spLocks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8DF25150-EF56-4578-95B4-87D44304BAB8}" type="slidenum">
              <a:rPr lang="en-US" sz="1300" i="0">
                <a:solidFill>
                  <a:schemeClr val="tx1"/>
                </a:solidFill>
              </a:rPr>
              <a:pPr algn="r" defTabSz="957263">
                <a:spcBef>
                  <a:spcPct val="0"/>
                </a:spcBef>
                <a:buClrTx/>
                <a:buFontTx/>
                <a:buNone/>
              </a:pPr>
              <a:t>125</a:t>
            </a:fld>
            <a:endParaRPr lang="en-US" sz="1300" i="0">
              <a:solidFill>
                <a:schemeClr val="tx1"/>
              </a:solidFill>
            </a:endParaRPr>
          </a:p>
        </p:txBody>
      </p:sp>
      <p:sp>
        <p:nvSpPr>
          <p:cNvPr id="280579" name="Rectangle 2"/>
          <p:cNvSpPr>
            <a:spLocks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B0F40AB5-D4FE-4C92-A430-B36C27FF02B4}" type="slidenum">
              <a:rPr lang="en-US" sz="1300" i="0">
                <a:solidFill>
                  <a:schemeClr val="tx1"/>
                </a:solidFill>
              </a:rPr>
              <a:pPr algn="r" defTabSz="957263">
                <a:spcBef>
                  <a:spcPct val="0"/>
                </a:spcBef>
                <a:buClrTx/>
                <a:buFontTx/>
                <a:buNone/>
              </a:pPr>
              <a:t>126</a:t>
            </a:fld>
            <a:endParaRPr lang="en-US" sz="1300" i="0">
              <a:solidFill>
                <a:schemeClr val="tx1"/>
              </a:solidFill>
            </a:endParaRPr>
          </a:p>
        </p:txBody>
      </p:sp>
      <p:sp>
        <p:nvSpPr>
          <p:cNvPr id="281603" name="Rectangle 2"/>
          <p:cNvSpPr>
            <a:spLocks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8EDD4429-6ED1-46C7-B517-879FC474C18D}" type="slidenum">
              <a:rPr lang="en-US" sz="1300" i="0">
                <a:solidFill>
                  <a:schemeClr val="tx1"/>
                </a:solidFill>
              </a:rPr>
              <a:pPr algn="r" defTabSz="957263">
                <a:spcBef>
                  <a:spcPct val="0"/>
                </a:spcBef>
                <a:buClrTx/>
                <a:buFontTx/>
                <a:buNone/>
              </a:pPr>
              <a:t>127</a:t>
            </a:fld>
            <a:endParaRPr lang="en-US" sz="1300" i="0">
              <a:solidFill>
                <a:schemeClr val="tx1"/>
              </a:solidFill>
            </a:endParaRPr>
          </a:p>
        </p:txBody>
      </p:sp>
      <p:sp>
        <p:nvSpPr>
          <p:cNvPr id="379907" name="Rectangle 2"/>
          <p:cNvSpPr>
            <a:spLocks noChangeArrowheads="1" noTextEdit="1"/>
          </p:cNvSpPr>
          <p:nvPr>
            <p:ph type="sldImg"/>
          </p:nvPr>
        </p:nvSpPr>
        <p:spPr>
          <a:ln/>
        </p:spPr>
      </p:sp>
      <p:sp>
        <p:nvSpPr>
          <p:cNvPr id="379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40071CF4-89D2-483D-A096-9A25A557B001}" type="slidenum">
              <a:rPr lang="en-US" sz="1300" i="0">
                <a:solidFill>
                  <a:schemeClr val="tx1"/>
                </a:solidFill>
              </a:rPr>
              <a:pPr algn="r" defTabSz="957263">
                <a:spcBef>
                  <a:spcPct val="0"/>
                </a:spcBef>
                <a:buClrTx/>
                <a:buFontTx/>
                <a:buNone/>
              </a:pPr>
              <a:t>128</a:t>
            </a:fld>
            <a:endParaRPr lang="en-US" sz="1300" i="0">
              <a:solidFill>
                <a:schemeClr val="tx1"/>
              </a:solidFill>
            </a:endParaRPr>
          </a:p>
        </p:txBody>
      </p:sp>
      <p:sp>
        <p:nvSpPr>
          <p:cNvPr id="282627" name="Rectangle 2"/>
          <p:cNvSpPr>
            <a:spLocks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BD32BC06-F9CE-43C4-B217-AC4422562F79}" type="slidenum">
              <a:rPr lang="en-US" sz="1300" i="0">
                <a:solidFill>
                  <a:schemeClr val="tx1"/>
                </a:solidFill>
              </a:rPr>
              <a:pPr algn="r" defTabSz="957263">
                <a:spcBef>
                  <a:spcPct val="0"/>
                </a:spcBef>
                <a:buClrTx/>
                <a:buFontTx/>
                <a:buNone/>
              </a:pPr>
              <a:t>129</a:t>
            </a:fld>
            <a:endParaRPr lang="en-US" sz="1300" i="0">
              <a:solidFill>
                <a:schemeClr val="tx1"/>
              </a:solidFill>
            </a:endParaRPr>
          </a:p>
        </p:txBody>
      </p:sp>
      <p:sp>
        <p:nvSpPr>
          <p:cNvPr id="284675" name="Rectangle 2"/>
          <p:cNvSpPr>
            <a:spLocks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E3D24C15-8D63-4293-B92F-F102926A02E9}" type="slidenum">
              <a:rPr lang="en-US" sz="1300" i="0">
                <a:solidFill>
                  <a:schemeClr val="tx1"/>
                </a:solidFill>
              </a:rPr>
              <a:pPr algn="r" defTabSz="957263">
                <a:spcBef>
                  <a:spcPct val="0"/>
                </a:spcBef>
                <a:buClrTx/>
                <a:buFontTx/>
                <a:buNone/>
              </a:pPr>
              <a:t>130</a:t>
            </a:fld>
            <a:endParaRPr lang="en-US" sz="1300" i="0">
              <a:solidFill>
                <a:schemeClr val="tx1"/>
              </a:solidFill>
            </a:endParaRPr>
          </a:p>
        </p:txBody>
      </p:sp>
      <p:sp>
        <p:nvSpPr>
          <p:cNvPr id="285699" name="Rectangle 2"/>
          <p:cNvSpPr>
            <a:spLocks noChangeArrowheads="1" noTextEdit="1"/>
          </p:cNvSpPr>
          <p:nvPr>
            <p:ph type="sldImg"/>
          </p:nvPr>
        </p:nvSpPr>
        <p:spPr>
          <a:ln/>
        </p:spPr>
      </p:sp>
      <p:sp>
        <p:nvSpPr>
          <p:cNvPr id="285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631C41E5-5019-49C0-9DC9-5672E3BB28BD}" type="slidenum">
              <a:rPr lang="en-US" sz="1300" i="0">
                <a:solidFill>
                  <a:schemeClr val="tx1"/>
                </a:solidFill>
              </a:rPr>
              <a:pPr algn="r" defTabSz="957263">
                <a:spcBef>
                  <a:spcPct val="0"/>
                </a:spcBef>
                <a:buClrTx/>
                <a:buFontTx/>
                <a:buNone/>
              </a:pPr>
              <a:t>131</a:t>
            </a:fld>
            <a:endParaRPr lang="en-US" sz="1300" i="0">
              <a:solidFill>
                <a:schemeClr val="tx1"/>
              </a:solidFill>
            </a:endParaRPr>
          </a:p>
        </p:txBody>
      </p:sp>
      <p:sp>
        <p:nvSpPr>
          <p:cNvPr id="286723" name="Rectangle 2"/>
          <p:cNvSpPr>
            <a:spLocks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4BA06E8E-29EA-41BA-B794-9CB9106A9B8A}" type="slidenum">
              <a:rPr lang="en-US" sz="1300" i="0">
                <a:solidFill>
                  <a:schemeClr val="tx1"/>
                </a:solidFill>
              </a:rPr>
              <a:pPr algn="r" defTabSz="957263">
                <a:spcBef>
                  <a:spcPct val="0"/>
                </a:spcBef>
                <a:buClrTx/>
                <a:buFontTx/>
                <a:buNone/>
              </a:pPr>
              <a:t>132</a:t>
            </a:fld>
            <a:endParaRPr lang="en-US" sz="1300" i="0">
              <a:solidFill>
                <a:schemeClr val="tx1"/>
              </a:solidFill>
            </a:endParaRPr>
          </a:p>
        </p:txBody>
      </p:sp>
      <p:sp>
        <p:nvSpPr>
          <p:cNvPr id="287747" name="Rectangle 2"/>
          <p:cNvSpPr>
            <a:spLocks noChangeArrowheads="1" noTextEdit="1"/>
          </p:cNvSpPr>
          <p:nvPr>
            <p:ph type="sldImg"/>
          </p:nvPr>
        </p:nvSpPr>
        <p:spPr>
          <a:ln/>
        </p:spPr>
      </p:sp>
      <p:sp>
        <p:nvSpPr>
          <p:cNvPr id="287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825DD369-0C13-4CAF-9BE4-04C3CDFB9ECA}" type="slidenum">
              <a:rPr lang="en-US" sz="1300" i="0">
                <a:solidFill>
                  <a:schemeClr val="tx1"/>
                </a:solidFill>
              </a:rPr>
              <a:pPr algn="r" defTabSz="957263">
                <a:spcBef>
                  <a:spcPct val="0"/>
                </a:spcBef>
                <a:buClrTx/>
                <a:buFontTx/>
                <a:buNone/>
              </a:pPr>
              <a:t>13</a:t>
            </a:fld>
            <a:endParaRPr lang="en-US" sz="1300" i="0">
              <a:solidFill>
                <a:schemeClr val="tx1"/>
              </a:solidFill>
            </a:endParaRPr>
          </a:p>
        </p:txBody>
      </p:sp>
      <p:sp>
        <p:nvSpPr>
          <p:cNvPr id="169987" name="Rectangle 2"/>
          <p:cNvSpPr>
            <a:spLocks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41930BBC-F063-44C8-A6D7-FF9CD27D2C6B}" type="slidenum">
              <a:rPr lang="en-US" sz="1300" i="0">
                <a:solidFill>
                  <a:schemeClr val="tx1"/>
                </a:solidFill>
              </a:rPr>
              <a:pPr algn="r" defTabSz="957263">
                <a:spcBef>
                  <a:spcPct val="0"/>
                </a:spcBef>
                <a:buClrTx/>
                <a:buFontTx/>
                <a:buNone/>
              </a:pPr>
              <a:t>133</a:t>
            </a:fld>
            <a:endParaRPr lang="en-US" sz="1300" i="0">
              <a:solidFill>
                <a:schemeClr val="tx1"/>
              </a:solidFill>
            </a:endParaRPr>
          </a:p>
        </p:txBody>
      </p:sp>
      <p:sp>
        <p:nvSpPr>
          <p:cNvPr id="288771" name="Rectangle 2"/>
          <p:cNvSpPr>
            <a:spLocks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C716EBFA-EDBD-4028-A9E1-B59D94A73EC1}" type="slidenum">
              <a:rPr lang="en-US" sz="1300" i="0">
                <a:solidFill>
                  <a:schemeClr val="tx1"/>
                </a:solidFill>
              </a:rPr>
              <a:pPr algn="r" defTabSz="957263">
                <a:spcBef>
                  <a:spcPct val="0"/>
                </a:spcBef>
                <a:buClrTx/>
                <a:buFontTx/>
                <a:buNone/>
              </a:pPr>
              <a:t>134</a:t>
            </a:fld>
            <a:endParaRPr lang="en-US" sz="1300" i="0">
              <a:solidFill>
                <a:schemeClr val="tx1"/>
              </a:solidFill>
            </a:endParaRPr>
          </a:p>
        </p:txBody>
      </p:sp>
      <p:sp>
        <p:nvSpPr>
          <p:cNvPr id="289795" name="Rectangle 2"/>
          <p:cNvSpPr>
            <a:spLocks noChangeArrowheads="1" noTextEdit="1"/>
          </p:cNvSpPr>
          <p:nvPr>
            <p:ph type="sldImg"/>
          </p:nvPr>
        </p:nvSpPr>
        <p:spPr>
          <a:ln/>
        </p:spPr>
      </p:sp>
      <p:sp>
        <p:nvSpPr>
          <p:cNvPr id="289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18F15747-A0D3-4DC4-B9A4-88C16F613E43}" type="slidenum">
              <a:rPr lang="en-US" sz="1300" i="0">
                <a:solidFill>
                  <a:schemeClr val="tx1"/>
                </a:solidFill>
              </a:rPr>
              <a:pPr algn="r" defTabSz="957263">
                <a:spcBef>
                  <a:spcPct val="0"/>
                </a:spcBef>
                <a:buClrTx/>
                <a:buFontTx/>
                <a:buNone/>
              </a:pPr>
              <a:t>135</a:t>
            </a:fld>
            <a:endParaRPr lang="en-US" sz="1300" i="0">
              <a:solidFill>
                <a:schemeClr val="tx1"/>
              </a:solidFill>
            </a:endParaRPr>
          </a:p>
        </p:txBody>
      </p:sp>
      <p:sp>
        <p:nvSpPr>
          <p:cNvPr id="290819" name="Rectangle 2"/>
          <p:cNvSpPr>
            <a:spLocks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5ADE07E6-3132-4D5B-A887-C8F8BBBE4181}" type="slidenum">
              <a:rPr lang="en-US" sz="1300" i="0">
                <a:solidFill>
                  <a:schemeClr val="tx1"/>
                </a:solidFill>
              </a:rPr>
              <a:pPr algn="r" defTabSz="957263">
                <a:spcBef>
                  <a:spcPct val="0"/>
                </a:spcBef>
                <a:buClrTx/>
                <a:buFontTx/>
                <a:buNone/>
              </a:pPr>
              <a:t>136</a:t>
            </a:fld>
            <a:endParaRPr lang="en-US" sz="1300" i="0">
              <a:solidFill>
                <a:schemeClr val="tx1"/>
              </a:solidFill>
            </a:endParaRPr>
          </a:p>
        </p:txBody>
      </p:sp>
      <p:sp>
        <p:nvSpPr>
          <p:cNvPr id="375811" name="Rectangle 2"/>
          <p:cNvSpPr>
            <a:spLocks noChangeArrowheads="1" noTextEdit="1"/>
          </p:cNvSpPr>
          <p:nvPr>
            <p:ph type="sldImg"/>
          </p:nvPr>
        </p:nvSpPr>
        <p:spPr>
          <a:ln/>
        </p:spPr>
      </p:sp>
      <p:sp>
        <p:nvSpPr>
          <p:cNvPr id="375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C472C345-0774-4046-83AE-754155FC1299}" type="slidenum">
              <a:rPr lang="en-US" sz="1300" i="0">
                <a:solidFill>
                  <a:schemeClr val="tx1"/>
                </a:solidFill>
              </a:rPr>
              <a:pPr algn="r" defTabSz="957263">
                <a:spcBef>
                  <a:spcPct val="0"/>
                </a:spcBef>
                <a:buClrTx/>
                <a:buFontTx/>
                <a:buNone/>
              </a:pPr>
              <a:t>137</a:t>
            </a:fld>
            <a:endParaRPr lang="en-US" sz="1300" i="0">
              <a:solidFill>
                <a:schemeClr val="tx1"/>
              </a:solidFill>
            </a:endParaRPr>
          </a:p>
        </p:txBody>
      </p:sp>
      <p:sp>
        <p:nvSpPr>
          <p:cNvPr id="291843" name="Rectangle 2"/>
          <p:cNvSpPr>
            <a:spLocks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13F72929-535C-46BC-BCEB-D1615D5EA3A7}" type="slidenum">
              <a:rPr lang="en-US" sz="1300" i="0">
                <a:solidFill>
                  <a:schemeClr val="tx1"/>
                </a:solidFill>
              </a:rPr>
              <a:pPr algn="r" defTabSz="957263">
                <a:spcBef>
                  <a:spcPct val="0"/>
                </a:spcBef>
                <a:buClrTx/>
                <a:buFontTx/>
                <a:buNone/>
              </a:pPr>
              <a:t>15</a:t>
            </a:fld>
            <a:endParaRPr lang="en-US" sz="1300" i="0">
              <a:solidFill>
                <a:schemeClr val="tx1"/>
              </a:solidFill>
            </a:endParaRPr>
          </a:p>
        </p:txBody>
      </p:sp>
      <p:sp>
        <p:nvSpPr>
          <p:cNvPr id="172035" name="Rectangle 2"/>
          <p:cNvSpPr>
            <a:spLocks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D0540061-24F4-4AFB-8FFD-9F5569A01C60}" type="slidenum">
              <a:rPr lang="en-US" sz="1300" i="0">
                <a:solidFill>
                  <a:schemeClr val="tx1"/>
                </a:solidFill>
              </a:rPr>
              <a:pPr algn="r" defTabSz="957263">
                <a:spcBef>
                  <a:spcPct val="0"/>
                </a:spcBef>
                <a:buClrTx/>
                <a:buFontTx/>
                <a:buNone/>
              </a:pPr>
              <a:t>16</a:t>
            </a:fld>
            <a:endParaRPr lang="en-US" sz="1300" i="0">
              <a:solidFill>
                <a:schemeClr val="tx1"/>
              </a:solidFill>
            </a:endParaRPr>
          </a:p>
        </p:txBody>
      </p:sp>
      <p:sp>
        <p:nvSpPr>
          <p:cNvPr id="173059" name="Rectangle 2"/>
          <p:cNvSpPr>
            <a:spLocks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E84E9123-4F5F-4029-8144-0752FC3B155D}" type="slidenum">
              <a:rPr lang="en-US" sz="1300" i="0">
                <a:solidFill>
                  <a:schemeClr val="tx1"/>
                </a:solidFill>
              </a:rPr>
              <a:pPr algn="r" defTabSz="957263">
                <a:spcBef>
                  <a:spcPct val="0"/>
                </a:spcBef>
                <a:buClrTx/>
                <a:buFontTx/>
                <a:buNone/>
              </a:pPr>
              <a:t>17</a:t>
            </a:fld>
            <a:endParaRPr lang="en-US" sz="1300" i="0">
              <a:solidFill>
                <a:schemeClr val="tx1"/>
              </a:solidFill>
            </a:endParaRPr>
          </a:p>
        </p:txBody>
      </p:sp>
      <p:sp>
        <p:nvSpPr>
          <p:cNvPr id="174083" name="Rectangle 2"/>
          <p:cNvSpPr>
            <a:spLocks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6FA3BBC1-352D-4C83-B43F-E88DEE0A11FF}" type="slidenum">
              <a:rPr lang="en-US" sz="1300" i="0">
                <a:solidFill>
                  <a:schemeClr val="tx1"/>
                </a:solidFill>
              </a:rPr>
              <a:pPr algn="r" defTabSz="957263">
                <a:spcBef>
                  <a:spcPct val="0"/>
                </a:spcBef>
                <a:buClrTx/>
                <a:buFontTx/>
                <a:buNone/>
              </a:pPr>
              <a:t>18</a:t>
            </a:fld>
            <a:endParaRPr lang="en-US" sz="1300" i="0">
              <a:solidFill>
                <a:schemeClr val="tx1"/>
              </a:solidFill>
            </a:endParaRPr>
          </a:p>
        </p:txBody>
      </p:sp>
      <p:sp>
        <p:nvSpPr>
          <p:cNvPr id="175107" name="Rectangle 2"/>
          <p:cNvSpPr>
            <a:spLocks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C8D43CD9-CF03-4B64-B6CC-44FF1C6B2442}" type="slidenum">
              <a:rPr lang="en-US" sz="1300" i="0">
                <a:solidFill>
                  <a:schemeClr val="tx1"/>
                </a:solidFill>
              </a:rPr>
              <a:pPr algn="r" defTabSz="957263">
                <a:spcBef>
                  <a:spcPct val="0"/>
                </a:spcBef>
                <a:buClrTx/>
                <a:buFontTx/>
                <a:buNone/>
              </a:pPr>
              <a:t>19</a:t>
            </a:fld>
            <a:endParaRPr lang="en-US" sz="1300" i="0">
              <a:solidFill>
                <a:schemeClr val="tx1"/>
              </a:solidFill>
            </a:endParaRPr>
          </a:p>
        </p:txBody>
      </p:sp>
      <p:sp>
        <p:nvSpPr>
          <p:cNvPr id="176131" name="Rectangle 2"/>
          <p:cNvSpPr>
            <a:spLocks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02B90DFA-D8FC-4FCA-B657-62460E062257}" type="slidenum">
              <a:rPr lang="en-US" sz="1300" i="0">
                <a:solidFill>
                  <a:schemeClr val="tx1"/>
                </a:solidFill>
              </a:rPr>
              <a:pPr algn="r" defTabSz="957263">
                <a:spcBef>
                  <a:spcPct val="0"/>
                </a:spcBef>
                <a:buClrTx/>
                <a:buFontTx/>
                <a:buNone/>
              </a:pPr>
              <a:t>2</a:t>
            </a:fld>
            <a:endParaRPr lang="en-US" sz="1300" i="0">
              <a:solidFill>
                <a:schemeClr val="tx1"/>
              </a:solidFill>
            </a:endParaRPr>
          </a:p>
        </p:txBody>
      </p:sp>
      <p:sp>
        <p:nvSpPr>
          <p:cNvPr id="153603" name="Rectangle 2"/>
          <p:cNvSpPr>
            <a:spLocks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221A019A-38A0-41AB-B467-8F13549BEED3}" type="slidenum">
              <a:rPr lang="en-US" sz="1300" i="0">
                <a:solidFill>
                  <a:schemeClr val="tx1"/>
                </a:solidFill>
              </a:rPr>
              <a:pPr algn="r" defTabSz="957263">
                <a:spcBef>
                  <a:spcPct val="0"/>
                </a:spcBef>
                <a:buClrTx/>
                <a:buFontTx/>
                <a:buNone/>
              </a:pPr>
              <a:t>20</a:t>
            </a:fld>
            <a:endParaRPr lang="en-US" sz="1300" i="0">
              <a:solidFill>
                <a:schemeClr val="tx1"/>
              </a:solidFill>
            </a:endParaRPr>
          </a:p>
        </p:txBody>
      </p:sp>
      <p:sp>
        <p:nvSpPr>
          <p:cNvPr id="177155" name="Rectangle 2"/>
          <p:cNvSpPr>
            <a:spLocks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1EACD5C8-31C5-42F0-BABD-4C1CA932BD54}" type="slidenum">
              <a:rPr lang="en-US" sz="1300" i="0">
                <a:solidFill>
                  <a:schemeClr val="tx1"/>
                </a:solidFill>
              </a:rPr>
              <a:pPr algn="r" defTabSz="957263">
                <a:spcBef>
                  <a:spcPct val="0"/>
                </a:spcBef>
                <a:buClrTx/>
                <a:buFontTx/>
                <a:buNone/>
              </a:pPr>
              <a:t>21</a:t>
            </a:fld>
            <a:endParaRPr lang="en-US" sz="1300" i="0">
              <a:solidFill>
                <a:schemeClr val="tx1"/>
              </a:solidFill>
            </a:endParaRPr>
          </a:p>
        </p:txBody>
      </p:sp>
      <p:sp>
        <p:nvSpPr>
          <p:cNvPr id="178179" name="Rectangle 2"/>
          <p:cNvSpPr>
            <a:spLocks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F499FB55-E434-4AF2-83BC-1FA9EF3DD807}" type="slidenum">
              <a:rPr lang="en-US" sz="1300" i="0">
                <a:solidFill>
                  <a:schemeClr val="tx1"/>
                </a:solidFill>
              </a:rPr>
              <a:pPr algn="r" defTabSz="957263">
                <a:spcBef>
                  <a:spcPct val="0"/>
                </a:spcBef>
                <a:buClrTx/>
                <a:buFontTx/>
                <a:buNone/>
              </a:pPr>
              <a:t>22</a:t>
            </a:fld>
            <a:endParaRPr lang="en-US" sz="1300" i="0">
              <a:solidFill>
                <a:schemeClr val="tx1"/>
              </a:solidFill>
            </a:endParaRPr>
          </a:p>
        </p:txBody>
      </p:sp>
      <p:sp>
        <p:nvSpPr>
          <p:cNvPr id="179203" name="Rectangle 2"/>
          <p:cNvSpPr>
            <a:spLocks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DAFDF978-E4AB-4B80-9F8F-0AB07F4E415C}" type="slidenum">
              <a:rPr lang="en-US" sz="1300" i="0">
                <a:solidFill>
                  <a:schemeClr val="tx1"/>
                </a:solidFill>
              </a:rPr>
              <a:pPr algn="r" defTabSz="957263">
                <a:spcBef>
                  <a:spcPct val="0"/>
                </a:spcBef>
                <a:buClrTx/>
                <a:buFontTx/>
                <a:buNone/>
              </a:pPr>
              <a:t>23</a:t>
            </a:fld>
            <a:endParaRPr lang="en-US" sz="1300" i="0">
              <a:solidFill>
                <a:schemeClr val="tx1"/>
              </a:solidFill>
            </a:endParaRPr>
          </a:p>
        </p:txBody>
      </p:sp>
      <p:sp>
        <p:nvSpPr>
          <p:cNvPr id="180227" name="Rectangle 2"/>
          <p:cNvSpPr>
            <a:spLocks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noTextEdit="1"/>
          </p:cNvSpPr>
          <p:nvPr>
            <p:ph type="sldImg"/>
          </p:nvPr>
        </p:nvSpPr>
        <p:spPr>
          <a:ln/>
        </p:spPr>
      </p:sp>
      <p:sp>
        <p:nvSpPr>
          <p:cNvPr id="1812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B366FD2A-76D7-4199-8AF0-ED9397E29904}" type="slidenum">
              <a:rPr lang="en-US" sz="1300" i="0">
                <a:solidFill>
                  <a:schemeClr val="tx1"/>
                </a:solidFill>
              </a:rPr>
              <a:pPr algn="r" defTabSz="957263">
                <a:spcBef>
                  <a:spcPct val="0"/>
                </a:spcBef>
                <a:buClrTx/>
                <a:buFontTx/>
                <a:buNone/>
              </a:pPr>
              <a:t>25</a:t>
            </a:fld>
            <a:endParaRPr lang="en-US" sz="1300" i="0">
              <a:solidFill>
                <a:schemeClr val="tx1"/>
              </a:solidFill>
            </a:endParaRPr>
          </a:p>
        </p:txBody>
      </p:sp>
      <p:sp>
        <p:nvSpPr>
          <p:cNvPr id="182275" name="Rectangle 2"/>
          <p:cNvSpPr>
            <a:spLocks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D3671665-AC6D-4D5A-B70B-2C7A018BA2BB}" type="slidenum">
              <a:rPr lang="en-US" sz="1300" i="0">
                <a:solidFill>
                  <a:schemeClr val="tx1"/>
                </a:solidFill>
              </a:rPr>
              <a:pPr algn="r" defTabSz="957263">
                <a:spcBef>
                  <a:spcPct val="0"/>
                </a:spcBef>
                <a:buClrTx/>
                <a:buFontTx/>
                <a:buNone/>
              </a:pPr>
              <a:t>26</a:t>
            </a:fld>
            <a:endParaRPr lang="en-US" sz="1300" i="0">
              <a:solidFill>
                <a:schemeClr val="tx1"/>
              </a:solidFill>
            </a:endParaRPr>
          </a:p>
        </p:txBody>
      </p:sp>
      <p:sp>
        <p:nvSpPr>
          <p:cNvPr id="183299" name="Rectangle 2"/>
          <p:cNvSpPr>
            <a:spLocks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7D634E80-3C4F-4A22-BC15-336110989427}" type="slidenum">
              <a:rPr lang="en-US" sz="1300" i="0">
                <a:solidFill>
                  <a:schemeClr val="tx1"/>
                </a:solidFill>
              </a:rPr>
              <a:pPr algn="r" defTabSz="957263">
                <a:spcBef>
                  <a:spcPct val="0"/>
                </a:spcBef>
                <a:buClrTx/>
                <a:buFontTx/>
                <a:buNone/>
              </a:pPr>
              <a:t>27</a:t>
            </a:fld>
            <a:endParaRPr lang="en-US" sz="1300" i="0">
              <a:solidFill>
                <a:schemeClr val="tx1"/>
              </a:solidFill>
            </a:endParaRPr>
          </a:p>
        </p:txBody>
      </p:sp>
      <p:sp>
        <p:nvSpPr>
          <p:cNvPr id="184323" name="Rectangle 2"/>
          <p:cNvSpPr>
            <a:spLocks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DDDE11C7-596B-43E6-B2E8-7ECBF3A8B8EB}" type="slidenum">
              <a:rPr lang="en-US" sz="1300" i="0">
                <a:solidFill>
                  <a:schemeClr val="tx1"/>
                </a:solidFill>
              </a:rPr>
              <a:pPr algn="r" defTabSz="957263">
                <a:spcBef>
                  <a:spcPct val="0"/>
                </a:spcBef>
                <a:buClrTx/>
                <a:buFontTx/>
                <a:buNone/>
              </a:pPr>
              <a:t>28</a:t>
            </a:fld>
            <a:endParaRPr lang="en-US" sz="1300" i="0">
              <a:solidFill>
                <a:schemeClr val="tx1"/>
              </a:solidFill>
            </a:endParaRPr>
          </a:p>
        </p:txBody>
      </p:sp>
      <p:sp>
        <p:nvSpPr>
          <p:cNvPr id="185347" name="Rectangle 2"/>
          <p:cNvSpPr>
            <a:spLocks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13AF02DF-813F-4984-8F3E-22C2821AC05B}" type="slidenum">
              <a:rPr lang="en-US" sz="1300" i="0">
                <a:solidFill>
                  <a:schemeClr val="tx1"/>
                </a:solidFill>
              </a:rPr>
              <a:pPr algn="r" defTabSz="957263">
                <a:spcBef>
                  <a:spcPct val="0"/>
                </a:spcBef>
                <a:buClrTx/>
                <a:buFontTx/>
                <a:buNone/>
              </a:pPr>
              <a:t>29</a:t>
            </a:fld>
            <a:endParaRPr lang="en-US" sz="1300" i="0">
              <a:solidFill>
                <a:schemeClr val="tx1"/>
              </a:solidFill>
            </a:endParaRPr>
          </a:p>
        </p:txBody>
      </p:sp>
      <p:sp>
        <p:nvSpPr>
          <p:cNvPr id="186371" name="Rectangle 2"/>
          <p:cNvSpPr>
            <a:spLocks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0A89CC4E-E977-4078-B8B8-BAE0E0559F9E}" type="slidenum">
              <a:rPr lang="en-US" sz="1300" i="0">
                <a:solidFill>
                  <a:schemeClr val="tx1"/>
                </a:solidFill>
              </a:rPr>
              <a:pPr algn="r" defTabSz="957263">
                <a:spcBef>
                  <a:spcPct val="0"/>
                </a:spcBef>
                <a:buClrTx/>
                <a:buFontTx/>
                <a:buNone/>
              </a:pPr>
              <a:t>3</a:t>
            </a:fld>
            <a:endParaRPr lang="en-US" sz="1300" i="0">
              <a:solidFill>
                <a:schemeClr val="tx1"/>
              </a:solidFill>
            </a:endParaRPr>
          </a:p>
        </p:txBody>
      </p:sp>
      <p:sp>
        <p:nvSpPr>
          <p:cNvPr id="154627" name="Rectangle 2"/>
          <p:cNvSpPr>
            <a:spLocks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08D95CE1-17D0-48D9-A4A0-A61D2CFB4882}" type="slidenum">
              <a:rPr lang="en-US" sz="1300" i="0">
                <a:solidFill>
                  <a:schemeClr val="tx1"/>
                </a:solidFill>
              </a:rPr>
              <a:pPr algn="r" defTabSz="957263">
                <a:spcBef>
                  <a:spcPct val="0"/>
                </a:spcBef>
                <a:buClrTx/>
                <a:buFontTx/>
                <a:buNone/>
              </a:pPr>
              <a:t>30</a:t>
            </a:fld>
            <a:endParaRPr lang="en-US" sz="1300" i="0">
              <a:solidFill>
                <a:schemeClr val="tx1"/>
              </a:solidFill>
            </a:endParaRPr>
          </a:p>
        </p:txBody>
      </p:sp>
      <p:sp>
        <p:nvSpPr>
          <p:cNvPr id="187395" name="Rectangle 2"/>
          <p:cNvSpPr>
            <a:spLocks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E191CAF6-6DE9-4F2A-BCB3-C5E0B1712E86}" type="slidenum">
              <a:rPr lang="en-US" sz="1300" i="0">
                <a:solidFill>
                  <a:schemeClr val="tx1"/>
                </a:solidFill>
              </a:rPr>
              <a:pPr algn="r" defTabSz="957263">
                <a:spcBef>
                  <a:spcPct val="0"/>
                </a:spcBef>
                <a:buClrTx/>
                <a:buFontTx/>
                <a:buNone/>
              </a:pPr>
              <a:t>31</a:t>
            </a:fld>
            <a:endParaRPr lang="en-US" sz="1300" i="0">
              <a:solidFill>
                <a:schemeClr val="tx1"/>
              </a:solidFill>
            </a:endParaRPr>
          </a:p>
        </p:txBody>
      </p:sp>
      <p:sp>
        <p:nvSpPr>
          <p:cNvPr id="188419" name="Rectangle 2"/>
          <p:cNvSpPr>
            <a:spLocks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62E87808-04C6-43E8-8A59-9CD5D3AAE70B}" type="slidenum">
              <a:rPr lang="en-US" sz="1300" i="0">
                <a:solidFill>
                  <a:schemeClr val="tx1"/>
                </a:solidFill>
              </a:rPr>
              <a:pPr algn="r" defTabSz="957263">
                <a:spcBef>
                  <a:spcPct val="0"/>
                </a:spcBef>
                <a:buClrTx/>
                <a:buFontTx/>
                <a:buNone/>
              </a:pPr>
              <a:t>32</a:t>
            </a:fld>
            <a:endParaRPr lang="en-US" sz="1300" i="0">
              <a:solidFill>
                <a:schemeClr val="tx1"/>
              </a:solidFill>
            </a:endParaRPr>
          </a:p>
        </p:txBody>
      </p:sp>
      <p:sp>
        <p:nvSpPr>
          <p:cNvPr id="189443" name="Rectangle 2"/>
          <p:cNvSpPr>
            <a:spLocks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noTextEdit="1"/>
          </p:cNvSpPr>
          <p:nvPr>
            <p:ph type="sldImg"/>
          </p:nvPr>
        </p:nvSpPr>
        <p:spPr>
          <a:ln/>
        </p:spPr>
      </p:sp>
      <p:sp>
        <p:nvSpPr>
          <p:cNvPr id="1904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32FE2340-99E2-40E3-83A8-C4FBC95A5603}" type="slidenum">
              <a:rPr lang="en-US" sz="1300" i="0">
                <a:solidFill>
                  <a:schemeClr val="tx1"/>
                </a:solidFill>
              </a:rPr>
              <a:pPr algn="r" defTabSz="957263">
                <a:spcBef>
                  <a:spcPct val="0"/>
                </a:spcBef>
                <a:buClrTx/>
                <a:buFontTx/>
                <a:buNone/>
              </a:pPr>
              <a:t>34</a:t>
            </a:fld>
            <a:endParaRPr lang="en-US" sz="1300" i="0">
              <a:solidFill>
                <a:schemeClr val="tx1"/>
              </a:solidFill>
            </a:endParaRPr>
          </a:p>
        </p:txBody>
      </p:sp>
      <p:sp>
        <p:nvSpPr>
          <p:cNvPr id="191491" name="Rectangle 2"/>
          <p:cNvSpPr>
            <a:spLocks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0B32583F-EECE-4D88-BE62-4CEF34CB6D92}" type="slidenum">
              <a:rPr lang="en-US" sz="1300" i="0">
                <a:solidFill>
                  <a:schemeClr val="tx1"/>
                </a:solidFill>
              </a:rPr>
              <a:pPr algn="r" defTabSz="957263">
                <a:spcBef>
                  <a:spcPct val="0"/>
                </a:spcBef>
                <a:buClrTx/>
                <a:buFontTx/>
                <a:buNone/>
              </a:pPr>
              <a:t>35</a:t>
            </a:fld>
            <a:endParaRPr lang="en-US" sz="1300" i="0">
              <a:solidFill>
                <a:schemeClr val="tx1"/>
              </a:solidFill>
            </a:endParaRPr>
          </a:p>
        </p:txBody>
      </p:sp>
      <p:sp>
        <p:nvSpPr>
          <p:cNvPr id="192515" name="Rectangle 2"/>
          <p:cNvSpPr>
            <a:spLocks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noTextEdit="1"/>
          </p:cNvSpPr>
          <p:nvPr>
            <p:ph type="sldImg"/>
          </p:nvPr>
        </p:nvSpPr>
        <p:spPr>
          <a:ln/>
        </p:spPr>
      </p:sp>
      <p:sp>
        <p:nvSpPr>
          <p:cNvPr id="193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22226A43-8842-453B-B024-09D9664C55C0}" type="slidenum">
              <a:rPr lang="en-US" sz="1300" i="0">
                <a:solidFill>
                  <a:schemeClr val="tx1"/>
                </a:solidFill>
              </a:rPr>
              <a:pPr algn="r" defTabSz="957263">
                <a:spcBef>
                  <a:spcPct val="0"/>
                </a:spcBef>
                <a:buClrTx/>
                <a:buFontTx/>
                <a:buNone/>
              </a:pPr>
              <a:t>37</a:t>
            </a:fld>
            <a:endParaRPr lang="en-US" sz="1300" i="0">
              <a:solidFill>
                <a:schemeClr val="tx1"/>
              </a:solidFill>
            </a:endParaRPr>
          </a:p>
        </p:txBody>
      </p:sp>
      <p:sp>
        <p:nvSpPr>
          <p:cNvPr id="194563" name="Rectangle 2"/>
          <p:cNvSpPr>
            <a:spLocks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A47F32DA-B582-494F-8F53-25951A428FF8}" type="slidenum">
              <a:rPr lang="en-US" sz="1300" i="0">
                <a:solidFill>
                  <a:schemeClr val="tx1"/>
                </a:solidFill>
              </a:rPr>
              <a:pPr algn="r" defTabSz="957263">
                <a:spcBef>
                  <a:spcPct val="0"/>
                </a:spcBef>
                <a:buClrTx/>
                <a:buFontTx/>
                <a:buNone/>
              </a:pPr>
              <a:t>38</a:t>
            </a:fld>
            <a:endParaRPr lang="en-US" sz="1300" i="0">
              <a:solidFill>
                <a:schemeClr val="tx1"/>
              </a:solidFill>
            </a:endParaRPr>
          </a:p>
        </p:txBody>
      </p:sp>
      <p:sp>
        <p:nvSpPr>
          <p:cNvPr id="195587" name="Rectangle 2"/>
          <p:cNvSpPr>
            <a:spLocks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3A26CAC8-7074-45AD-9BA0-5900F48FBAC8}" type="slidenum">
              <a:rPr lang="en-US" sz="1300" i="0">
                <a:solidFill>
                  <a:schemeClr val="tx1"/>
                </a:solidFill>
              </a:rPr>
              <a:pPr algn="r" defTabSz="957263">
                <a:spcBef>
                  <a:spcPct val="0"/>
                </a:spcBef>
                <a:buClrTx/>
                <a:buFontTx/>
                <a:buNone/>
              </a:pPr>
              <a:t>39</a:t>
            </a:fld>
            <a:endParaRPr lang="en-US" sz="1300" i="0">
              <a:solidFill>
                <a:schemeClr val="tx1"/>
              </a:solidFill>
            </a:endParaRPr>
          </a:p>
        </p:txBody>
      </p:sp>
      <p:sp>
        <p:nvSpPr>
          <p:cNvPr id="196611" name="Rectangle 2"/>
          <p:cNvSpPr>
            <a:spLocks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9BA060E7-96B9-43BF-B1DA-2B54CF35084D}" type="slidenum">
              <a:rPr lang="en-US" sz="1300" i="0">
                <a:solidFill>
                  <a:schemeClr val="tx1"/>
                </a:solidFill>
              </a:rPr>
              <a:pPr algn="r" defTabSz="957263">
                <a:spcBef>
                  <a:spcPct val="0"/>
                </a:spcBef>
                <a:buClrTx/>
                <a:buFontTx/>
                <a:buNone/>
              </a:pPr>
              <a:t>4</a:t>
            </a:fld>
            <a:endParaRPr lang="en-US" sz="1300" i="0">
              <a:solidFill>
                <a:schemeClr val="tx1"/>
              </a:solidFill>
            </a:endParaRPr>
          </a:p>
        </p:txBody>
      </p:sp>
      <p:sp>
        <p:nvSpPr>
          <p:cNvPr id="155651" name="Rectangle 2"/>
          <p:cNvSpPr>
            <a:spLocks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862FE160-4C5C-4689-94BD-523E7F270DF8}" type="slidenum">
              <a:rPr lang="en-US" sz="1300" i="0">
                <a:solidFill>
                  <a:schemeClr val="tx1"/>
                </a:solidFill>
              </a:rPr>
              <a:pPr algn="r" defTabSz="957263">
                <a:spcBef>
                  <a:spcPct val="0"/>
                </a:spcBef>
                <a:buClrTx/>
                <a:buFontTx/>
                <a:buNone/>
              </a:pPr>
              <a:t>40</a:t>
            </a:fld>
            <a:endParaRPr lang="en-US" sz="1300" i="0">
              <a:solidFill>
                <a:schemeClr val="tx1"/>
              </a:solidFill>
            </a:endParaRPr>
          </a:p>
        </p:txBody>
      </p:sp>
      <p:sp>
        <p:nvSpPr>
          <p:cNvPr id="197635" name="Rectangle 2"/>
          <p:cNvSpPr>
            <a:spLocks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8742DFC3-60F0-4D74-AD26-BB0E752C1E2E}" type="slidenum">
              <a:rPr lang="en-US" sz="1300" i="0">
                <a:solidFill>
                  <a:schemeClr val="tx1"/>
                </a:solidFill>
              </a:rPr>
              <a:pPr algn="r" defTabSz="957263">
                <a:spcBef>
                  <a:spcPct val="0"/>
                </a:spcBef>
                <a:buClrTx/>
                <a:buFontTx/>
                <a:buNone/>
              </a:pPr>
              <a:t>41</a:t>
            </a:fld>
            <a:endParaRPr lang="en-US" sz="1300" i="0">
              <a:solidFill>
                <a:schemeClr val="tx1"/>
              </a:solidFill>
            </a:endParaRPr>
          </a:p>
        </p:txBody>
      </p:sp>
      <p:sp>
        <p:nvSpPr>
          <p:cNvPr id="198659" name="Rectangle 2"/>
          <p:cNvSpPr>
            <a:spLocks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D0700F9C-8BF4-4AA7-BF37-615DED84E746}" type="slidenum">
              <a:rPr lang="en-US" sz="1300" i="0">
                <a:solidFill>
                  <a:schemeClr val="tx1"/>
                </a:solidFill>
              </a:rPr>
              <a:pPr algn="r" defTabSz="957263">
                <a:spcBef>
                  <a:spcPct val="0"/>
                </a:spcBef>
                <a:buClrTx/>
                <a:buFontTx/>
                <a:buNone/>
              </a:pPr>
              <a:t>42</a:t>
            </a:fld>
            <a:endParaRPr lang="en-US" sz="1300" i="0">
              <a:solidFill>
                <a:schemeClr val="tx1"/>
              </a:solidFill>
            </a:endParaRPr>
          </a:p>
        </p:txBody>
      </p:sp>
      <p:sp>
        <p:nvSpPr>
          <p:cNvPr id="199683" name="Rectangle 2"/>
          <p:cNvSpPr>
            <a:spLocks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DD66CF4A-A25B-4640-913D-667A643C187A}" type="slidenum">
              <a:rPr lang="en-US" sz="1300" i="0">
                <a:solidFill>
                  <a:schemeClr val="tx1"/>
                </a:solidFill>
              </a:rPr>
              <a:pPr algn="r" defTabSz="957263">
                <a:spcBef>
                  <a:spcPct val="0"/>
                </a:spcBef>
                <a:buClrTx/>
                <a:buFontTx/>
                <a:buNone/>
              </a:pPr>
              <a:t>43</a:t>
            </a:fld>
            <a:endParaRPr lang="en-US" sz="1300" i="0">
              <a:solidFill>
                <a:schemeClr val="tx1"/>
              </a:solidFill>
            </a:endParaRPr>
          </a:p>
        </p:txBody>
      </p:sp>
      <p:sp>
        <p:nvSpPr>
          <p:cNvPr id="200707" name="Rectangle 2"/>
          <p:cNvSpPr>
            <a:spLocks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665EF0E2-483C-4300-9853-9FBD5FFF292D}" type="slidenum">
              <a:rPr lang="en-US" sz="1300" i="0">
                <a:solidFill>
                  <a:schemeClr val="tx1"/>
                </a:solidFill>
              </a:rPr>
              <a:pPr algn="r" defTabSz="957263">
                <a:spcBef>
                  <a:spcPct val="0"/>
                </a:spcBef>
                <a:buClrTx/>
                <a:buFontTx/>
                <a:buNone/>
              </a:pPr>
              <a:t>44</a:t>
            </a:fld>
            <a:endParaRPr lang="en-US" sz="1300" i="0">
              <a:solidFill>
                <a:schemeClr val="tx1"/>
              </a:solidFill>
            </a:endParaRPr>
          </a:p>
        </p:txBody>
      </p:sp>
      <p:sp>
        <p:nvSpPr>
          <p:cNvPr id="201731" name="Rectangle 2"/>
          <p:cNvSpPr>
            <a:spLocks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DF98591D-75FA-4B94-B98E-E2C8D079DED0}" type="slidenum">
              <a:rPr lang="en-US" sz="1300" i="0">
                <a:solidFill>
                  <a:schemeClr val="tx1"/>
                </a:solidFill>
              </a:rPr>
              <a:pPr algn="r" defTabSz="957263">
                <a:spcBef>
                  <a:spcPct val="0"/>
                </a:spcBef>
                <a:buClrTx/>
                <a:buFontTx/>
                <a:buNone/>
              </a:pPr>
              <a:t>45</a:t>
            </a:fld>
            <a:endParaRPr lang="en-US" sz="1300" i="0">
              <a:solidFill>
                <a:schemeClr val="tx1"/>
              </a:solidFill>
            </a:endParaRPr>
          </a:p>
        </p:txBody>
      </p:sp>
      <p:sp>
        <p:nvSpPr>
          <p:cNvPr id="202755" name="Rectangle 2"/>
          <p:cNvSpPr>
            <a:spLocks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86A2377E-14CA-4440-A458-42E487DD4A60}" type="slidenum">
              <a:rPr lang="en-US" sz="1300" i="0">
                <a:solidFill>
                  <a:schemeClr val="tx1"/>
                </a:solidFill>
              </a:rPr>
              <a:pPr algn="r" defTabSz="957263">
                <a:spcBef>
                  <a:spcPct val="0"/>
                </a:spcBef>
                <a:buClrTx/>
                <a:buFontTx/>
                <a:buNone/>
              </a:pPr>
              <a:t>46</a:t>
            </a:fld>
            <a:endParaRPr lang="en-US" sz="1300" i="0">
              <a:solidFill>
                <a:schemeClr val="tx1"/>
              </a:solidFill>
            </a:endParaRPr>
          </a:p>
        </p:txBody>
      </p:sp>
      <p:sp>
        <p:nvSpPr>
          <p:cNvPr id="203779" name="Rectangle 2"/>
          <p:cNvSpPr>
            <a:spLocks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7028E843-AD54-4D7B-953E-B0268F9543F2}" type="slidenum">
              <a:rPr lang="en-US" sz="1300" i="0">
                <a:solidFill>
                  <a:schemeClr val="tx1"/>
                </a:solidFill>
              </a:rPr>
              <a:pPr algn="r" defTabSz="957263">
                <a:spcBef>
                  <a:spcPct val="0"/>
                </a:spcBef>
                <a:buClrTx/>
                <a:buFontTx/>
                <a:buNone/>
              </a:pPr>
              <a:t>47</a:t>
            </a:fld>
            <a:endParaRPr lang="en-US" sz="1300" i="0">
              <a:solidFill>
                <a:schemeClr val="tx1"/>
              </a:solidFill>
            </a:endParaRPr>
          </a:p>
        </p:txBody>
      </p:sp>
      <p:sp>
        <p:nvSpPr>
          <p:cNvPr id="204803" name="Rectangle 2"/>
          <p:cNvSpPr>
            <a:spLocks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1EB98749-C40B-4AAD-B0C7-C987AEDE332D}" type="slidenum">
              <a:rPr lang="en-US" sz="1300" i="0">
                <a:solidFill>
                  <a:schemeClr val="tx1"/>
                </a:solidFill>
              </a:rPr>
              <a:pPr algn="r" defTabSz="957263">
                <a:spcBef>
                  <a:spcPct val="0"/>
                </a:spcBef>
                <a:buClrTx/>
                <a:buFontTx/>
                <a:buNone/>
              </a:pPr>
              <a:t>48</a:t>
            </a:fld>
            <a:endParaRPr lang="en-US" sz="1300" i="0">
              <a:solidFill>
                <a:schemeClr val="tx1"/>
              </a:solidFill>
            </a:endParaRPr>
          </a:p>
        </p:txBody>
      </p:sp>
      <p:sp>
        <p:nvSpPr>
          <p:cNvPr id="205827" name="Rectangle 2"/>
          <p:cNvSpPr>
            <a:spLocks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F9CF7497-E953-43F3-A47E-27E0639A048A}" type="slidenum">
              <a:rPr lang="en-US" sz="1300" i="0">
                <a:solidFill>
                  <a:schemeClr val="tx1"/>
                </a:solidFill>
              </a:rPr>
              <a:pPr algn="r" defTabSz="957263">
                <a:spcBef>
                  <a:spcPct val="0"/>
                </a:spcBef>
                <a:buClrTx/>
                <a:buFontTx/>
                <a:buNone/>
              </a:pPr>
              <a:t>49</a:t>
            </a:fld>
            <a:endParaRPr lang="en-US" sz="1300" i="0">
              <a:solidFill>
                <a:schemeClr val="tx1"/>
              </a:solidFill>
            </a:endParaRPr>
          </a:p>
        </p:txBody>
      </p:sp>
      <p:sp>
        <p:nvSpPr>
          <p:cNvPr id="206851" name="Rectangle 2"/>
          <p:cNvSpPr>
            <a:spLocks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39844DB0-8FE1-4D6F-B07A-782601408961}" type="slidenum">
              <a:rPr lang="en-US" sz="1300" i="0">
                <a:solidFill>
                  <a:schemeClr val="tx1"/>
                </a:solidFill>
              </a:rPr>
              <a:pPr algn="r" defTabSz="957263">
                <a:spcBef>
                  <a:spcPct val="0"/>
                </a:spcBef>
                <a:buClrTx/>
                <a:buFontTx/>
                <a:buNone/>
              </a:pPr>
              <a:t>5</a:t>
            </a:fld>
            <a:endParaRPr lang="en-US" sz="1300" i="0">
              <a:solidFill>
                <a:schemeClr val="tx1"/>
              </a:solidFill>
            </a:endParaRPr>
          </a:p>
        </p:txBody>
      </p:sp>
      <p:sp>
        <p:nvSpPr>
          <p:cNvPr id="156675" name="Rectangle 2"/>
          <p:cNvSpPr>
            <a:spLocks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3E6C265D-4660-4CE7-9D86-B92190F91595}" type="slidenum">
              <a:rPr lang="en-US" sz="1300" i="0">
                <a:solidFill>
                  <a:schemeClr val="tx1"/>
                </a:solidFill>
              </a:rPr>
              <a:pPr algn="r" defTabSz="957263">
                <a:spcBef>
                  <a:spcPct val="0"/>
                </a:spcBef>
                <a:buClrTx/>
                <a:buFontTx/>
                <a:buNone/>
              </a:pPr>
              <a:t>50</a:t>
            </a:fld>
            <a:endParaRPr lang="en-US" sz="1300" i="0">
              <a:solidFill>
                <a:schemeClr val="tx1"/>
              </a:solidFill>
            </a:endParaRPr>
          </a:p>
        </p:txBody>
      </p:sp>
      <p:sp>
        <p:nvSpPr>
          <p:cNvPr id="207875" name="Rectangle 2"/>
          <p:cNvSpPr>
            <a:spLocks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A31F9F5C-0280-447D-A7C0-2B8EBBC8E7FD}" type="slidenum">
              <a:rPr lang="en-US" sz="1300" i="0">
                <a:solidFill>
                  <a:schemeClr val="tx1"/>
                </a:solidFill>
              </a:rPr>
              <a:pPr algn="r" defTabSz="957263">
                <a:spcBef>
                  <a:spcPct val="0"/>
                </a:spcBef>
                <a:buClrTx/>
                <a:buFontTx/>
                <a:buNone/>
              </a:pPr>
              <a:t>51</a:t>
            </a:fld>
            <a:endParaRPr lang="en-US" sz="1300" i="0">
              <a:solidFill>
                <a:schemeClr val="tx1"/>
              </a:solidFill>
            </a:endParaRPr>
          </a:p>
        </p:txBody>
      </p:sp>
      <p:sp>
        <p:nvSpPr>
          <p:cNvPr id="208899" name="Rectangle 2"/>
          <p:cNvSpPr>
            <a:spLocks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0FEC9094-E254-4DD7-8666-F9AF6BE40839}" type="slidenum">
              <a:rPr lang="en-US" sz="1300" i="0">
                <a:solidFill>
                  <a:schemeClr val="tx1"/>
                </a:solidFill>
              </a:rPr>
              <a:pPr algn="r" defTabSz="957263">
                <a:spcBef>
                  <a:spcPct val="0"/>
                </a:spcBef>
                <a:buClrTx/>
                <a:buFontTx/>
                <a:buNone/>
              </a:pPr>
              <a:t>52</a:t>
            </a:fld>
            <a:endParaRPr lang="en-US" sz="1300" i="0">
              <a:solidFill>
                <a:schemeClr val="tx1"/>
              </a:solidFill>
            </a:endParaRPr>
          </a:p>
        </p:txBody>
      </p:sp>
      <p:sp>
        <p:nvSpPr>
          <p:cNvPr id="209923" name="Rectangle 2"/>
          <p:cNvSpPr>
            <a:spLocks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AF03957C-68F4-42FB-A398-842C9BF139AE}" type="slidenum">
              <a:rPr lang="en-US" sz="1300" i="0">
                <a:solidFill>
                  <a:schemeClr val="tx1"/>
                </a:solidFill>
              </a:rPr>
              <a:pPr algn="r" defTabSz="957263">
                <a:spcBef>
                  <a:spcPct val="0"/>
                </a:spcBef>
                <a:buClrTx/>
                <a:buFontTx/>
                <a:buNone/>
              </a:pPr>
              <a:t>53</a:t>
            </a:fld>
            <a:endParaRPr lang="en-US" sz="1300" i="0">
              <a:solidFill>
                <a:schemeClr val="tx1"/>
              </a:solidFill>
            </a:endParaRPr>
          </a:p>
        </p:txBody>
      </p:sp>
      <p:sp>
        <p:nvSpPr>
          <p:cNvPr id="210947" name="Rectangle 2"/>
          <p:cNvSpPr>
            <a:spLocks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ABCFBD64-7ACE-4B76-916F-60C56927E294}" type="slidenum">
              <a:rPr lang="en-US" sz="1300" i="0">
                <a:solidFill>
                  <a:schemeClr val="tx1"/>
                </a:solidFill>
              </a:rPr>
              <a:pPr algn="r" defTabSz="957263">
                <a:spcBef>
                  <a:spcPct val="0"/>
                </a:spcBef>
                <a:buClrTx/>
                <a:buFontTx/>
                <a:buNone/>
              </a:pPr>
              <a:t>54</a:t>
            </a:fld>
            <a:endParaRPr lang="en-US" sz="1300" i="0">
              <a:solidFill>
                <a:schemeClr val="tx1"/>
              </a:solidFill>
            </a:endParaRPr>
          </a:p>
        </p:txBody>
      </p:sp>
      <p:sp>
        <p:nvSpPr>
          <p:cNvPr id="211971" name="Rectangle 2"/>
          <p:cNvSpPr>
            <a:spLocks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F67D09F0-5367-4A26-9502-D8275EE068E9}" type="slidenum">
              <a:rPr lang="en-US" sz="1300" i="0">
                <a:solidFill>
                  <a:schemeClr val="tx1"/>
                </a:solidFill>
              </a:rPr>
              <a:pPr algn="r" defTabSz="957263">
                <a:spcBef>
                  <a:spcPct val="0"/>
                </a:spcBef>
                <a:buClrTx/>
                <a:buFontTx/>
                <a:buNone/>
              </a:pPr>
              <a:t>55</a:t>
            </a:fld>
            <a:endParaRPr lang="en-US" sz="1300" i="0">
              <a:solidFill>
                <a:schemeClr val="tx1"/>
              </a:solidFill>
            </a:endParaRPr>
          </a:p>
        </p:txBody>
      </p:sp>
      <p:sp>
        <p:nvSpPr>
          <p:cNvPr id="212995" name="Rectangle 2"/>
          <p:cNvSpPr>
            <a:spLocks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65C6BF29-A634-4437-9583-49E8749881A8}" type="slidenum">
              <a:rPr lang="en-US" sz="1300" i="0">
                <a:solidFill>
                  <a:schemeClr val="tx1"/>
                </a:solidFill>
              </a:rPr>
              <a:pPr algn="r" defTabSz="957263">
                <a:spcBef>
                  <a:spcPct val="0"/>
                </a:spcBef>
                <a:buClrTx/>
                <a:buFontTx/>
                <a:buNone/>
              </a:pPr>
              <a:t>56</a:t>
            </a:fld>
            <a:endParaRPr lang="en-US" sz="1300" i="0">
              <a:solidFill>
                <a:schemeClr val="tx1"/>
              </a:solidFill>
            </a:endParaRPr>
          </a:p>
        </p:txBody>
      </p:sp>
      <p:sp>
        <p:nvSpPr>
          <p:cNvPr id="214019" name="Rectangle 2"/>
          <p:cNvSpPr>
            <a:spLocks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FC85A4E9-D4A3-4163-A581-8F02920C53DA}" type="slidenum">
              <a:rPr lang="en-US" sz="1300" i="0">
                <a:solidFill>
                  <a:schemeClr val="tx1"/>
                </a:solidFill>
              </a:rPr>
              <a:pPr algn="r" defTabSz="957263">
                <a:spcBef>
                  <a:spcPct val="0"/>
                </a:spcBef>
                <a:buClrTx/>
                <a:buFontTx/>
                <a:buNone/>
              </a:pPr>
              <a:t>57</a:t>
            </a:fld>
            <a:endParaRPr lang="en-US" sz="1300" i="0">
              <a:solidFill>
                <a:schemeClr val="tx1"/>
              </a:solidFill>
            </a:endParaRPr>
          </a:p>
        </p:txBody>
      </p:sp>
      <p:sp>
        <p:nvSpPr>
          <p:cNvPr id="215043" name="Rectangle 2"/>
          <p:cNvSpPr>
            <a:spLocks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D4F91083-7A16-49B7-ABF9-D42C37AC7978}" type="slidenum">
              <a:rPr lang="en-US" sz="1300" i="0">
                <a:solidFill>
                  <a:schemeClr val="tx1"/>
                </a:solidFill>
              </a:rPr>
              <a:pPr algn="r" defTabSz="957263">
                <a:spcBef>
                  <a:spcPct val="0"/>
                </a:spcBef>
                <a:buClrTx/>
                <a:buFontTx/>
                <a:buNone/>
              </a:pPr>
              <a:t>59</a:t>
            </a:fld>
            <a:endParaRPr lang="en-US" sz="1300" i="0">
              <a:solidFill>
                <a:schemeClr val="tx1"/>
              </a:solidFill>
            </a:endParaRPr>
          </a:p>
        </p:txBody>
      </p:sp>
      <p:sp>
        <p:nvSpPr>
          <p:cNvPr id="216067" name="Rectangle 2"/>
          <p:cNvSpPr>
            <a:spLocks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9DA80272-5CB5-46EB-B471-CD2B26775DEC}" type="slidenum">
              <a:rPr lang="en-US" sz="1300" i="0">
                <a:solidFill>
                  <a:schemeClr val="tx1"/>
                </a:solidFill>
              </a:rPr>
              <a:pPr algn="r" defTabSz="957263">
                <a:spcBef>
                  <a:spcPct val="0"/>
                </a:spcBef>
                <a:buClrTx/>
                <a:buFontTx/>
                <a:buNone/>
              </a:pPr>
              <a:t>60</a:t>
            </a:fld>
            <a:endParaRPr lang="en-US" sz="1300" i="0">
              <a:solidFill>
                <a:schemeClr val="tx1"/>
              </a:solidFill>
            </a:endParaRPr>
          </a:p>
        </p:txBody>
      </p:sp>
      <p:sp>
        <p:nvSpPr>
          <p:cNvPr id="217091" name="Rectangle 2"/>
          <p:cNvSpPr>
            <a:spLocks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BE706C89-9B83-4F0C-AC81-908E63DC2D4F}" type="slidenum">
              <a:rPr lang="en-US" sz="1300" i="0">
                <a:solidFill>
                  <a:schemeClr val="tx1"/>
                </a:solidFill>
              </a:rPr>
              <a:pPr algn="r" defTabSz="957263">
                <a:spcBef>
                  <a:spcPct val="0"/>
                </a:spcBef>
                <a:buClrTx/>
                <a:buFontTx/>
                <a:buNone/>
              </a:pPr>
              <a:t>6</a:t>
            </a:fld>
            <a:endParaRPr lang="en-US" sz="1300" i="0">
              <a:solidFill>
                <a:schemeClr val="tx1"/>
              </a:solidFill>
            </a:endParaRPr>
          </a:p>
        </p:txBody>
      </p:sp>
      <p:sp>
        <p:nvSpPr>
          <p:cNvPr id="157699" name="Rectangle 2"/>
          <p:cNvSpPr>
            <a:spLocks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BEFCC419-21F3-40E7-9A01-D844C8119971}" type="slidenum">
              <a:rPr lang="en-US" sz="1300" i="0">
                <a:solidFill>
                  <a:schemeClr val="tx1"/>
                </a:solidFill>
              </a:rPr>
              <a:pPr algn="r" defTabSz="957263">
                <a:spcBef>
                  <a:spcPct val="0"/>
                </a:spcBef>
                <a:buClrTx/>
                <a:buFontTx/>
                <a:buNone/>
              </a:pPr>
              <a:t>61</a:t>
            </a:fld>
            <a:endParaRPr lang="en-US" sz="1300" i="0">
              <a:solidFill>
                <a:schemeClr val="tx1"/>
              </a:solidFill>
            </a:endParaRPr>
          </a:p>
        </p:txBody>
      </p:sp>
      <p:sp>
        <p:nvSpPr>
          <p:cNvPr id="218115" name="Rectangle 2"/>
          <p:cNvSpPr>
            <a:spLocks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9EE9AB81-5F59-4EFC-A07B-D2E199151529}" type="slidenum">
              <a:rPr lang="en-US" sz="1300" i="0">
                <a:solidFill>
                  <a:schemeClr val="tx1"/>
                </a:solidFill>
              </a:rPr>
              <a:pPr algn="r" defTabSz="957263">
                <a:spcBef>
                  <a:spcPct val="0"/>
                </a:spcBef>
                <a:buClrTx/>
                <a:buFontTx/>
                <a:buNone/>
              </a:pPr>
              <a:t>63</a:t>
            </a:fld>
            <a:endParaRPr lang="en-US" sz="1300" i="0">
              <a:solidFill>
                <a:schemeClr val="tx1"/>
              </a:solidFill>
            </a:endParaRPr>
          </a:p>
        </p:txBody>
      </p:sp>
      <p:sp>
        <p:nvSpPr>
          <p:cNvPr id="219139" name="Rectangle 2"/>
          <p:cNvSpPr>
            <a:spLocks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19C4B676-0E67-4744-B59B-C4140E631A17}" type="slidenum">
              <a:rPr lang="en-US" sz="1300" i="0">
                <a:solidFill>
                  <a:schemeClr val="tx1"/>
                </a:solidFill>
              </a:rPr>
              <a:pPr algn="r" defTabSz="957263">
                <a:spcBef>
                  <a:spcPct val="0"/>
                </a:spcBef>
                <a:buClrTx/>
                <a:buFontTx/>
                <a:buNone/>
              </a:pPr>
              <a:t>64</a:t>
            </a:fld>
            <a:endParaRPr lang="en-US" sz="1300" i="0">
              <a:solidFill>
                <a:schemeClr val="tx1"/>
              </a:solidFill>
            </a:endParaRPr>
          </a:p>
        </p:txBody>
      </p:sp>
      <p:sp>
        <p:nvSpPr>
          <p:cNvPr id="220163" name="Rectangle 2"/>
          <p:cNvSpPr>
            <a:spLocks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5A0204BD-CFAC-471F-B878-EADF7298EDD8}" type="slidenum">
              <a:rPr lang="en-US" sz="1300" i="0">
                <a:solidFill>
                  <a:schemeClr val="tx1"/>
                </a:solidFill>
              </a:rPr>
              <a:pPr algn="r" defTabSz="957263">
                <a:spcBef>
                  <a:spcPct val="0"/>
                </a:spcBef>
                <a:buClrTx/>
                <a:buFontTx/>
                <a:buNone/>
              </a:pPr>
              <a:t>65</a:t>
            </a:fld>
            <a:endParaRPr lang="en-US" sz="1300" i="0">
              <a:solidFill>
                <a:schemeClr val="tx1"/>
              </a:solidFill>
            </a:endParaRPr>
          </a:p>
        </p:txBody>
      </p:sp>
      <p:sp>
        <p:nvSpPr>
          <p:cNvPr id="221187" name="Rectangle 2"/>
          <p:cNvSpPr>
            <a:spLocks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8C47F373-E6CB-4E61-9E4D-5CF92E0AB39A}" type="slidenum">
              <a:rPr lang="en-US" sz="1300" i="0">
                <a:solidFill>
                  <a:schemeClr val="tx1"/>
                </a:solidFill>
              </a:rPr>
              <a:pPr algn="r" defTabSz="957263">
                <a:spcBef>
                  <a:spcPct val="0"/>
                </a:spcBef>
                <a:buClrTx/>
                <a:buFontTx/>
                <a:buNone/>
              </a:pPr>
              <a:t>66</a:t>
            </a:fld>
            <a:endParaRPr lang="en-US" sz="1300" i="0">
              <a:solidFill>
                <a:schemeClr val="tx1"/>
              </a:solidFill>
            </a:endParaRPr>
          </a:p>
        </p:txBody>
      </p:sp>
      <p:sp>
        <p:nvSpPr>
          <p:cNvPr id="222211" name="Rectangle 2"/>
          <p:cNvSpPr>
            <a:spLocks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63237088-5631-4D01-A552-88B182647C53}" type="slidenum">
              <a:rPr lang="en-US" sz="1300" i="0">
                <a:solidFill>
                  <a:schemeClr val="tx1"/>
                </a:solidFill>
              </a:rPr>
              <a:pPr algn="r" defTabSz="957263">
                <a:spcBef>
                  <a:spcPct val="0"/>
                </a:spcBef>
                <a:buClrTx/>
                <a:buFontTx/>
                <a:buNone/>
              </a:pPr>
              <a:t>68</a:t>
            </a:fld>
            <a:endParaRPr lang="en-US" sz="1300" i="0">
              <a:solidFill>
                <a:schemeClr val="tx1"/>
              </a:solidFill>
            </a:endParaRPr>
          </a:p>
        </p:txBody>
      </p:sp>
      <p:sp>
        <p:nvSpPr>
          <p:cNvPr id="223235" name="Rectangle 2"/>
          <p:cNvSpPr>
            <a:spLocks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506D5FA4-0AFA-4A91-B898-2F42EFE039F1}" type="slidenum">
              <a:rPr lang="en-US" sz="1300" i="0">
                <a:solidFill>
                  <a:schemeClr val="tx1"/>
                </a:solidFill>
              </a:rPr>
              <a:pPr algn="r" defTabSz="957263">
                <a:spcBef>
                  <a:spcPct val="0"/>
                </a:spcBef>
                <a:buClrTx/>
                <a:buFontTx/>
                <a:buNone/>
              </a:pPr>
              <a:t>69</a:t>
            </a:fld>
            <a:endParaRPr lang="en-US" sz="1300" i="0">
              <a:solidFill>
                <a:schemeClr val="tx1"/>
              </a:solidFill>
            </a:endParaRPr>
          </a:p>
        </p:txBody>
      </p:sp>
      <p:sp>
        <p:nvSpPr>
          <p:cNvPr id="224259" name="Rectangle 2"/>
          <p:cNvSpPr>
            <a:spLocks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3D059D7A-0D3C-4A27-A415-7CD6B9676ABF}" type="slidenum">
              <a:rPr lang="en-US" sz="1300" i="0">
                <a:solidFill>
                  <a:schemeClr val="tx1"/>
                </a:solidFill>
              </a:rPr>
              <a:pPr algn="r" defTabSz="957263">
                <a:spcBef>
                  <a:spcPct val="0"/>
                </a:spcBef>
                <a:buClrTx/>
                <a:buFontTx/>
                <a:buNone/>
              </a:pPr>
              <a:t>70</a:t>
            </a:fld>
            <a:endParaRPr lang="en-US" sz="1300" i="0">
              <a:solidFill>
                <a:schemeClr val="tx1"/>
              </a:solidFill>
            </a:endParaRPr>
          </a:p>
        </p:txBody>
      </p:sp>
      <p:sp>
        <p:nvSpPr>
          <p:cNvPr id="225283" name="Rectangle 2"/>
          <p:cNvSpPr>
            <a:spLocks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E38D14A5-A68B-472D-AA34-FFC6404ADCF6}" type="slidenum">
              <a:rPr lang="en-US" sz="1300" i="0">
                <a:solidFill>
                  <a:schemeClr val="tx1"/>
                </a:solidFill>
              </a:rPr>
              <a:pPr algn="r" defTabSz="957263">
                <a:spcBef>
                  <a:spcPct val="0"/>
                </a:spcBef>
                <a:buClrTx/>
                <a:buFontTx/>
                <a:buNone/>
              </a:pPr>
              <a:t>71</a:t>
            </a:fld>
            <a:endParaRPr lang="en-US" sz="1300" i="0">
              <a:solidFill>
                <a:schemeClr val="tx1"/>
              </a:solidFill>
            </a:endParaRPr>
          </a:p>
        </p:txBody>
      </p:sp>
      <p:sp>
        <p:nvSpPr>
          <p:cNvPr id="226307" name="Rectangle 2"/>
          <p:cNvSpPr>
            <a:spLocks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ChangeArrowheads="1" noTextEdit="1"/>
          </p:cNvSpPr>
          <p:nvPr>
            <p:ph type="sldImg"/>
          </p:nvPr>
        </p:nvSpPr>
        <p:spPr>
          <a:ln/>
        </p:spPr>
      </p:sp>
      <p:sp>
        <p:nvSpPr>
          <p:cNvPr id="2273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503E7E66-98BA-4266-B783-2A2F5518036C}" type="slidenum">
              <a:rPr lang="en-US" sz="1300" i="0">
                <a:solidFill>
                  <a:schemeClr val="tx1"/>
                </a:solidFill>
              </a:rPr>
              <a:pPr algn="r" defTabSz="957263">
                <a:spcBef>
                  <a:spcPct val="0"/>
                </a:spcBef>
                <a:buClrTx/>
                <a:buFontTx/>
                <a:buNone/>
              </a:pPr>
              <a:t>7</a:t>
            </a:fld>
            <a:endParaRPr lang="en-US" sz="1300" i="0">
              <a:solidFill>
                <a:schemeClr val="tx1"/>
              </a:solidFill>
            </a:endParaRPr>
          </a:p>
        </p:txBody>
      </p:sp>
      <p:sp>
        <p:nvSpPr>
          <p:cNvPr id="381955" name="Rectangle 2"/>
          <p:cNvSpPr>
            <a:spLocks noChangeArrowheads="1" noTextEdit="1"/>
          </p:cNvSpPr>
          <p:nvPr>
            <p:ph type="sldImg"/>
          </p:nvPr>
        </p:nvSpPr>
        <p:spPr>
          <a:ln/>
        </p:spPr>
      </p:sp>
      <p:sp>
        <p:nvSpPr>
          <p:cNvPr id="381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93D3AC5E-DEEA-401D-B572-5AD8167E7971}" type="slidenum">
              <a:rPr lang="en-US" sz="1300" i="0">
                <a:solidFill>
                  <a:schemeClr val="tx1"/>
                </a:solidFill>
              </a:rPr>
              <a:pPr algn="r" defTabSz="957263">
                <a:spcBef>
                  <a:spcPct val="0"/>
                </a:spcBef>
                <a:buClrTx/>
                <a:buFontTx/>
                <a:buNone/>
              </a:pPr>
              <a:t>73</a:t>
            </a:fld>
            <a:endParaRPr lang="en-US" sz="1300" i="0">
              <a:solidFill>
                <a:schemeClr val="tx1"/>
              </a:solidFill>
            </a:endParaRPr>
          </a:p>
        </p:txBody>
      </p:sp>
      <p:sp>
        <p:nvSpPr>
          <p:cNvPr id="228355" name="Rectangle 2"/>
          <p:cNvSpPr>
            <a:spLocks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ChangeArrowheads="1" noTextEdit="1"/>
          </p:cNvSpPr>
          <p:nvPr>
            <p:ph type="sldImg"/>
          </p:nvPr>
        </p:nvSpPr>
        <p:spPr>
          <a:ln/>
        </p:spPr>
      </p:sp>
      <p:sp>
        <p:nvSpPr>
          <p:cNvPr id="2293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E12C49D9-B062-4E23-80EF-6FEAF2BCF8E7}" type="slidenum">
              <a:rPr lang="en-US" sz="1300" i="0">
                <a:solidFill>
                  <a:schemeClr val="tx1"/>
                </a:solidFill>
              </a:rPr>
              <a:pPr algn="r" defTabSz="957263">
                <a:spcBef>
                  <a:spcPct val="0"/>
                </a:spcBef>
                <a:buClrTx/>
                <a:buFontTx/>
                <a:buNone/>
              </a:pPr>
              <a:t>75</a:t>
            </a:fld>
            <a:endParaRPr lang="en-US" sz="1300" i="0">
              <a:solidFill>
                <a:schemeClr val="tx1"/>
              </a:solidFill>
            </a:endParaRPr>
          </a:p>
        </p:txBody>
      </p:sp>
      <p:sp>
        <p:nvSpPr>
          <p:cNvPr id="230403" name="Rectangle 2"/>
          <p:cNvSpPr>
            <a:spLocks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ChangeArrowheads="1" noTextEdit="1"/>
          </p:cNvSpPr>
          <p:nvPr>
            <p:ph type="sldImg"/>
          </p:nvPr>
        </p:nvSpPr>
        <p:spPr>
          <a:ln/>
        </p:spPr>
      </p:sp>
      <p:sp>
        <p:nvSpPr>
          <p:cNvPr id="2314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B73134E4-2AC4-4F4C-A1DE-2B1E5E36B1A1}" type="slidenum">
              <a:rPr lang="en-US" sz="1300" i="0">
                <a:solidFill>
                  <a:schemeClr val="tx1"/>
                </a:solidFill>
              </a:rPr>
              <a:pPr algn="r" defTabSz="957263">
                <a:spcBef>
                  <a:spcPct val="0"/>
                </a:spcBef>
                <a:buClrTx/>
                <a:buFontTx/>
                <a:buNone/>
              </a:pPr>
              <a:t>77</a:t>
            </a:fld>
            <a:endParaRPr lang="en-US" sz="1300" i="0">
              <a:solidFill>
                <a:schemeClr val="tx1"/>
              </a:solidFill>
            </a:endParaRPr>
          </a:p>
        </p:txBody>
      </p:sp>
      <p:sp>
        <p:nvSpPr>
          <p:cNvPr id="232451" name="Rectangle 2"/>
          <p:cNvSpPr>
            <a:spLocks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07B393EF-83D8-4811-BCDD-A5E57B7CD008}" type="slidenum">
              <a:rPr lang="en-US" sz="1300" i="0">
                <a:solidFill>
                  <a:schemeClr val="tx1"/>
                </a:solidFill>
              </a:rPr>
              <a:pPr algn="r" defTabSz="957263">
                <a:spcBef>
                  <a:spcPct val="0"/>
                </a:spcBef>
                <a:buClrTx/>
                <a:buFontTx/>
                <a:buNone/>
              </a:pPr>
              <a:t>78</a:t>
            </a:fld>
            <a:endParaRPr lang="en-US" sz="1300" i="0">
              <a:solidFill>
                <a:schemeClr val="tx1"/>
              </a:solidFill>
            </a:endParaRPr>
          </a:p>
        </p:txBody>
      </p:sp>
      <p:sp>
        <p:nvSpPr>
          <p:cNvPr id="233475" name="Rectangle 2"/>
          <p:cNvSpPr>
            <a:spLocks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4A71438C-7462-40B7-BF96-31538AD99195}" type="slidenum">
              <a:rPr lang="en-US" sz="1300" i="0">
                <a:solidFill>
                  <a:schemeClr val="tx1"/>
                </a:solidFill>
              </a:rPr>
              <a:pPr algn="r" defTabSz="957263">
                <a:spcBef>
                  <a:spcPct val="0"/>
                </a:spcBef>
                <a:buClrTx/>
                <a:buFontTx/>
                <a:buNone/>
              </a:pPr>
              <a:t>79</a:t>
            </a:fld>
            <a:endParaRPr lang="en-US" sz="1300" i="0">
              <a:solidFill>
                <a:schemeClr val="tx1"/>
              </a:solidFill>
            </a:endParaRPr>
          </a:p>
        </p:txBody>
      </p:sp>
      <p:sp>
        <p:nvSpPr>
          <p:cNvPr id="234499" name="Rectangle 2"/>
          <p:cNvSpPr>
            <a:spLocks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noTextEdit="1"/>
          </p:cNvSpPr>
          <p:nvPr>
            <p:ph type="sldImg"/>
          </p:nvPr>
        </p:nvSpPr>
        <p:spPr>
          <a:ln/>
        </p:spPr>
      </p:sp>
      <p:sp>
        <p:nvSpPr>
          <p:cNvPr id="2355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6669FE5A-6FB9-4C70-A234-C6DF5ACCD634}" type="slidenum">
              <a:rPr lang="en-US" sz="1300" i="0">
                <a:solidFill>
                  <a:schemeClr val="tx1"/>
                </a:solidFill>
              </a:rPr>
              <a:pPr algn="r" defTabSz="957263">
                <a:spcBef>
                  <a:spcPct val="0"/>
                </a:spcBef>
                <a:buClrTx/>
                <a:buFontTx/>
                <a:buNone/>
              </a:pPr>
              <a:t>81</a:t>
            </a:fld>
            <a:endParaRPr lang="en-US" sz="1300" i="0">
              <a:solidFill>
                <a:schemeClr val="tx1"/>
              </a:solidFill>
            </a:endParaRPr>
          </a:p>
        </p:txBody>
      </p:sp>
      <p:sp>
        <p:nvSpPr>
          <p:cNvPr id="236547" name="Rectangle 2"/>
          <p:cNvSpPr>
            <a:spLocks noChangeArrowheads="1" noTextEdit="1"/>
          </p:cNvSpPr>
          <p:nvPr>
            <p:ph type="sldImg"/>
          </p:nvPr>
        </p:nvSpPr>
        <p:spPr>
          <a:ln/>
        </p:spPr>
      </p:sp>
      <p:sp>
        <p:nvSpPr>
          <p:cNvPr id="236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noTextEdit="1"/>
          </p:cNvSpPr>
          <p:nvPr>
            <p:ph type="sldImg"/>
          </p:nvPr>
        </p:nvSpPr>
        <p:spPr>
          <a:ln/>
        </p:spPr>
      </p:sp>
      <p:sp>
        <p:nvSpPr>
          <p:cNvPr id="2375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ChangeArrowheads="1" noTextEdit="1"/>
          </p:cNvSpPr>
          <p:nvPr>
            <p:ph type="sldImg"/>
          </p:nvPr>
        </p:nvSpPr>
        <p:spPr>
          <a:ln/>
        </p:spPr>
      </p:sp>
      <p:sp>
        <p:nvSpPr>
          <p:cNvPr id="3840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15D9D9A2-C7C4-44F7-AA68-8032A6E77955}" type="slidenum">
              <a:rPr lang="en-US" sz="1300" i="0">
                <a:solidFill>
                  <a:schemeClr val="tx1"/>
                </a:solidFill>
              </a:rPr>
              <a:pPr algn="r" defTabSz="957263">
                <a:spcBef>
                  <a:spcPct val="0"/>
                </a:spcBef>
                <a:buClrTx/>
                <a:buFontTx/>
                <a:buNone/>
              </a:pPr>
              <a:t>83</a:t>
            </a:fld>
            <a:endParaRPr lang="en-US" sz="1300" i="0">
              <a:solidFill>
                <a:schemeClr val="tx1"/>
              </a:solidFill>
            </a:endParaRPr>
          </a:p>
        </p:txBody>
      </p:sp>
      <p:sp>
        <p:nvSpPr>
          <p:cNvPr id="238595" name="Rectangle 2"/>
          <p:cNvSpPr>
            <a:spLocks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404C1AA5-8D84-487E-8B15-C928C80F945A}" type="slidenum">
              <a:rPr lang="en-US" sz="1300" i="0">
                <a:solidFill>
                  <a:schemeClr val="tx1"/>
                </a:solidFill>
              </a:rPr>
              <a:pPr algn="r" defTabSz="957263">
                <a:spcBef>
                  <a:spcPct val="0"/>
                </a:spcBef>
                <a:buClrTx/>
                <a:buFontTx/>
                <a:buNone/>
              </a:pPr>
              <a:t>84</a:t>
            </a:fld>
            <a:endParaRPr lang="en-US" sz="1300" i="0">
              <a:solidFill>
                <a:schemeClr val="tx1"/>
              </a:solidFill>
            </a:endParaRPr>
          </a:p>
        </p:txBody>
      </p:sp>
      <p:sp>
        <p:nvSpPr>
          <p:cNvPr id="239619" name="Rectangle 2"/>
          <p:cNvSpPr>
            <a:spLocks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ChangeArrowheads="1" noTextEdit="1"/>
          </p:cNvSpPr>
          <p:nvPr>
            <p:ph type="sldImg"/>
          </p:nvPr>
        </p:nvSpPr>
        <p:spPr>
          <a:ln/>
        </p:spPr>
      </p:sp>
      <p:sp>
        <p:nvSpPr>
          <p:cNvPr id="2406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F1072EB0-47C9-4404-A17E-241E8E02384A}" type="slidenum">
              <a:rPr lang="en-US" sz="1300" i="0">
                <a:solidFill>
                  <a:schemeClr val="tx1"/>
                </a:solidFill>
              </a:rPr>
              <a:pPr algn="r" defTabSz="957263">
                <a:spcBef>
                  <a:spcPct val="0"/>
                </a:spcBef>
                <a:buClrTx/>
                <a:buFontTx/>
                <a:buNone/>
              </a:pPr>
              <a:t>86</a:t>
            </a:fld>
            <a:endParaRPr lang="en-US" sz="1300" i="0">
              <a:solidFill>
                <a:schemeClr val="tx1"/>
              </a:solidFill>
            </a:endParaRPr>
          </a:p>
        </p:txBody>
      </p:sp>
      <p:sp>
        <p:nvSpPr>
          <p:cNvPr id="241667" name="Rectangle 2"/>
          <p:cNvSpPr>
            <a:spLocks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ChangeArrowheads="1" noTextEdit="1"/>
          </p:cNvSpPr>
          <p:nvPr>
            <p:ph type="sldImg"/>
          </p:nvPr>
        </p:nvSpPr>
        <p:spPr>
          <a:ln/>
        </p:spPr>
      </p:sp>
      <p:sp>
        <p:nvSpPr>
          <p:cNvPr id="2426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1BB5226D-C0FD-4EF3-B8FF-E75FE3C6FE89}" type="slidenum">
              <a:rPr lang="en-US" sz="1300" i="0">
                <a:solidFill>
                  <a:schemeClr val="tx1"/>
                </a:solidFill>
              </a:rPr>
              <a:pPr algn="r" defTabSz="957263">
                <a:spcBef>
                  <a:spcPct val="0"/>
                </a:spcBef>
                <a:buClrTx/>
                <a:buFontTx/>
                <a:buNone/>
              </a:pPr>
              <a:t>88</a:t>
            </a:fld>
            <a:endParaRPr lang="en-US" sz="1300" i="0">
              <a:solidFill>
                <a:schemeClr val="tx1"/>
              </a:solidFill>
            </a:endParaRPr>
          </a:p>
        </p:txBody>
      </p:sp>
      <p:sp>
        <p:nvSpPr>
          <p:cNvPr id="243715" name="Rectangle 2"/>
          <p:cNvSpPr>
            <a:spLocks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E9D17D17-1D63-4B59-BE5A-CEE702761555}" type="slidenum">
              <a:rPr lang="en-US" sz="1300" i="0">
                <a:solidFill>
                  <a:schemeClr val="tx1"/>
                </a:solidFill>
              </a:rPr>
              <a:pPr algn="r" defTabSz="957263">
                <a:spcBef>
                  <a:spcPct val="0"/>
                </a:spcBef>
                <a:buClrTx/>
                <a:buFontTx/>
                <a:buNone/>
              </a:pPr>
              <a:t>89</a:t>
            </a:fld>
            <a:endParaRPr lang="en-US" sz="1300" i="0">
              <a:solidFill>
                <a:schemeClr val="tx1"/>
              </a:solidFill>
            </a:endParaRPr>
          </a:p>
        </p:txBody>
      </p:sp>
      <p:sp>
        <p:nvSpPr>
          <p:cNvPr id="244739" name="Rectangle 2"/>
          <p:cNvSpPr>
            <a:spLocks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103287EF-AC4D-4CB2-96AA-186FD5E68EF6}" type="slidenum">
              <a:rPr lang="en-US" sz="1300" i="0">
                <a:solidFill>
                  <a:schemeClr val="tx1"/>
                </a:solidFill>
              </a:rPr>
              <a:pPr algn="r" defTabSz="957263">
                <a:spcBef>
                  <a:spcPct val="0"/>
                </a:spcBef>
                <a:buClrTx/>
                <a:buFontTx/>
                <a:buNone/>
              </a:pPr>
              <a:t>90</a:t>
            </a:fld>
            <a:endParaRPr lang="en-US" sz="1300" i="0">
              <a:solidFill>
                <a:schemeClr val="tx1"/>
              </a:solidFill>
            </a:endParaRPr>
          </a:p>
        </p:txBody>
      </p:sp>
      <p:sp>
        <p:nvSpPr>
          <p:cNvPr id="245763" name="Rectangle 2"/>
          <p:cNvSpPr>
            <a:spLocks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03497B08-CCC8-481E-AEEB-447545C095B5}" type="slidenum">
              <a:rPr lang="en-US" sz="1300" i="0">
                <a:solidFill>
                  <a:schemeClr val="tx1"/>
                </a:solidFill>
              </a:rPr>
              <a:pPr algn="r" defTabSz="957263">
                <a:spcBef>
                  <a:spcPct val="0"/>
                </a:spcBef>
                <a:buClrTx/>
                <a:buFontTx/>
                <a:buNone/>
              </a:pPr>
              <a:t>91</a:t>
            </a:fld>
            <a:endParaRPr lang="en-US" sz="1300" i="0">
              <a:solidFill>
                <a:schemeClr val="tx1"/>
              </a:solidFill>
            </a:endParaRPr>
          </a:p>
        </p:txBody>
      </p:sp>
      <p:sp>
        <p:nvSpPr>
          <p:cNvPr id="246787" name="Rectangle 2"/>
          <p:cNvSpPr>
            <a:spLocks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3AADA2F0-8A97-4BC2-81C1-72A9E6DD21D7}" type="slidenum">
              <a:rPr lang="en-US" sz="1300" i="0">
                <a:solidFill>
                  <a:schemeClr val="tx1"/>
                </a:solidFill>
              </a:rPr>
              <a:pPr algn="r" defTabSz="957263">
                <a:spcBef>
                  <a:spcPct val="0"/>
                </a:spcBef>
                <a:buClrTx/>
                <a:buFontTx/>
                <a:buNone/>
              </a:pPr>
              <a:t>92</a:t>
            </a:fld>
            <a:endParaRPr lang="en-US" sz="1300" i="0">
              <a:solidFill>
                <a:schemeClr val="tx1"/>
              </a:solidFill>
            </a:endParaRPr>
          </a:p>
        </p:txBody>
      </p:sp>
      <p:sp>
        <p:nvSpPr>
          <p:cNvPr id="247811" name="Rectangle 2"/>
          <p:cNvSpPr>
            <a:spLocks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ChangeArrowheads="1" noTextEdit="1"/>
          </p:cNvSpPr>
          <p:nvPr>
            <p:ph type="sldImg"/>
          </p:nvPr>
        </p:nvSpPr>
        <p:spPr>
          <a:ln/>
        </p:spPr>
      </p:sp>
      <p:sp>
        <p:nvSpPr>
          <p:cNvPr id="386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DFB74486-7F65-47E8-8820-07F1E421468E}" type="slidenum">
              <a:rPr lang="en-US" sz="1300" i="0">
                <a:solidFill>
                  <a:schemeClr val="tx1"/>
                </a:solidFill>
              </a:rPr>
              <a:pPr algn="r" defTabSz="957263">
                <a:spcBef>
                  <a:spcPct val="0"/>
                </a:spcBef>
                <a:buClrTx/>
                <a:buFontTx/>
                <a:buNone/>
              </a:pPr>
              <a:t>93</a:t>
            </a:fld>
            <a:endParaRPr lang="en-US" sz="1300" i="0">
              <a:solidFill>
                <a:schemeClr val="tx1"/>
              </a:solidFill>
            </a:endParaRPr>
          </a:p>
        </p:txBody>
      </p:sp>
      <p:sp>
        <p:nvSpPr>
          <p:cNvPr id="377859" name="Rectangle 2"/>
          <p:cNvSpPr>
            <a:spLocks noChangeArrowheads="1" noTextEdit="1"/>
          </p:cNvSpPr>
          <p:nvPr>
            <p:ph type="sldImg"/>
          </p:nvPr>
        </p:nvSpPr>
        <p:spPr>
          <a:ln/>
        </p:spPr>
      </p:sp>
      <p:sp>
        <p:nvSpPr>
          <p:cNvPr id="377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30CBE920-D5A2-4053-B250-1C836752FE3B}" type="slidenum">
              <a:rPr lang="en-US" sz="1300" i="0">
                <a:solidFill>
                  <a:schemeClr val="tx1"/>
                </a:solidFill>
              </a:rPr>
              <a:pPr algn="r" defTabSz="957263">
                <a:spcBef>
                  <a:spcPct val="0"/>
                </a:spcBef>
                <a:buClrTx/>
                <a:buFontTx/>
                <a:buNone/>
              </a:pPr>
              <a:t>94</a:t>
            </a:fld>
            <a:endParaRPr lang="en-US" sz="1300" i="0">
              <a:solidFill>
                <a:schemeClr val="tx1"/>
              </a:solidFill>
            </a:endParaRPr>
          </a:p>
        </p:txBody>
      </p:sp>
      <p:sp>
        <p:nvSpPr>
          <p:cNvPr id="248835" name="Rectangle 2"/>
          <p:cNvSpPr>
            <a:spLocks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2E61C26B-BDD5-4EF8-91B5-7DC11360C500}" type="slidenum">
              <a:rPr lang="en-US" sz="1300" i="0">
                <a:solidFill>
                  <a:schemeClr val="tx1"/>
                </a:solidFill>
              </a:rPr>
              <a:pPr algn="r" defTabSz="957263">
                <a:spcBef>
                  <a:spcPct val="0"/>
                </a:spcBef>
                <a:buClrTx/>
                <a:buFontTx/>
                <a:buNone/>
              </a:pPr>
              <a:t>95</a:t>
            </a:fld>
            <a:endParaRPr lang="en-US" sz="1300" i="0">
              <a:solidFill>
                <a:schemeClr val="tx1"/>
              </a:solidFill>
            </a:endParaRPr>
          </a:p>
        </p:txBody>
      </p:sp>
      <p:sp>
        <p:nvSpPr>
          <p:cNvPr id="249859" name="Rectangle 2"/>
          <p:cNvSpPr>
            <a:spLocks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89882AC0-438F-44F2-B2AC-0538C24574B1}" type="slidenum">
              <a:rPr lang="en-US" sz="1300" i="0">
                <a:solidFill>
                  <a:schemeClr val="tx1"/>
                </a:solidFill>
              </a:rPr>
              <a:pPr algn="r" defTabSz="957263">
                <a:spcBef>
                  <a:spcPct val="0"/>
                </a:spcBef>
                <a:buClrTx/>
                <a:buFontTx/>
                <a:buNone/>
              </a:pPr>
              <a:t>96</a:t>
            </a:fld>
            <a:endParaRPr lang="en-US" sz="1300" i="0">
              <a:solidFill>
                <a:schemeClr val="tx1"/>
              </a:solidFill>
            </a:endParaRPr>
          </a:p>
        </p:txBody>
      </p:sp>
      <p:sp>
        <p:nvSpPr>
          <p:cNvPr id="250883" name="Rectangle 2"/>
          <p:cNvSpPr>
            <a:spLocks noChangeArrowheads="1" noTextEdit="1"/>
          </p:cNvSpPr>
          <p:nvPr>
            <p:ph type="sldImg"/>
          </p:nvPr>
        </p:nvSpPr>
        <p:spPr>
          <a:ln/>
        </p:spPr>
      </p:sp>
      <p:sp>
        <p:nvSpPr>
          <p:cNvPr id="250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1031"/>
          <p:cNvSpPr txBox="1">
            <a:spLocks noGrp="1" noChangeArrowheads="1"/>
          </p:cNvSpPr>
          <p:nvPr/>
        </p:nvSpPr>
        <p:spPr bwMode="auto">
          <a:xfrm>
            <a:off x="4016375" y="8936038"/>
            <a:ext cx="3070225" cy="484187"/>
          </a:xfrm>
          <a:prstGeom prst="rect">
            <a:avLst/>
          </a:prstGeom>
          <a:noFill/>
          <a:ln w="9525">
            <a:noFill/>
            <a:miter lim="800000"/>
            <a:headEnd/>
            <a:tailEnd/>
          </a:ln>
        </p:spPr>
        <p:txBody>
          <a:bodyPr lIns="95683" tIns="47841" rIns="95683" bIns="47841" anchor="b"/>
          <a:lstStyle/>
          <a:p>
            <a:pPr algn="r" defTabSz="957263">
              <a:spcBef>
                <a:spcPct val="0"/>
              </a:spcBef>
              <a:buClrTx/>
              <a:buFontTx/>
              <a:buNone/>
            </a:pPr>
            <a:fld id="{6863B109-AB2D-4917-B5CF-28B70558CE81}" type="slidenum">
              <a:rPr lang="en-US" sz="1300" i="0">
                <a:solidFill>
                  <a:schemeClr val="tx1"/>
                </a:solidFill>
              </a:rPr>
              <a:pPr algn="r" defTabSz="957263">
                <a:spcBef>
                  <a:spcPct val="0"/>
                </a:spcBef>
                <a:buClrTx/>
                <a:buFontTx/>
                <a:buNone/>
              </a:pPr>
              <a:t>97</a:t>
            </a:fld>
            <a:endParaRPr lang="en-US" sz="1300" i="0">
              <a:solidFill>
                <a:schemeClr val="tx1"/>
              </a:solidFill>
            </a:endParaRPr>
          </a:p>
        </p:txBody>
      </p:sp>
      <p:sp>
        <p:nvSpPr>
          <p:cNvPr id="251907" name="Rectangle 2"/>
          <p:cNvSpPr>
            <a:spLocks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ChangeArrowheads="1" noTextEdit="1"/>
          </p:cNvSpPr>
          <p:nvPr>
            <p:ph type="sldImg"/>
          </p:nvPr>
        </p:nvSpPr>
        <p:spPr>
          <a:ln/>
        </p:spPr>
      </p:sp>
      <p:sp>
        <p:nvSpPr>
          <p:cNvPr id="2539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noTextEdit="1"/>
          </p:cNvSpPr>
          <p:nvPr>
            <p:ph type="sldImg"/>
          </p:nvPr>
        </p:nvSpPr>
        <p:spPr>
          <a:ln/>
        </p:spPr>
      </p:sp>
      <p:sp>
        <p:nvSpPr>
          <p:cNvPr id="2549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noTextEdit="1"/>
          </p:cNvSpPr>
          <p:nvPr>
            <p:ph type="sldImg"/>
          </p:nvPr>
        </p:nvSpPr>
        <p:spPr>
          <a:ln/>
        </p:spPr>
      </p:sp>
      <p:sp>
        <p:nvSpPr>
          <p:cNvPr id="2560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ChangeArrowheads="1" noTextEdit="1"/>
          </p:cNvSpPr>
          <p:nvPr>
            <p:ph type="sldImg"/>
          </p:nvPr>
        </p:nvSpPr>
        <p:spPr>
          <a:ln/>
        </p:spPr>
      </p:sp>
      <p:sp>
        <p:nvSpPr>
          <p:cNvPr id="2570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35"/>
          <p:cNvSpPr>
            <a:spLocks noGrp="1" noChangeArrowheads="1"/>
          </p:cNvSpPr>
          <p:nvPr>
            <p:ph type="dt" sz="quarter" idx="10"/>
          </p:nvPr>
        </p:nvSpPr>
        <p:spPr>
          <a:ln/>
        </p:spPr>
        <p:txBody>
          <a:bodyPr/>
          <a:lstStyle>
            <a:lvl1pPr>
              <a:defRPr/>
            </a:lvl1pPr>
          </a:lstStyle>
          <a:p>
            <a:pPr>
              <a:defRPr/>
            </a:pPr>
            <a:endParaRPr lang="en-US"/>
          </a:p>
        </p:txBody>
      </p:sp>
      <p:sp>
        <p:nvSpPr>
          <p:cNvPr id="5" name="Rectangle 1036"/>
          <p:cNvSpPr>
            <a:spLocks noGrp="1" noChangeArrowheads="1"/>
          </p:cNvSpPr>
          <p:nvPr>
            <p:ph type="sldNum" sz="quarter" idx="11"/>
          </p:nvPr>
        </p:nvSpPr>
        <p:spPr>
          <a:ln/>
        </p:spPr>
        <p:txBody>
          <a:bodyPr/>
          <a:lstStyle>
            <a:lvl1pPr>
              <a:defRPr/>
            </a:lvl1pPr>
          </a:lstStyle>
          <a:p>
            <a:pPr>
              <a:defRPr/>
            </a:pPr>
            <a:r>
              <a:rPr lang="en-US"/>
              <a:t>            </a:t>
            </a:r>
            <a:fld id="{06FCDB3F-D6AA-4CA9-B663-54AD5E372BA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5"/>
          <p:cNvSpPr>
            <a:spLocks noGrp="1" noChangeArrowheads="1"/>
          </p:cNvSpPr>
          <p:nvPr>
            <p:ph type="dt" sz="quarter" idx="10"/>
          </p:nvPr>
        </p:nvSpPr>
        <p:spPr>
          <a:ln/>
        </p:spPr>
        <p:txBody>
          <a:bodyPr/>
          <a:lstStyle>
            <a:lvl1pPr>
              <a:defRPr/>
            </a:lvl1pPr>
          </a:lstStyle>
          <a:p>
            <a:pPr>
              <a:defRPr/>
            </a:pPr>
            <a:endParaRPr lang="en-US"/>
          </a:p>
        </p:txBody>
      </p:sp>
      <p:sp>
        <p:nvSpPr>
          <p:cNvPr id="5" name="Rectangle 1036"/>
          <p:cNvSpPr>
            <a:spLocks noGrp="1" noChangeArrowheads="1"/>
          </p:cNvSpPr>
          <p:nvPr>
            <p:ph type="sldNum" sz="quarter" idx="11"/>
          </p:nvPr>
        </p:nvSpPr>
        <p:spPr>
          <a:ln/>
        </p:spPr>
        <p:txBody>
          <a:bodyPr/>
          <a:lstStyle>
            <a:lvl1pPr>
              <a:defRPr/>
            </a:lvl1pPr>
          </a:lstStyle>
          <a:p>
            <a:pPr>
              <a:defRPr/>
            </a:pPr>
            <a:r>
              <a:rPr lang="en-US"/>
              <a:t>            </a:t>
            </a:r>
            <a:fld id="{683C310B-F519-439C-B453-A16E0E1ADDB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0" y="374650"/>
            <a:ext cx="2092325" cy="5637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74650"/>
            <a:ext cx="6127750" cy="5637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5"/>
          <p:cNvSpPr>
            <a:spLocks noGrp="1" noChangeArrowheads="1"/>
          </p:cNvSpPr>
          <p:nvPr>
            <p:ph type="dt" sz="quarter" idx="10"/>
          </p:nvPr>
        </p:nvSpPr>
        <p:spPr>
          <a:ln/>
        </p:spPr>
        <p:txBody>
          <a:bodyPr/>
          <a:lstStyle>
            <a:lvl1pPr>
              <a:defRPr/>
            </a:lvl1pPr>
          </a:lstStyle>
          <a:p>
            <a:pPr>
              <a:defRPr/>
            </a:pPr>
            <a:endParaRPr lang="en-US"/>
          </a:p>
        </p:txBody>
      </p:sp>
      <p:sp>
        <p:nvSpPr>
          <p:cNvPr id="5" name="Rectangle 1036"/>
          <p:cNvSpPr>
            <a:spLocks noGrp="1" noChangeArrowheads="1"/>
          </p:cNvSpPr>
          <p:nvPr>
            <p:ph type="sldNum" sz="quarter" idx="11"/>
          </p:nvPr>
        </p:nvSpPr>
        <p:spPr>
          <a:ln/>
        </p:spPr>
        <p:txBody>
          <a:bodyPr/>
          <a:lstStyle>
            <a:lvl1pPr>
              <a:defRPr/>
            </a:lvl1pPr>
          </a:lstStyle>
          <a:p>
            <a:pPr>
              <a:defRPr/>
            </a:pPr>
            <a:r>
              <a:rPr lang="en-US"/>
              <a:t>            </a:t>
            </a:r>
            <a:fld id="{560FC82A-1A8F-4BC5-A799-AB073C1F20B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35"/>
          <p:cNvSpPr>
            <a:spLocks noGrp="1" noChangeArrowheads="1"/>
          </p:cNvSpPr>
          <p:nvPr>
            <p:ph type="dt" sz="quarter" idx="10"/>
          </p:nvPr>
        </p:nvSpPr>
        <p:spPr>
          <a:ln/>
        </p:spPr>
        <p:txBody>
          <a:bodyPr/>
          <a:lstStyle>
            <a:lvl1pPr>
              <a:defRPr/>
            </a:lvl1pPr>
          </a:lstStyle>
          <a:p>
            <a:pPr>
              <a:defRPr/>
            </a:pPr>
            <a:endParaRPr lang="en-US"/>
          </a:p>
        </p:txBody>
      </p:sp>
      <p:sp>
        <p:nvSpPr>
          <p:cNvPr id="5" name="Rectangle 1036"/>
          <p:cNvSpPr>
            <a:spLocks noGrp="1" noChangeArrowheads="1"/>
          </p:cNvSpPr>
          <p:nvPr>
            <p:ph type="sldNum" sz="quarter" idx="11"/>
          </p:nvPr>
        </p:nvSpPr>
        <p:spPr>
          <a:ln/>
        </p:spPr>
        <p:txBody>
          <a:bodyPr/>
          <a:lstStyle>
            <a:lvl1pPr>
              <a:defRPr/>
            </a:lvl1pPr>
          </a:lstStyle>
          <a:p>
            <a:pPr>
              <a:defRPr/>
            </a:pPr>
            <a:r>
              <a:rPr lang="en-US"/>
              <a:t>            </a:t>
            </a:r>
            <a:fld id="{D9AC7025-52A6-4D30-9CCC-8F8FC5628F1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5"/>
          <p:cNvSpPr>
            <a:spLocks noGrp="1" noChangeArrowheads="1"/>
          </p:cNvSpPr>
          <p:nvPr>
            <p:ph type="dt" sz="quarter" idx="10"/>
          </p:nvPr>
        </p:nvSpPr>
        <p:spPr>
          <a:ln/>
        </p:spPr>
        <p:txBody>
          <a:bodyPr/>
          <a:lstStyle>
            <a:lvl1pPr>
              <a:defRPr/>
            </a:lvl1pPr>
          </a:lstStyle>
          <a:p>
            <a:pPr>
              <a:defRPr/>
            </a:pPr>
            <a:endParaRPr lang="en-US"/>
          </a:p>
        </p:txBody>
      </p:sp>
      <p:sp>
        <p:nvSpPr>
          <p:cNvPr id="5" name="Rectangle 1036"/>
          <p:cNvSpPr>
            <a:spLocks noGrp="1" noChangeArrowheads="1"/>
          </p:cNvSpPr>
          <p:nvPr>
            <p:ph type="sldNum" sz="quarter" idx="11"/>
          </p:nvPr>
        </p:nvSpPr>
        <p:spPr>
          <a:ln/>
        </p:spPr>
        <p:txBody>
          <a:bodyPr/>
          <a:lstStyle>
            <a:lvl1pPr>
              <a:defRPr/>
            </a:lvl1pPr>
          </a:lstStyle>
          <a:p>
            <a:pPr>
              <a:defRPr/>
            </a:pPr>
            <a:r>
              <a:rPr lang="en-US"/>
              <a:t>            </a:t>
            </a:r>
            <a:fld id="{30575994-714B-44DC-B372-C810ED8F2CB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5"/>
          <p:cNvSpPr>
            <a:spLocks noGrp="1" noChangeArrowheads="1"/>
          </p:cNvSpPr>
          <p:nvPr>
            <p:ph type="dt" sz="quarter" idx="10"/>
          </p:nvPr>
        </p:nvSpPr>
        <p:spPr>
          <a:ln/>
        </p:spPr>
        <p:txBody>
          <a:bodyPr/>
          <a:lstStyle>
            <a:lvl1pPr>
              <a:defRPr/>
            </a:lvl1pPr>
          </a:lstStyle>
          <a:p>
            <a:pPr>
              <a:defRPr/>
            </a:pPr>
            <a:endParaRPr lang="en-US"/>
          </a:p>
        </p:txBody>
      </p:sp>
      <p:sp>
        <p:nvSpPr>
          <p:cNvPr id="5" name="Rectangle 1036"/>
          <p:cNvSpPr>
            <a:spLocks noGrp="1" noChangeArrowheads="1"/>
          </p:cNvSpPr>
          <p:nvPr>
            <p:ph type="sldNum" sz="quarter" idx="11"/>
          </p:nvPr>
        </p:nvSpPr>
        <p:spPr>
          <a:ln/>
        </p:spPr>
        <p:txBody>
          <a:bodyPr/>
          <a:lstStyle>
            <a:lvl1pPr>
              <a:defRPr/>
            </a:lvl1pPr>
          </a:lstStyle>
          <a:p>
            <a:pPr>
              <a:defRPr/>
            </a:pPr>
            <a:r>
              <a:rPr lang="en-US"/>
              <a:t>            </a:t>
            </a:r>
            <a:fld id="{91F02881-3D80-413C-8C0B-756A326D293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59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59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5"/>
          <p:cNvSpPr>
            <a:spLocks noGrp="1" noChangeArrowheads="1"/>
          </p:cNvSpPr>
          <p:nvPr>
            <p:ph type="dt" sz="quarter" idx="10"/>
          </p:nvPr>
        </p:nvSpPr>
        <p:spPr>
          <a:ln/>
        </p:spPr>
        <p:txBody>
          <a:bodyPr/>
          <a:lstStyle>
            <a:lvl1pPr>
              <a:defRPr/>
            </a:lvl1pPr>
          </a:lstStyle>
          <a:p>
            <a:pPr>
              <a:defRPr/>
            </a:pPr>
            <a:endParaRPr lang="en-US"/>
          </a:p>
        </p:txBody>
      </p:sp>
      <p:sp>
        <p:nvSpPr>
          <p:cNvPr id="6" name="Rectangle 1036"/>
          <p:cNvSpPr>
            <a:spLocks noGrp="1" noChangeArrowheads="1"/>
          </p:cNvSpPr>
          <p:nvPr>
            <p:ph type="sldNum" sz="quarter" idx="11"/>
          </p:nvPr>
        </p:nvSpPr>
        <p:spPr>
          <a:ln/>
        </p:spPr>
        <p:txBody>
          <a:bodyPr/>
          <a:lstStyle>
            <a:lvl1pPr>
              <a:defRPr/>
            </a:lvl1pPr>
          </a:lstStyle>
          <a:p>
            <a:pPr>
              <a:defRPr/>
            </a:pPr>
            <a:r>
              <a:rPr lang="en-US"/>
              <a:t>            </a:t>
            </a:r>
            <a:fld id="{D6921AC0-94F8-4241-9BAC-E9F83414EFB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5"/>
          <p:cNvSpPr>
            <a:spLocks noGrp="1" noChangeArrowheads="1"/>
          </p:cNvSpPr>
          <p:nvPr>
            <p:ph type="dt" sz="quarter" idx="10"/>
          </p:nvPr>
        </p:nvSpPr>
        <p:spPr>
          <a:ln/>
        </p:spPr>
        <p:txBody>
          <a:bodyPr/>
          <a:lstStyle>
            <a:lvl1pPr>
              <a:defRPr/>
            </a:lvl1pPr>
          </a:lstStyle>
          <a:p>
            <a:pPr>
              <a:defRPr/>
            </a:pPr>
            <a:endParaRPr lang="en-US"/>
          </a:p>
        </p:txBody>
      </p:sp>
      <p:sp>
        <p:nvSpPr>
          <p:cNvPr id="8" name="Rectangle 1036"/>
          <p:cNvSpPr>
            <a:spLocks noGrp="1" noChangeArrowheads="1"/>
          </p:cNvSpPr>
          <p:nvPr>
            <p:ph type="sldNum" sz="quarter" idx="11"/>
          </p:nvPr>
        </p:nvSpPr>
        <p:spPr>
          <a:ln/>
        </p:spPr>
        <p:txBody>
          <a:bodyPr/>
          <a:lstStyle>
            <a:lvl1pPr>
              <a:defRPr/>
            </a:lvl1pPr>
          </a:lstStyle>
          <a:p>
            <a:pPr>
              <a:defRPr/>
            </a:pPr>
            <a:r>
              <a:rPr lang="en-US"/>
              <a:t>            </a:t>
            </a:r>
            <a:fld id="{E112E832-8566-4E4E-BE35-004B4CA7626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5"/>
          <p:cNvSpPr>
            <a:spLocks noGrp="1" noChangeArrowheads="1"/>
          </p:cNvSpPr>
          <p:nvPr>
            <p:ph type="dt" sz="quarter" idx="10"/>
          </p:nvPr>
        </p:nvSpPr>
        <p:spPr>
          <a:ln/>
        </p:spPr>
        <p:txBody>
          <a:bodyPr/>
          <a:lstStyle>
            <a:lvl1pPr>
              <a:defRPr/>
            </a:lvl1pPr>
          </a:lstStyle>
          <a:p>
            <a:pPr>
              <a:defRPr/>
            </a:pPr>
            <a:endParaRPr lang="en-US"/>
          </a:p>
        </p:txBody>
      </p:sp>
      <p:sp>
        <p:nvSpPr>
          <p:cNvPr id="4" name="Rectangle 1036"/>
          <p:cNvSpPr>
            <a:spLocks noGrp="1" noChangeArrowheads="1"/>
          </p:cNvSpPr>
          <p:nvPr>
            <p:ph type="sldNum" sz="quarter" idx="11"/>
          </p:nvPr>
        </p:nvSpPr>
        <p:spPr>
          <a:ln/>
        </p:spPr>
        <p:txBody>
          <a:bodyPr/>
          <a:lstStyle>
            <a:lvl1pPr>
              <a:defRPr/>
            </a:lvl1pPr>
          </a:lstStyle>
          <a:p>
            <a:pPr>
              <a:defRPr/>
            </a:pPr>
            <a:r>
              <a:rPr lang="en-US"/>
              <a:t>            </a:t>
            </a:r>
            <a:fld id="{E94883F2-1092-4F96-925A-B2B4F2E831E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5"/>
          <p:cNvSpPr>
            <a:spLocks noGrp="1" noChangeArrowheads="1"/>
          </p:cNvSpPr>
          <p:nvPr>
            <p:ph type="dt" sz="quarter" idx="10"/>
          </p:nvPr>
        </p:nvSpPr>
        <p:spPr>
          <a:ln/>
        </p:spPr>
        <p:txBody>
          <a:bodyPr/>
          <a:lstStyle>
            <a:lvl1pPr>
              <a:defRPr/>
            </a:lvl1pPr>
          </a:lstStyle>
          <a:p>
            <a:pPr>
              <a:defRPr/>
            </a:pPr>
            <a:endParaRPr lang="en-US"/>
          </a:p>
        </p:txBody>
      </p:sp>
      <p:sp>
        <p:nvSpPr>
          <p:cNvPr id="3" name="Rectangle 1036"/>
          <p:cNvSpPr>
            <a:spLocks noGrp="1" noChangeArrowheads="1"/>
          </p:cNvSpPr>
          <p:nvPr>
            <p:ph type="sldNum" sz="quarter" idx="11"/>
          </p:nvPr>
        </p:nvSpPr>
        <p:spPr>
          <a:ln/>
        </p:spPr>
        <p:txBody>
          <a:bodyPr/>
          <a:lstStyle>
            <a:lvl1pPr>
              <a:defRPr/>
            </a:lvl1pPr>
          </a:lstStyle>
          <a:p>
            <a:pPr>
              <a:defRPr/>
            </a:pPr>
            <a:r>
              <a:rPr lang="en-US"/>
              <a:t>            </a:t>
            </a:r>
            <a:fld id="{5CBD5EF1-D6E0-499F-9855-AA24A64D27A0}"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5"/>
          <p:cNvSpPr>
            <a:spLocks noGrp="1" noChangeArrowheads="1"/>
          </p:cNvSpPr>
          <p:nvPr>
            <p:ph type="dt" sz="quarter" idx="10"/>
          </p:nvPr>
        </p:nvSpPr>
        <p:spPr>
          <a:ln/>
        </p:spPr>
        <p:txBody>
          <a:bodyPr/>
          <a:lstStyle>
            <a:lvl1pPr>
              <a:defRPr/>
            </a:lvl1pPr>
          </a:lstStyle>
          <a:p>
            <a:pPr>
              <a:defRPr/>
            </a:pPr>
            <a:endParaRPr lang="en-US"/>
          </a:p>
        </p:txBody>
      </p:sp>
      <p:sp>
        <p:nvSpPr>
          <p:cNvPr id="6" name="Rectangle 1036"/>
          <p:cNvSpPr>
            <a:spLocks noGrp="1" noChangeArrowheads="1"/>
          </p:cNvSpPr>
          <p:nvPr>
            <p:ph type="sldNum" sz="quarter" idx="11"/>
          </p:nvPr>
        </p:nvSpPr>
        <p:spPr>
          <a:ln/>
        </p:spPr>
        <p:txBody>
          <a:bodyPr/>
          <a:lstStyle>
            <a:lvl1pPr>
              <a:defRPr/>
            </a:lvl1pPr>
          </a:lstStyle>
          <a:p>
            <a:pPr>
              <a:defRPr/>
            </a:pPr>
            <a:r>
              <a:rPr lang="en-US"/>
              <a:t>            </a:t>
            </a:r>
            <a:fld id="{9F50B97B-BAA4-4DC4-96D2-FC90E9695E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5"/>
          <p:cNvSpPr>
            <a:spLocks noGrp="1" noChangeArrowheads="1"/>
          </p:cNvSpPr>
          <p:nvPr>
            <p:ph type="dt" sz="quarter" idx="10"/>
          </p:nvPr>
        </p:nvSpPr>
        <p:spPr>
          <a:ln/>
        </p:spPr>
        <p:txBody>
          <a:bodyPr/>
          <a:lstStyle>
            <a:lvl1pPr>
              <a:defRPr/>
            </a:lvl1pPr>
          </a:lstStyle>
          <a:p>
            <a:pPr>
              <a:defRPr/>
            </a:pPr>
            <a:endParaRPr lang="en-US"/>
          </a:p>
        </p:txBody>
      </p:sp>
      <p:sp>
        <p:nvSpPr>
          <p:cNvPr id="5" name="Rectangle 1036"/>
          <p:cNvSpPr>
            <a:spLocks noGrp="1" noChangeArrowheads="1"/>
          </p:cNvSpPr>
          <p:nvPr>
            <p:ph type="sldNum" sz="quarter" idx="11"/>
          </p:nvPr>
        </p:nvSpPr>
        <p:spPr>
          <a:ln/>
        </p:spPr>
        <p:txBody>
          <a:bodyPr/>
          <a:lstStyle>
            <a:lvl1pPr>
              <a:defRPr/>
            </a:lvl1pPr>
          </a:lstStyle>
          <a:p>
            <a:pPr>
              <a:defRPr/>
            </a:pPr>
            <a:r>
              <a:rPr lang="en-US"/>
              <a:t>            </a:t>
            </a:r>
            <a:fld id="{030FB930-4457-4CE6-9BA5-F2598776BBF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5"/>
          <p:cNvSpPr>
            <a:spLocks noGrp="1" noChangeArrowheads="1"/>
          </p:cNvSpPr>
          <p:nvPr>
            <p:ph type="dt" sz="quarter" idx="10"/>
          </p:nvPr>
        </p:nvSpPr>
        <p:spPr>
          <a:ln/>
        </p:spPr>
        <p:txBody>
          <a:bodyPr/>
          <a:lstStyle>
            <a:lvl1pPr>
              <a:defRPr/>
            </a:lvl1pPr>
          </a:lstStyle>
          <a:p>
            <a:pPr>
              <a:defRPr/>
            </a:pPr>
            <a:endParaRPr lang="en-US"/>
          </a:p>
        </p:txBody>
      </p:sp>
      <p:sp>
        <p:nvSpPr>
          <p:cNvPr id="6" name="Rectangle 1036"/>
          <p:cNvSpPr>
            <a:spLocks noGrp="1" noChangeArrowheads="1"/>
          </p:cNvSpPr>
          <p:nvPr>
            <p:ph type="sldNum" sz="quarter" idx="11"/>
          </p:nvPr>
        </p:nvSpPr>
        <p:spPr>
          <a:ln/>
        </p:spPr>
        <p:txBody>
          <a:bodyPr/>
          <a:lstStyle>
            <a:lvl1pPr>
              <a:defRPr/>
            </a:lvl1pPr>
          </a:lstStyle>
          <a:p>
            <a:pPr>
              <a:defRPr/>
            </a:pPr>
            <a:r>
              <a:rPr lang="en-US"/>
              <a:t>            </a:t>
            </a:r>
            <a:fld id="{1CCC000D-E30C-4A28-8193-450D4DDB211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5"/>
          <p:cNvSpPr>
            <a:spLocks noGrp="1" noChangeArrowheads="1"/>
          </p:cNvSpPr>
          <p:nvPr>
            <p:ph type="dt" sz="quarter" idx="10"/>
          </p:nvPr>
        </p:nvSpPr>
        <p:spPr>
          <a:ln/>
        </p:spPr>
        <p:txBody>
          <a:bodyPr/>
          <a:lstStyle>
            <a:lvl1pPr>
              <a:defRPr/>
            </a:lvl1pPr>
          </a:lstStyle>
          <a:p>
            <a:pPr>
              <a:defRPr/>
            </a:pPr>
            <a:endParaRPr lang="en-US"/>
          </a:p>
        </p:txBody>
      </p:sp>
      <p:sp>
        <p:nvSpPr>
          <p:cNvPr id="5" name="Rectangle 1036"/>
          <p:cNvSpPr>
            <a:spLocks noGrp="1" noChangeArrowheads="1"/>
          </p:cNvSpPr>
          <p:nvPr>
            <p:ph type="sldNum" sz="quarter" idx="11"/>
          </p:nvPr>
        </p:nvSpPr>
        <p:spPr>
          <a:ln/>
        </p:spPr>
        <p:txBody>
          <a:bodyPr/>
          <a:lstStyle>
            <a:lvl1pPr>
              <a:defRPr/>
            </a:lvl1pPr>
          </a:lstStyle>
          <a:p>
            <a:pPr>
              <a:defRPr/>
            </a:pPr>
            <a:r>
              <a:rPr lang="en-US"/>
              <a:t>            </a:t>
            </a:r>
            <a:fld id="{4242A1B2-76FF-4388-8604-66CBC03F8F0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0" y="374650"/>
            <a:ext cx="2092325" cy="5637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74650"/>
            <a:ext cx="6127750" cy="5637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5"/>
          <p:cNvSpPr>
            <a:spLocks noGrp="1" noChangeArrowheads="1"/>
          </p:cNvSpPr>
          <p:nvPr>
            <p:ph type="dt" sz="quarter" idx="10"/>
          </p:nvPr>
        </p:nvSpPr>
        <p:spPr>
          <a:ln/>
        </p:spPr>
        <p:txBody>
          <a:bodyPr/>
          <a:lstStyle>
            <a:lvl1pPr>
              <a:defRPr/>
            </a:lvl1pPr>
          </a:lstStyle>
          <a:p>
            <a:pPr>
              <a:defRPr/>
            </a:pPr>
            <a:endParaRPr lang="en-US"/>
          </a:p>
        </p:txBody>
      </p:sp>
      <p:sp>
        <p:nvSpPr>
          <p:cNvPr id="5" name="Rectangle 1036"/>
          <p:cNvSpPr>
            <a:spLocks noGrp="1" noChangeArrowheads="1"/>
          </p:cNvSpPr>
          <p:nvPr>
            <p:ph type="sldNum" sz="quarter" idx="11"/>
          </p:nvPr>
        </p:nvSpPr>
        <p:spPr>
          <a:ln/>
        </p:spPr>
        <p:txBody>
          <a:bodyPr/>
          <a:lstStyle>
            <a:lvl1pPr>
              <a:defRPr/>
            </a:lvl1pPr>
          </a:lstStyle>
          <a:p>
            <a:pPr>
              <a:defRPr/>
            </a:pPr>
            <a:r>
              <a:rPr lang="en-US"/>
              <a:t>            </a:t>
            </a:r>
            <a:fld id="{6FB3FE19-593D-45AF-8798-54ED8B7B3BA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0"/>
          <p:cNvSpPr>
            <a:spLocks noGrp="1" noChangeArrowheads="1"/>
          </p:cNvSpPr>
          <p:nvPr>
            <p:ph type="sldNum" sz="quarter" idx="10"/>
          </p:nvPr>
        </p:nvSpPr>
        <p:spPr>
          <a:ln/>
        </p:spPr>
        <p:txBody>
          <a:bodyPr/>
          <a:lstStyle>
            <a:lvl1pPr>
              <a:defRPr/>
            </a:lvl1pPr>
          </a:lstStyle>
          <a:p>
            <a:pPr>
              <a:defRPr/>
            </a:pPr>
            <a:r>
              <a:rPr lang="en-US"/>
              <a:t>    </a:t>
            </a:r>
            <a:fld id="{78B5FCC7-710B-4E31-8AC0-679AF3FCD69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0"/>
          <p:cNvSpPr>
            <a:spLocks noGrp="1" noChangeArrowheads="1"/>
          </p:cNvSpPr>
          <p:nvPr>
            <p:ph type="sldNum" sz="quarter" idx="10"/>
          </p:nvPr>
        </p:nvSpPr>
        <p:spPr>
          <a:ln/>
        </p:spPr>
        <p:txBody>
          <a:bodyPr/>
          <a:lstStyle>
            <a:lvl1pPr>
              <a:defRPr/>
            </a:lvl1pPr>
          </a:lstStyle>
          <a:p>
            <a:pPr>
              <a:defRPr/>
            </a:pPr>
            <a:r>
              <a:rPr lang="en-US"/>
              <a:t>    </a:t>
            </a:r>
            <a:fld id="{9D8A77BC-43A1-43F8-A4F6-A2CAAEF8BCA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0"/>
          <p:cNvSpPr>
            <a:spLocks noGrp="1" noChangeArrowheads="1"/>
          </p:cNvSpPr>
          <p:nvPr>
            <p:ph type="sldNum" sz="quarter" idx="10"/>
          </p:nvPr>
        </p:nvSpPr>
        <p:spPr>
          <a:ln/>
        </p:spPr>
        <p:txBody>
          <a:bodyPr/>
          <a:lstStyle>
            <a:lvl1pPr>
              <a:defRPr/>
            </a:lvl1pPr>
          </a:lstStyle>
          <a:p>
            <a:pPr>
              <a:defRPr/>
            </a:pPr>
            <a:r>
              <a:rPr lang="en-US"/>
              <a:t>    </a:t>
            </a:r>
            <a:fld id="{A6D6737C-D98F-4B9B-94DF-AABB7C670D3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59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59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0"/>
          <p:cNvSpPr>
            <a:spLocks noGrp="1" noChangeArrowheads="1"/>
          </p:cNvSpPr>
          <p:nvPr>
            <p:ph type="sldNum" sz="quarter" idx="10"/>
          </p:nvPr>
        </p:nvSpPr>
        <p:spPr>
          <a:ln/>
        </p:spPr>
        <p:txBody>
          <a:bodyPr/>
          <a:lstStyle>
            <a:lvl1pPr>
              <a:defRPr/>
            </a:lvl1pPr>
          </a:lstStyle>
          <a:p>
            <a:pPr>
              <a:defRPr/>
            </a:pPr>
            <a:r>
              <a:rPr lang="en-US"/>
              <a:t>    </a:t>
            </a:r>
            <a:fld id="{7616177A-DE4A-469A-B9A3-B187BB547B29}"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0"/>
          <p:cNvSpPr>
            <a:spLocks noGrp="1" noChangeArrowheads="1"/>
          </p:cNvSpPr>
          <p:nvPr>
            <p:ph type="sldNum" sz="quarter" idx="10"/>
          </p:nvPr>
        </p:nvSpPr>
        <p:spPr>
          <a:ln/>
        </p:spPr>
        <p:txBody>
          <a:bodyPr/>
          <a:lstStyle>
            <a:lvl1pPr>
              <a:defRPr/>
            </a:lvl1pPr>
          </a:lstStyle>
          <a:p>
            <a:pPr>
              <a:defRPr/>
            </a:pPr>
            <a:r>
              <a:rPr lang="en-US"/>
              <a:t>    </a:t>
            </a:r>
            <a:fld id="{3AD93DD7-5D2D-413D-97C8-2F0923B97B6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0"/>
          <p:cNvSpPr>
            <a:spLocks noGrp="1" noChangeArrowheads="1"/>
          </p:cNvSpPr>
          <p:nvPr>
            <p:ph type="sldNum" sz="quarter" idx="10"/>
          </p:nvPr>
        </p:nvSpPr>
        <p:spPr>
          <a:ln/>
        </p:spPr>
        <p:txBody>
          <a:bodyPr/>
          <a:lstStyle>
            <a:lvl1pPr>
              <a:defRPr/>
            </a:lvl1pPr>
          </a:lstStyle>
          <a:p>
            <a:pPr>
              <a:defRPr/>
            </a:pPr>
            <a:r>
              <a:rPr lang="en-US"/>
              <a:t>    </a:t>
            </a:r>
            <a:fld id="{5DE2C5D7-17CA-4C09-B900-2276954610BA}"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0"/>
          <p:cNvSpPr>
            <a:spLocks noGrp="1" noChangeArrowheads="1"/>
          </p:cNvSpPr>
          <p:nvPr>
            <p:ph type="sldNum" sz="quarter" idx="10"/>
          </p:nvPr>
        </p:nvSpPr>
        <p:spPr>
          <a:ln/>
        </p:spPr>
        <p:txBody>
          <a:bodyPr/>
          <a:lstStyle>
            <a:lvl1pPr>
              <a:defRPr/>
            </a:lvl1pPr>
          </a:lstStyle>
          <a:p>
            <a:pPr>
              <a:defRPr/>
            </a:pPr>
            <a:r>
              <a:rPr lang="en-US"/>
              <a:t>    </a:t>
            </a:r>
            <a:fld id="{4D628B5A-52EF-4AFE-AB34-42D843DD24E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5"/>
          <p:cNvSpPr>
            <a:spLocks noGrp="1" noChangeArrowheads="1"/>
          </p:cNvSpPr>
          <p:nvPr>
            <p:ph type="dt" sz="quarter" idx="10"/>
          </p:nvPr>
        </p:nvSpPr>
        <p:spPr>
          <a:ln/>
        </p:spPr>
        <p:txBody>
          <a:bodyPr/>
          <a:lstStyle>
            <a:lvl1pPr>
              <a:defRPr/>
            </a:lvl1pPr>
          </a:lstStyle>
          <a:p>
            <a:pPr>
              <a:defRPr/>
            </a:pPr>
            <a:endParaRPr lang="en-US"/>
          </a:p>
        </p:txBody>
      </p:sp>
      <p:sp>
        <p:nvSpPr>
          <p:cNvPr id="5" name="Rectangle 1036"/>
          <p:cNvSpPr>
            <a:spLocks noGrp="1" noChangeArrowheads="1"/>
          </p:cNvSpPr>
          <p:nvPr>
            <p:ph type="sldNum" sz="quarter" idx="11"/>
          </p:nvPr>
        </p:nvSpPr>
        <p:spPr>
          <a:ln/>
        </p:spPr>
        <p:txBody>
          <a:bodyPr/>
          <a:lstStyle>
            <a:lvl1pPr>
              <a:defRPr/>
            </a:lvl1pPr>
          </a:lstStyle>
          <a:p>
            <a:pPr>
              <a:defRPr/>
            </a:pPr>
            <a:r>
              <a:rPr lang="en-US"/>
              <a:t>            </a:t>
            </a:r>
            <a:fld id="{E0A846D3-CACE-4E78-BEF6-9EF51D27C41D}"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0"/>
          <p:cNvSpPr>
            <a:spLocks noGrp="1" noChangeArrowheads="1"/>
          </p:cNvSpPr>
          <p:nvPr>
            <p:ph type="sldNum" sz="quarter" idx="10"/>
          </p:nvPr>
        </p:nvSpPr>
        <p:spPr>
          <a:ln/>
        </p:spPr>
        <p:txBody>
          <a:bodyPr/>
          <a:lstStyle>
            <a:lvl1pPr>
              <a:defRPr/>
            </a:lvl1pPr>
          </a:lstStyle>
          <a:p>
            <a:pPr>
              <a:defRPr/>
            </a:pPr>
            <a:r>
              <a:rPr lang="en-US"/>
              <a:t>    </a:t>
            </a:r>
            <a:fld id="{20BA2F07-DF94-42FF-8E1D-11905A149822}"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0"/>
          <p:cNvSpPr>
            <a:spLocks noGrp="1" noChangeArrowheads="1"/>
          </p:cNvSpPr>
          <p:nvPr>
            <p:ph type="sldNum" sz="quarter" idx="10"/>
          </p:nvPr>
        </p:nvSpPr>
        <p:spPr>
          <a:ln/>
        </p:spPr>
        <p:txBody>
          <a:bodyPr/>
          <a:lstStyle>
            <a:lvl1pPr>
              <a:defRPr/>
            </a:lvl1pPr>
          </a:lstStyle>
          <a:p>
            <a:pPr>
              <a:defRPr/>
            </a:pPr>
            <a:r>
              <a:rPr lang="en-US"/>
              <a:t>    </a:t>
            </a:r>
            <a:fld id="{8A001B1C-55F4-4F0B-BB1B-F1CD878C885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0"/>
          <p:cNvSpPr>
            <a:spLocks noGrp="1" noChangeArrowheads="1"/>
          </p:cNvSpPr>
          <p:nvPr>
            <p:ph type="sldNum" sz="quarter" idx="10"/>
          </p:nvPr>
        </p:nvSpPr>
        <p:spPr>
          <a:ln/>
        </p:spPr>
        <p:txBody>
          <a:bodyPr/>
          <a:lstStyle>
            <a:lvl1pPr>
              <a:defRPr/>
            </a:lvl1pPr>
          </a:lstStyle>
          <a:p>
            <a:pPr>
              <a:defRPr/>
            </a:pPr>
            <a:r>
              <a:rPr lang="en-US"/>
              <a:t>    </a:t>
            </a:r>
            <a:fld id="{7BEEC206-25B6-4E34-B5FD-062CE6B5B578}"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0" y="400050"/>
            <a:ext cx="2092325" cy="5611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00050"/>
            <a:ext cx="6127750" cy="5611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0"/>
          <p:cNvSpPr>
            <a:spLocks noGrp="1" noChangeArrowheads="1"/>
          </p:cNvSpPr>
          <p:nvPr>
            <p:ph type="sldNum" sz="quarter" idx="10"/>
          </p:nvPr>
        </p:nvSpPr>
        <p:spPr>
          <a:ln/>
        </p:spPr>
        <p:txBody>
          <a:bodyPr/>
          <a:lstStyle>
            <a:lvl1pPr>
              <a:defRPr/>
            </a:lvl1pPr>
          </a:lstStyle>
          <a:p>
            <a:pPr>
              <a:defRPr/>
            </a:pPr>
            <a:r>
              <a:rPr lang="en-US"/>
              <a:t>    </a:t>
            </a:r>
            <a:fld id="{0929E284-6753-4269-9415-BA6847042D80}"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35"/>
          <p:cNvSpPr>
            <a:spLocks noGrp="1" noChangeArrowheads="1"/>
          </p:cNvSpPr>
          <p:nvPr>
            <p:ph type="dt" sz="quarter" idx="10"/>
          </p:nvPr>
        </p:nvSpPr>
        <p:spPr>
          <a:ln/>
        </p:spPr>
        <p:txBody>
          <a:bodyPr/>
          <a:lstStyle>
            <a:lvl1pPr>
              <a:defRPr/>
            </a:lvl1pPr>
          </a:lstStyle>
          <a:p>
            <a:pPr>
              <a:defRPr/>
            </a:pPr>
            <a:endParaRPr lang="en-US"/>
          </a:p>
        </p:txBody>
      </p:sp>
      <p:sp>
        <p:nvSpPr>
          <p:cNvPr id="5" name="Rectangle 1036"/>
          <p:cNvSpPr>
            <a:spLocks noGrp="1" noChangeArrowheads="1"/>
          </p:cNvSpPr>
          <p:nvPr>
            <p:ph type="sldNum" sz="quarter" idx="11"/>
          </p:nvPr>
        </p:nvSpPr>
        <p:spPr>
          <a:ln/>
        </p:spPr>
        <p:txBody>
          <a:bodyPr/>
          <a:lstStyle>
            <a:lvl1pPr>
              <a:defRPr/>
            </a:lvl1pPr>
          </a:lstStyle>
          <a:p>
            <a:pPr>
              <a:defRPr/>
            </a:pPr>
            <a:fld id="{654A0EC6-E2D8-443E-B2D4-5B1A019799D5}"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5"/>
          <p:cNvSpPr>
            <a:spLocks noGrp="1" noChangeArrowheads="1"/>
          </p:cNvSpPr>
          <p:nvPr>
            <p:ph type="dt" sz="quarter" idx="10"/>
          </p:nvPr>
        </p:nvSpPr>
        <p:spPr>
          <a:ln/>
        </p:spPr>
        <p:txBody>
          <a:bodyPr/>
          <a:lstStyle>
            <a:lvl1pPr>
              <a:defRPr/>
            </a:lvl1pPr>
          </a:lstStyle>
          <a:p>
            <a:pPr>
              <a:defRPr/>
            </a:pPr>
            <a:endParaRPr lang="en-US"/>
          </a:p>
        </p:txBody>
      </p:sp>
      <p:sp>
        <p:nvSpPr>
          <p:cNvPr id="5" name="Rectangle 1036"/>
          <p:cNvSpPr>
            <a:spLocks noGrp="1" noChangeArrowheads="1"/>
          </p:cNvSpPr>
          <p:nvPr>
            <p:ph type="sldNum" sz="quarter" idx="11"/>
          </p:nvPr>
        </p:nvSpPr>
        <p:spPr>
          <a:ln/>
        </p:spPr>
        <p:txBody>
          <a:bodyPr/>
          <a:lstStyle>
            <a:lvl1pPr>
              <a:defRPr/>
            </a:lvl1pPr>
          </a:lstStyle>
          <a:p>
            <a:pPr>
              <a:defRPr/>
            </a:pPr>
            <a:fld id="{5694441F-64E8-4F31-BEA3-3B465F26179E}"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5"/>
          <p:cNvSpPr>
            <a:spLocks noGrp="1" noChangeArrowheads="1"/>
          </p:cNvSpPr>
          <p:nvPr>
            <p:ph type="dt" sz="quarter" idx="10"/>
          </p:nvPr>
        </p:nvSpPr>
        <p:spPr>
          <a:ln/>
        </p:spPr>
        <p:txBody>
          <a:bodyPr/>
          <a:lstStyle>
            <a:lvl1pPr>
              <a:defRPr/>
            </a:lvl1pPr>
          </a:lstStyle>
          <a:p>
            <a:pPr>
              <a:defRPr/>
            </a:pPr>
            <a:endParaRPr lang="en-US"/>
          </a:p>
        </p:txBody>
      </p:sp>
      <p:sp>
        <p:nvSpPr>
          <p:cNvPr id="5" name="Rectangle 1036"/>
          <p:cNvSpPr>
            <a:spLocks noGrp="1" noChangeArrowheads="1"/>
          </p:cNvSpPr>
          <p:nvPr>
            <p:ph type="sldNum" sz="quarter" idx="11"/>
          </p:nvPr>
        </p:nvSpPr>
        <p:spPr>
          <a:ln/>
        </p:spPr>
        <p:txBody>
          <a:bodyPr/>
          <a:lstStyle>
            <a:lvl1pPr>
              <a:defRPr/>
            </a:lvl1pPr>
          </a:lstStyle>
          <a:p>
            <a:pPr>
              <a:defRPr/>
            </a:pPr>
            <a:fld id="{F8241C5B-E978-44C0-97AF-DF79E110F636}"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59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59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5"/>
          <p:cNvSpPr>
            <a:spLocks noGrp="1" noChangeArrowheads="1"/>
          </p:cNvSpPr>
          <p:nvPr>
            <p:ph type="dt" sz="quarter" idx="10"/>
          </p:nvPr>
        </p:nvSpPr>
        <p:spPr>
          <a:ln/>
        </p:spPr>
        <p:txBody>
          <a:bodyPr/>
          <a:lstStyle>
            <a:lvl1pPr>
              <a:defRPr/>
            </a:lvl1pPr>
          </a:lstStyle>
          <a:p>
            <a:pPr>
              <a:defRPr/>
            </a:pPr>
            <a:endParaRPr lang="en-US"/>
          </a:p>
        </p:txBody>
      </p:sp>
      <p:sp>
        <p:nvSpPr>
          <p:cNvPr id="6" name="Rectangle 1036"/>
          <p:cNvSpPr>
            <a:spLocks noGrp="1" noChangeArrowheads="1"/>
          </p:cNvSpPr>
          <p:nvPr>
            <p:ph type="sldNum" sz="quarter" idx="11"/>
          </p:nvPr>
        </p:nvSpPr>
        <p:spPr>
          <a:ln/>
        </p:spPr>
        <p:txBody>
          <a:bodyPr/>
          <a:lstStyle>
            <a:lvl1pPr>
              <a:defRPr/>
            </a:lvl1pPr>
          </a:lstStyle>
          <a:p>
            <a:pPr>
              <a:defRPr/>
            </a:pPr>
            <a:fld id="{8A397D61-6F2E-409E-9175-925A884CC78B}"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5"/>
          <p:cNvSpPr>
            <a:spLocks noGrp="1" noChangeArrowheads="1"/>
          </p:cNvSpPr>
          <p:nvPr>
            <p:ph type="dt" sz="quarter" idx="10"/>
          </p:nvPr>
        </p:nvSpPr>
        <p:spPr>
          <a:ln/>
        </p:spPr>
        <p:txBody>
          <a:bodyPr/>
          <a:lstStyle>
            <a:lvl1pPr>
              <a:defRPr/>
            </a:lvl1pPr>
          </a:lstStyle>
          <a:p>
            <a:pPr>
              <a:defRPr/>
            </a:pPr>
            <a:endParaRPr lang="en-US"/>
          </a:p>
        </p:txBody>
      </p:sp>
      <p:sp>
        <p:nvSpPr>
          <p:cNvPr id="8" name="Rectangle 1036"/>
          <p:cNvSpPr>
            <a:spLocks noGrp="1" noChangeArrowheads="1"/>
          </p:cNvSpPr>
          <p:nvPr>
            <p:ph type="sldNum" sz="quarter" idx="11"/>
          </p:nvPr>
        </p:nvSpPr>
        <p:spPr>
          <a:ln/>
        </p:spPr>
        <p:txBody>
          <a:bodyPr/>
          <a:lstStyle>
            <a:lvl1pPr>
              <a:defRPr/>
            </a:lvl1pPr>
          </a:lstStyle>
          <a:p>
            <a:pPr>
              <a:defRPr/>
            </a:pPr>
            <a:fld id="{01F6D2C2-1746-47CB-8D7F-745E657AD896}"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5"/>
          <p:cNvSpPr>
            <a:spLocks noGrp="1" noChangeArrowheads="1"/>
          </p:cNvSpPr>
          <p:nvPr>
            <p:ph type="dt" sz="quarter" idx="10"/>
          </p:nvPr>
        </p:nvSpPr>
        <p:spPr>
          <a:ln/>
        </p:spPr>
        <p:txBody>
          <a:bodyPr/>
          <a:lstStyle>
            <a:lvl1pPr>
              <a:defRPr/>
            </a:lvl1pPr>
          </a:lstStyle>
          <a:p>
            <a:pPr>
              <a:defRPr/>
            </a:pPr>
            <a:endParaRPr lang="en-US"/>
          </a:p>
        </p:txBody>
      </p:sp>
      <p:sp>
        <p:nvSpPr>
          <p:cNvPr id="4" name="Rectangle 1036"/>
          <p:cNvSpPr>
            <a:spLocks noGrp="1" noChangeArrowheads="1"/>
          </p:cNvSpPr>
          <p:nvPr>
            <p:ph type="sldNum" sz="quarter" idx="11"/>
          </p:nvPr>
        </p:nvSpPr>
        <p:spPr>
          <a:ln/>
        </p:spPr>
        <p:txBody>
          <a:bodyPr/>
          <a:lstStyle>
            <a:lvl1pPr>
              <a:defRPr/>
            </a:lvl1pPr>
          </a:lstStyle>
          <a:p>
            <a:pPr>
              <a:defRPr/>
            </a:pPr>
            <a:fld id="{77C6F853-DECD-4C56-98E4-30150C56F0D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59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59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5"/>
          <p:cNvSpPr>
            <a:spLocks noGrp="1" noChangeArrowheads="1"/>
          </p:cNvSpPr>
          <p:nvPr>
            <p:ph type="dt" sz="quarter" idx="10"/>
          </p:nvPr>
        </p:nvSpPr>
        <p:spPr>
          <a:ln/>
        </p:spPr>
        <p:txBody>
          <a:bodyPr/>
          <a:lstStyle>
            <a:lvl1pPr>
              <a:defRPr/>
            </a:lvl1pPr>
          </a:lstStyle>
          <a:p>
            <a:pPr>
              <a:defRPr/>
            </a:pPr>
            <a:endParaRPr lang="en-US"/>
          </a:p>
        </p:txBody>
      </p:sp>
      <p:sp>
        <p:nvSpPr>
          <p:cNvPr id="6" name="Rectangle 1036"/>
          <p:cNvSpPr>
            <a:spLocks noGrp="1" noChangeArrowheads="1"/>
          </p:cNvSpPr>
          <p:nvPr>
            <p:ph type="sldNum" sz="quarter" idx="11"/>
          </p:nvPr>
        </p:nvSpPr>
        <p:spPr>
          <a:ln/>
        </p:spPr>
        <p:txBody>
          <a:bodyPr/>
          <a:lstStyle>
            <a:lvl1pPr>
              <a:defRPr/>
            </a:lvl1pPr>
          </a:lstStyle>
          <a:p>
            <a:pPr>
              <a:defRPr/>
            </a:pPr>
            <a:r>
              <a:rPr lang="en-US"/>
              <a:t>            </a:t>
            </a:r>
            <a:fld id="{173C8E8D-E974-4F5F-882B-372B57299E1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5"/>
          <p:cNvSpPr>
            <a:spLocks noGrp="1" noChangeArrowheads="1"/>
          </p:cNvSpPr>
          <p:nvPr>
            <p:ph type="dt" sz="quarter" idx="10"/>
          </p:nvPr>
        </p:nvSpPr>
        <p:spPr>
          <a:ln/>
        </p:spPr>
        <p:txBody>
          <a:bodyPr/>
          <a:lstStyle>
            <a:lvl1pPr>
              <a:defRPr/>
            </a:lvl1pPr>
          </a:lstStyle>
          <a:p>
            <a:pPr>
              <a:defRPr/>
            </a:pPr>
            <a:endParaRPr lang="en-US"/>
          </a:p>
        </p:txBody>
      </p:sp>
      <p:sp>
        <p:nvSpPr>
          <p:cNvPr id="3" name="Rectangle 1036"/>
          <p:cNvSpPr>
            <a:spLocks noGrp="1" noChangeArrowheads="1"/>
          </p:cNvSpPr>
          <p:nvPr>
            <p:ph type="sldNum" sz="quarter" idx="11"/>
          </p:nvPr>
        </p:nvSpPr>
        <p:spPr>
          <a:ln/>
        </p:spPr>
        <p:txBody>
          <a:bodyPr/>
          <a:lstStyle>
            <a:lvl1pPr>
              <a:defRPr/>
            </a:lvl1pPr>
          </a:lstStyle>
          <a:p>
            <a:pPr>
              <a:defRPr/>
            </a:pPr>
            <a:fld id="{591B3173-A014-47A5-A46B-A07B5B776ED8}"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5"/>
          <p:cNvSpPr>
            <a:spLocks noGrp="1" noChangeArrowheads="1"/>
          </p:cNvSpPr>
          <p:nvPr>
            <p:ph type="dt" sz="quarter" idx="10"/>
          </p:nvPr>
        </p:nvSpPr>
        <p:spPr>
          <a:ln/>
        </p:spPr>
        <p:txBody>
          <a:bodyPr/>
          <a:lstStyle>
            <a:lvl1pPr>
              <a:defRPr/>
            </a:lvl1pPr>
          </a:lstStyle>
          <a:p>
            <a:pPr>
              <a:defRPr/>
            </a:pPr>
            <a:endParaRPr lang="en-US"/>
          </a:p>
        </p:txBody>
      </p:sp>
      <p:sp>
        <p:nvSpPr>
          <p:cNvPr id="6" name="Rectangle 1036"/>
          <p:cNvSpPr>
            <a:spLocks noGrp="1" noChangeArrowheads="1"/>
          </p:cNvSpPr>
          <p:nvPr>
            <p:ph type="sldNum" sz="quarter" idx="11"/>
          </p:nvPr>
        </p:nvSpPr>
        <p:spPr>
          <a:ln/>
        </p:spPr>
        <p:txBody>
          <a:bodyPr/>
          <a:lstStyle>
            <a:lvl1pPr>
              <a:defRPr/>
            </a:lvl1pPr>
          </a:lstStyle>
          <a:p>
            <a:pPr>
              <a:defRPr/>
            </a:pPr>
            <a:fld id="{59DC7225-3820-4591-A30B-0AB554354BAB}"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5"/>
          <p:cNvSpPr>
            <a:spLocks noGrp="1" noChangeArrowheads="1"/>
          </p:cNvSpPr>
          <p:nvPr>
            <p:ph type="dt" sz="quarter" idx="10"/>
          </p:nvPr>
        </p:nvSpPr>
        <p:spPr>
          <a:ln/>
        </p:spPr>
        <p:txBody>
          <a:bodyPr/>
          <a:lstStyle>
            <a:lvl1pPr>
              <a:defRPr/>
            </a:lvl1pPr>
          </a:lstStyle>
          <a:p>
            <a:pPr>
              <a:defRPr/>
            </a:pPr>
            <a:endParaRPr lang="en-US"/>
          </a:p>
        </p:txBody>
      </p:sp>
      <p:sp>
        <p:nvSpPr>
          <p:cNvPr id="6" name="Rectangle 1036"/>
          <p:cNvSpPr>
            <a:spLocks noGrp="1" noChangeArrowheads="1"/>
          </p:cNvSpPr>
          <p:nvPr>
            <p:ph type="sldNum" sz="quarter" idx="11"/>
          </p:nvPr>
        </p:nvSpPr>
        <p:spPr>
          <a:ln/>
        </p:spPr>
        <p:txBody>
          <a:bodyPr/>
          <a:lstStyle>
            <a:lvl1pPr>
              <a:defRPr/>
            </a:lvl1pPr>
          </a:lstStyle>
          <a:p>
            <a:pPr>
              <a:defRPr/>
            </a:pPr>
            <a:fld id="{46736D9A-5FAE-4B76-836C-1203AB2CC69F}"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5"/>
          <p:cNvSpPr>
            <a:spLocks noGrp="1" noChangeArrowheads="1"/>
          </p:cNvSpPr>
          <p:nvPr>
            <p:ph type="dt" sz="quarter" idx="10"/>
          </p:nvPr>
        </p:nvSpPr>
        <p:spPr>
          <a:ln/>
        </p:spPr>
        <p:txBody>
          <a:bodyPr/>
          <a:lstStyle>
            <a:lvl1pPr>
              <a:defRPr/>
            </a:lvl1pPr>
          </a:lstStyle>
          <a:p>
            <a:pPr>
              <a:defRPr/>
            </a:pPr>
            <a:endParaRPr lang="en-US"/>
          </a:p>
        </p:txBody>
      </p:sp>
      <p:sp>
        <p:nvSpPr>
          <p:cNvPr id="5" name="Rectangle 1036"/>
          <p:cNvSpPr>
            <a:spLocks noGrp="1" noChangeArrowheads="1"/>
          </p:cNvSpPr>
          <p:nvPr>
            <p:ph type="sldNum" sz="quarter" idx="11"/>
          </p:nvPr>
        </p:nvSpPr>
        <p:spPr>
          <a:ln/>
        </p:spPr>
        <p:txBody>
          <a:bodyPr/>
          <a:lstStyle>
            <a:lvl1pPr>
              <a:defRPr/>
            </a:lvl1pPr>
          </a:lstStyle>
          <a:p>
            <a:pPr>
              <a:defRPr/>
            </a:pPr>
            <a:fld id="{EA079950-C8BA-4885-BAFC-E9EF6FB57151}"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0" y="374650"/>
            <a:ext cx="2092325" cy="5637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74650"/>
            <a:ext cx="6127750" cy="5637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5"/>
          <p:cNvSpPr>
            <a:spLocks noGrp="1" noChangeArrowheads="1"/>
          </p:cNvSpPr>
          <p:nvPr>
            <p:ph type="dt" sz="quarter" idx="10"/>
          </p:nvPr>
        </p:nvSpPr>
        <p:spPr>
          <a:ln/>
        </p:spPr>
        <p:txBody>
          <a:bodyPr/>
          <a:lstStyle>
            <a:lvl1pPr>
              <a:defRPr/>
            </a:lvl1pPr>
          </a:lstStyle>
          <a:p>
            <a:pPr>
              <a:defRPr/>
            </a:pPr>
            <a:endParaRPr lang="en-US"/>
          </a:p>
        </p:txBody>
      </p:sp>
      <p:sp>
        <p:nvSpPr>
          <p:cNvPr id="5" name="Rectangle 1036"/>
          <p:cNvSpPr>
            <a:spLocks noGrp="1" noChangeArrowheads="1"/>
          </p:cNvSpPr>
          <p:nvPr>
            <p:ph type="sldNum" sz="quarter" idx="11"/>
          </p:nvPr>
        </p:nvSpPr>
        <p:spPr>
          <a:ln/>
        </p:spPr>
        <p:txBody>
          <a:bodyPr/>
          <a:lstStyle>
            <a:lvl1pPr>
              <a:defRPr/>
            </a:lvl1pPr>
          </a:lstStyle>
          <a:p>
            <a:pPr>
              <a:defRPr/>
            </a:pPr>
            <a:fld id="{8EE922DB-6527-40BF-90E7-6F7D10F5CEFA}"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0"/>
          <p:cNvSpPr>
            <a:spLocks noGrp="1" noChangeArrowheads="1"/>
          </p:cNvSpPr>
          <p:nvPr>
            <p:ph type="sldNum" sz="quarter" idx="10"/>
          </p:nvPr>
        </p:nvSpPr>
        <p:spPr>
          <a:ln/>
        </p:spPr>
        <p:txBody>
          <a:bodyPr/>
          <a:lstStyle>
            <a:lvl1pPr>
              <a:defRPr/>
            </a:lvl1pPr>
          </a:lstStyle>
          <a:p>
            <a:pPr>
              <a:defRPr/>
            </a:pPr>
            <a:fld id="{C7AEBA26-CDEB-485C-8747-BB1FA2DA9535}"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0"/>
          <p:cNvSpPr>
            <a:spLocks noGrp="1" noChangeArrowheads="1"/>
          </p:cNvSpPr>
          <p:nvPr>
            <p:ph type="sldNum" sz="quarter" idx="10"/>
          </p:nvPr>
        </p:nvSpPr>
        <p:spPr>
          <a:ln/>
        </p:spPr>
        <p:txBody>
          <a:bodyPr/>
          <a:lstStyle>
            <a:lvl1pPr>
              <a:defRPr/>
            </a:lvl1pPr>
          </a:lstStyle>
          <a:p>
            <a:pPr>
              <a:defRPr/>
            </a:pPr>
            <a:fld id="{71D94A0B-5249-4738-9333-32131480F11F}"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0"/>
          <p:cNvSpPr>
            <a:spLocks noGrp="1" noChangeArrowheads="1"/>
          </p:cNvSpPr>
          <p:nvPr>
            <p:ph type="sldNum" sz="quarter" idx="10"/>
          </p:nvPr>
        </p:nvSpPr>
        <p:spPr>
          <a:ln/>
        </p:spPr>
        <p:txBody>
          <a:bodyPr/>
          <a:lstStyle>
            <a:lvl1pPr>
              <a:defRPr/>
            </a:lvl1pPr>
          </a:lstStyle>
          <a:p>
            <a:pPr>
              <a:defRPr/>
            </a:pPr>
            <a:fld id="{183F92D3-F53A-4301-8A95-8094A7C530F7}"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59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59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0"/>
          <p:cNvSpPr>
            <a:spLocks noGrp="1" noChangeArrowheads="1"/>
          </p:cNvSpPr>
          <p:nvPr>
            <p:ph type="sldNum" sz="quarter" idx="10"/>
          </p:nvPr>
        </p:nvSpPr>
        <p:spPr>
          <a:ln/>
        </p:spPr>
        <p:txBody>
          <a:bodyPr/>
          <a:lstStyle>
            <a:lvl1pPr>
              <a:defRPr/>
            </a:lvl1pPr>
          </a:lstStyle>
          <a:p>
            <a:pPr>
              <a:defRPr/>
            </a:pPr>
            <a:fld id="{D606E547-397A-4F0F-9BB8-38BB63D8271F}"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0"/>
          <p:cNvSpPr>
            <a:spLocks noGrp="1" noChangeArrowheads="1"/>
          </p:cNvSpPr>
          <p:nvPr>
            <p:ph type="sldNum" sz="quarter" idx="10"/>
          </p:nvPr>
        </p:nvSpPr>
        <p:spPr>
          <a:ln/>
        </p:spPr>
        <p:txBody>
          <a:bodyPr/>
          <a:lstStyle>
            <a:lvl1pPr>
              <a:defRPr/>
            </a:lvl1pPr>
          </a:lstStyle>
          <a:p>
            <a:pPr>
              <a:defRPr/>
            </a:pPr>
            <a:fld id="{FC6FF468-7B01-42CA-BFDA-A6B239F294A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5"/>
          <p:cNvSpPr>
            <a:spLocks noGrp="1" noChangeArrowheads="1"/>
          </p:cNvSpPr>
          <p:nvPr>
            <p:ph type="dt" sz="quarter" idx="10"/>
          </p:nvPr>
        </p:nvSpPr>
        <p:spPr>
          <a:ln/>
        </p:spPr>
        <p:txBody>
          <a:bodyPr/>
          <a:lstStyle>
            <a:lvl1pPr>
              <a:defRPr/>
            </a:lvl1pPr>
          </a:lstStyle>
          <a:p>
            <a:pPr>
              <a:defRPr/>
            </a:pPr>
            <a:endParaRPr lang="en-US"/>
          </a:p>
        </p:txBody>
      </p:sp>
      <p:sp>
        <p:nvSpPr>
          <p:cNvPr id="8" name="Rectangle 1036"/>
          <p:cNvSpPr>
            <a:spLocks noGrp="1" noChangeArrowheads="1"/>
          </p:cNvSpPr>
          <p:nvPr>
            <p:ph type="sldNum" sz="quarter" idx="11"/>
          </p:nvPr>
        </p:nvSpPr>
        <p:spPr>
          <a:ln/>
        </p:spPr>
        <p:txBody>
          <a:bodyPr/>
          <a:lstStyle>
            <a:lvl1pPr>
              <a:defRPr/>
            </a:lvl1pPr>
          </a:lstStyle>
          <a:p>
            <a:pPr>
              <a:defRPr/>
            </a:pPr>
            <a:r>
              <a:rPr lang="en-US"/>
              <a:t>            </a:t>
            </a:r>
            <a:fld id="{516D3724-C0BB-4E11-AA93-15C1276F7A99}"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0"/>
          <p:cNvSpPr>
            <a:spLocks noGrp="1" noChangeArrowheads="1"/>
          </p:cNvSpPr>
          <p:nvPr>
            <p:ph type="sldNum" sz="quarter" idx="10"/>
          </p:nvPr>
        </p:nvSpPr>
        <p:spPr>
          <a:ln/>
        </p:spPr>
        <p:txBody>
          <a:bodyPr/>
          <a:lstStyle>
            <a:lvl1pPr>
              <a:defRPr/>
            </a:lvl1pPr>
          </a:lstStyle>
          <a:p>
            <a:pPr>
              <a:defRPr/>
            </a:pPr>
            <a:fld id="{29016C8D-218E-4099-AD44-2673D028C30D}"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0"/>
          <p:cNvSpPr>
            <a:spLocks noGrp="1" noChangeArrowheads="1"/>
          </p:cNvSpPr>
          <p:nvPr>
            <p:ph type="sldNum" sz="quarter" idx="10"/>
          </p:nvPr>
        </p:nvSpPr>
        <p:spPr>
          <a:ln/>
        </p:spPr>
        <p:txBody>
          <a:bodyPr/>
          <a:lstStyle>
            <a:lvl1pPr>
              <a:defRPr/>
            </a:lvl1pPr>
          </a:lstStyle>
          <a:p>
            <a:pPr>
              <a:defRPr/>
            </a:pPr>
            <a:fld id="{BD955BDA-BFCA-4D9D-8913-57FD29105107}"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0"/>
          <p:cNvSpPr>
            <a:spLocks noGrp="1" noChangeArrowheads="1"/>
          </p:cNvSpPr>
          <p:nvPr>
            <p:ph type="sldNum" sz="quarter" idx="10"/>
          </p:nvPr>
        </p:nvSpPr>
        <p:spPr>
          <a:ln/>
        </p:spPr>
        <p:txBody>
          <a:bodyPr/>
          <a:lstStyle>
            <a:lvl1pPr>
              <a:defRPr/>
            </a:lvl1pPr>
          </a:lstStyle>
          <a:p>
            <a:pPr>
              <a:defRPr/>
            </a:pPr>
            <a:fld id="{8B2915C1-933A-499C-A057-BCCFFE856B1F}"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0"/>
          <p:cNvSpPr>
            <a:spLocks noGrp="1" noChangeArrowheads="1"/>
          </p:cNvSpPr>
          <p:nvPr>
            <p:ph type="sldNum" sz="quarter" idx="10"/>
          </p:nvPr>
        </p:nvSpPr>
        <p:spPr>
          <a:ln/>
        </p:spPr>
        <p:txBody>
          <a:bodyPr/>
          <a:lstStyle>
            <a:lvl1pPr>
              <a:defRPr/>
            </a:lvl1pPr>
          </a:lstStyle>
          <a:p>
            <a:pPr>
              <a:defRPr/>
            </a:pPr>
            <a:fld id="{F168A492-6CDE-496B-A79A-554EAC81AD4E}"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0"/>
          <p:cNvSpPr>
            <a:spLocks noGrp="1" noChangeArrowheads="1"/>
          </p:cNvSpPr>
          <p:nvPr>
            <p:ph type="sldNum" sz="quarter" idx="10"/>
          </p:nvPr>
        </p:nvSpPr>
        <p:spPr>
          <a:ln/>
        </p:spPr>
        <p:txBody>
          <a:bodyPr/>
          <a:lstStyle>
            <a:lvl1pPr>
              <a:defRPr/>
            </a:lvl1pPr>
          </a:lstStyle>
          <a:p>
            <a:pPr>
              <a:defRPr/>
            </a:pPr>
            <a:fld id="{104A2056-CB9F-47C3-BBF7-64F873FD75E6}"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0" y="374650"/>
            <a:ext cx="2092325" cy="5637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74650"/>
            <a:ext cx="6127750" cy="5637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0"/>
          <p:cNvSpPr>
            <a:spLocks noGrp="1" noChangeArrowheads="1"/>
          </p:cNvSpPr>
          <p:nvPr>
            <p:ph type="sldNum" sz="quarter" idx="10"/>
          </p:nvPr>
        </p:nvSpPr>
        <p:spPr>
          <a:ln/>
        </p:spPr>
        <p:txBody>
          <a:bodyPr/>
          <a:lstStyle>
            <a:lvl1pPr>
              <a:defRPr/>
            </a:lvl1pPr>
          </a:lstStyle>
          <a:p>
            <a:pPr>
              <a:defRPr/>
            </a:pPr>
            <a:fld id="{365FFAB3-4E16-4DE5-9858-E703D778F4AD}"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0"/>
          <p:cNvSpPr>
            <a:spLocks noGrp="1" noChangeArrowheads="1"/>
          </p:cNvSpPr>
          <p:nvPr>
            <p:ph type="sldNum" sz="quarter" idx="10"/>
          </p:nvPr>
        </p:nvSpPr>
        <p:spPr>
          <a:ln/>
        </p:spPr>
        <p:txBody>
          <a:bodyPr/>
          <a:lstStyle>
            <a:lvl1pPr>
              <a:defRPr/>
            </a:lvl1pPr>
          </a:lstStyle>
          <a:p>
            <a:pPr>
              <a:defRPr/>
            </a:pPr>
            <a:fld id="{6331EB28-0FB4-478B-BE0C-AE332FBBD3C9}"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0"/>
          <p:cNvSpPr>
            <a:spLocks noGrp="1" noChangeArrowheads="1"/>
          </p:cNvSpPr>
          <p:nvPr>
            <p:ph type="sldNum" sz="quarter" idx="10"/>
          </p:nvPr>
        </p:nvSpPr>
        <p:spPr>
          <a:ln/>
        </p:spPr>
        <p:txBody>
          <a:bodyPr/>
          <a:lstStyle>
            <a:lvl1pPr>
              <a:defRPr/>
            </a:lvl1pPr>
          </a:lstStyle>
          <a:p>
            <a:pPr>
              <a:defRPr/>
            </a:pPr>
            <a:fld id="{A6BEA478-B5EE-49D1-8CF5-90CDABECE5A8}"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0"/>
          <p:cNvSpPr>
            <a:spLocks noGrp="1" noChangeArrowheads="1"/>
          </p:cNvSpPr>
          <p:nvPr>
            <p:ph type="sldNum" sz="quarter" idx="10"/>
          </p:nvPr>
        </p:nvSpPr>
        <p:spPr>
          <a:ln/>
        </p:spPr>
        <p:txBody>
          <a:bodyPr/>
          <a:lstStyle>
            <a:lvl1pPr>
              <a:defRPr/>
            </a:lvl1pPr>
          </a:lstStyle>
          <a:p>
            <a:pPr>
              <a:defRPr/>
            </a:pPr>
            <a:fld id="{26D6F3D2-A234-482D-83FE-CFC328E6C4D8}"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59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59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0"/>
          <p:cNvSpPr>
            <a:spLocks noGrp="1" noChangeArrowheads="1"/>
          </p:cNvSpPr>
          <p:nvPr>
            <p:ph type="sldNum" sz="quarter" idx="10"/>
          </p:nvPr>
        </p:nvSpPr>
        <p:spPr>
          <a:ln/>
        </p:spPr>
        <p:txBody>
          <a:bodyPr/>
          <a:lstStyle>
            <a:lvl1pPr>
              <a:defRPr/>
            </a:lvl1pPr>
          </a:lstStyle>
          <a:p>
            <a:pPr>
              <a:defRPr/>
            </a:pPr>
            <a:fld id="{AEA7C0AF-6AB4-42ED-9CE6-ABA84D1B219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5"/>
          <p:cNvSpPr>
            <a:spLocks noGrp="1" noChangeArrowheads="1"/>
          </p:cNvSpPr>
          <p:nvPr>
            <p:ph type="dt" sz="quarter" idx="10"/>
          </p:nvPr>
        </p:nvSpPr>
        <p:spPr>
          <a:ln/>
        </p:spPr>
        <p:txBody>
          <a:bodyPr/>
          <a:lstStyle>
            <a:lvl1pPr>
              <a:defRPr/>
            </a:lvl1pPr>
          </a:lstStyle>
          <a:p>
            <a:pPr>
              <a:defRPr/>
            </a:pPr>
            <a:endParaRPr lang="en-US"/>
          </a:p>
        </p:txBody>
      </p:sp>
      <p:sp>
        <p:nvSpPr>
          <p:cNvPr id="4" name="Rectangle 1036"/>
          <p:cNvSpPr>
            <a:spLocks noGrp="1" noChangeArrowheads="1"/>
          </p:cNvSpPr>
          <p:nvPr>
            <p:ph type="sldNum" sz="quarter" idx="11"/>
          </p:nvPr>
        </p:nvSpPr>
        <p:spPr>
          <a:ln/>
        </p:spPr>
        <p:txBody>
          <a:bodyPr/>
          <a:lstStyle>
            <a:lvl1pPr>
              <a:defRPr/>
            </a:lvl1pPr>
          </a:lstStyle>
          <a:p>
            <a:pPr>
              <a:defRPr/>
            </a:pPr>
            <a:r>
              <a:rPr lang="en-US"/>
              <a:t>            </a:t>
            </a:r>
            <a:fld id="{DDBE402C-BFFB-4BA3-A991-FE6C512A7D80}"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0"/>
          <p:cNvSpPr>
            <a:spLocks noGrp="1" noChangeArrowheads="1"/>
          </p:cNvSpPr>
          <p:nvPr>
            <p:ph type="sldNum" sz="quarter" idx="10"/>
          </p:nvPr>
        </p:nvSpPr>
        <p:spPr>
          <a:ln/>
        </p:spPr>
        <p:txBody>
          <a:bodyPr/>
          <a:lstStyle>
            <a:lvl1pPr>
              <a:defRPr/>
            </a:lvl1pPr>
          </a:lstStyle>
          <a:p>
            <a:pPr>
              <a:defRPr/>
            </a:pPr>
            <a:fld id="{B5C5AB68-6527-42AE-87F7-9580C69955AE}"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0"/>
          <p:cNvSpPr>
            <a:spLocks noGrp="1" noChangeArrowheads="1"/>
          </p:cNvSpPr>
          <p:nvPr>
            <p:ph type="sldNum" sz="quarter" idx="10"/>
          </p:nvPr>
        </p:nvSpPr>
        <p:spPr>
          <a:ln/>
        </p:spPr>
        <p:txBody>
          <a:bodyPr/>
          <a:lstStyle>
            <a:lvl1pPr>
              <a:defRPr/>
            </a:lvl1pPr>
          </a:lstStyle>
          <a:p>
            <a:pPr>
              <a:defRPr/>
            </a:pPr>
            <a:fld id="{39DC2668-788B-431C-9D79-3CD091A1D117}"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0"/>
          <p:cNvSpPr>
            <a:spLocks noGrp="1" noChangeArrowheads="1"/>
          </p:cNvSpPr>
          <p:nvPr>
            <p:ph type="sldNum" sz="quarter" idx="10"/>
          </p:nvPr>
        </p:nvSpPr>
        <p:spPr>
          <a:ln/>
        </p:spPr>
        <p:txBody>
          <a:bodyPr/>
          <a:lstStyle>
            <a:lvl1pPr>
              <a:defRPr/>
            </a:lvl1pPr>
          </a:lstStyle>
          <a:p>
            <a:pPr>
              <a:defRPr/>
            </a:pPr>
            <a:fld id="{D0279AFF-5CD5-4810-85AA-287B0EE26D1A}"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0"/>
          <p:cNvSpPr>
            <a:spLocks noGrp="1" noChangeArrowheads="1"/>
          </p:cNvSpPr>
          <p:nvPr>
            <p:ph type="sldNum" sz="quarter" idx="10"/>
          </p:nvPr>
        </p:nvSpPr>
        <p:spPr>
          <a:ln/>
        </p:spPr>
        <p:txBody>
          <a:bodyPr/>
          <a:lstStyle>
            <a:lvl1pPr>
              <a:defRPr/>
            </a:lvl1pPr>
          </a:lstStyle>
          <a:p>
            <a:pPr>
              <a:defRPr/>
            </a:pPr>
            <a:fld id="{AACA615C-90F2-40E8-A365-94D29F71C321}"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0"/>
          <p:cNvSpPr>
            <a:spLocks noGrp="1" noChangeArrowheads="1"/>
          </p:cNvSpPr>
          <p:nvPr>
            <p:ph type="sldNum" sz="quarter" idx="10"/>
          </p:nvPr>
        </p:nvSpPr>
        <p:spPr>
          <a:ln/>
        </p:spPr>
        <p:txBody>
          <a:bodyPr/>
          <a:lstStyle>
            <a:lvl1pPr>
              <a:defRPr/>
            </a:lvl1pPr>
          </a:lstStyle>
          <a:p>
            <a:pPr>
              <a:defRPr/>
            </a:pPr>
            <a:fld id="{958A6137-CC0A-4C1B-AF68-99CFE4F60F9F}"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0"/>
          <p:cNvSpPr>
            <a:spLocks noGrp="1" noChangeArrowheads="1"/>
          </p:cNvSpPr>
          <p:nvPr>
            <p:ph type="sldNum" sz="quarter" idx="10"/>
          </p:nvPr>
        </p:nvSpPr>
        <p:spPr>
          <a:ln/>
        </p:spPr>
        <p:txBody>
          <a:bodyPr/>
          <a:lstStyle>
            <a:lvl1pPr>
              <a:defRPr/>
            </a:lvl1pPr>
          </a:lstStyle>
          <a:p>
            <a:pPr>
              <a:defRPr/>
            </a:pPr>
            <a:fld id="{21291612-92F4-46BF-B744-E43172F172C2}"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0" y="374650"/>
            <a:ext cx="2092325" cy="5637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74650"/>
            <a:ext cx="6127750" cy="5637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0"/>
          <p:cNvSpPr>
            <a:spLocks noGrp="1" noChangeArrowheads="1"/>
          </p:cNvSpPr>
          <p:nvPr>
            <p:ph type="sldNum" sz="quarter" idx="10"/>
          </p:nvPr>
        </p:nvSpPr>
        <p:spPr>
          <a:ln/>
        </p:spPr>
        <p:txBody>
          <a:bodyPr/>
          <a:lstStyle>
            <a:lvl1pPr>
              <a:defRPr/>
            </a:lvl1pPr>
          </a:lstStyle>
          <a:p>
            <a:pPr>
              <a:defRPr/>
            </a:pPr>
            <a:fld id="{04B28566-458E-498D-9405-EBBD71D7113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5"/>
          <p:cNvSpPr>
            <a:spLocks noGrp="1" noChangeArrowheads="1"/>
          </p:cNvSpPr>
          <p:nvPr>
            <p:ph type="dt" sz="quarter" idx="10"/>
          </p:nvPr>
        </p:nvSpPr>
        <p:spPr>
          <a:ln/>
        </p:spPr>
        <p:txBody>
          <a:bodyPr/>
          <a:lstStyle>
            <a:lvl1pPr>
              <a:defRPr/>
            </a:lvl1pPr>
          </a:lstStyle>
          <a:p>
            <a:pPr>
              <a:defRPr/>
            </a:pPr>
            <a:endParaRPr lang="en-US"/>
          </a:p>
        </p:txBody>
      </p:sp>
      <p:sp>
        <p:nvSpPr>
          <p:cNvPr id="3" name="Rectangle 1036"/>
          <p:cNvSpPr>
            <a:spLocks noGrp="1" noChangeArrowheads="1"/>
          </p:cNvSpPr>
          <p:nvPr>
            <p:ph type="sldNum" sz="quarter" idx="11"/>
          </p:nvPr>
        </p:nvSpPr>
        <p:spPr>
          <a:ln/>
        </p:spPr>
        <p:txBody>
          <a:bodyPr/>
          <a:lstStyle>
            <a:lvl1pPr>
              <a:defRPr/>
            </a:lvl1pPr>
          </a:lstStyle>
          <a:p>
            <a:pPr>
              <a:defRPr/>
            </a:pPr>
            <a:r>
              <a:rPr lang="en-US"/>
              <a:t>            </a:t>
            </a:r>
            <a:fld id="{1E8A25BE-92F5-416A-A514-1DE89D7AB69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5"/>
          <p:cNvSpPr>
            <a:spLocks noGrp="1" noChangeArrowheads="1"/>
          </p:cNvSpPr>
          <p:nvPr>
            <p:ph type="dt" sz="quarter" idx="10"/>
          </p:nvPr>
        </p:nvSpPr>
        <p:spPr>
          <a:ln/>
        </p:spPr>
        <p:txBody>
          <a:bodyPr/>
          <a:lstStyle>
            <a:lvl1pPr>
              <a:defRPr/>
            </a:lvl1pPr>
          </a:lstStyle>
          <a:p>
            <a:pPr>
              <a:defRPr/>
            </a:pPr>
            <a:endParaRPr lang="en-US"/>
          </a:p>
        </p:txBody>
      </p:sp>
      <p:sp>
        <p:nvSpPr>
          <p:cNvPr id="6" name="Rectangle 1036"/>
          <p:cNvSpPr>
            <a:spLocks noGrp="1" noChangeArrowheads="1"/>
          </p:cNvSpPr>
          <p:nvPr>
            <p:ph type="sldNum" sz="quarter" idx="11"/>
          </p:nvPr>
        </p:nvSpPr>
        <p:spPr>
          <a:ln/>
        </p:spPr>
        <p:txBody>
          <a:bodyPr/>
          <a:lstStyle>
            <a:lvl1pPr>
              <a:defRPr/>
            </a:lvl1pPr>
          </a:lstStyle>
          <a:p>
            <a:pPr>
              <a:defRPr/>
            </a:pPr>
            <a:r>
              <a:rPr lang="en-US"/>
              <a:t>            </a:t>
            </a:r>
            <a:fld id="{33A827DF-6DAA-4DE6-AA1A-F7FBAC92263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5"/>
          <p:cNvSpPr>
            <a:spLocks noGrp="1" noChangeArrowheads="1"/>
          </p:cNvSpPr>
          <p:nvPr>
            <p:ph type="dt" sz="quarter" idx="10"/>
          </p:nvPr>
        </p:nvSpPr>
        <p:spPr>
          <a:ln/>
        </p:spPr>
        <p:txBody>
          <a:bodyPr/>
          <a:lstStyle>
            <a:lvl1pPr>
              <a:defRPr/>
            </a:lvl1pPr>
          </a:lstStyle>
          <a:p>
            <a:pPr>
              <a:defRPr/>
            </a:pPr>
            <a:endParaRPr lang="en-US"/>
          </a:p>
        </p:txBody>
      </p:sp>
      <p:sp>
        <p:nvSpPr>
          <p:cNvPr id="6" name="Rectangle 1036"/>
          <p:cNvSpPr>
            <a:spLocks noGrp="1" noChangeArrowheads="1"/>
          </p:cNvSpPr>
          <p:nvPr>
            <p:ph type="sldNum" sz="quarter" idx="11"/>
          </p:nvPr>
        </p:nvSpPr>
        <p:spPr>
          <a:ln/>
        </p:spPr>
        <p:txBody>
          <a:bodyPr/>
          <a:lstStyle>
            <a:lvl1pPr>
              <a:defRPr/>
            </a:lvl1pPr>
          </a:lstStyle>
          <a:p>
            <a:pPr>
              <a:defRPr/>
            </a:pPr>
            <a:r>
              <a:rPr lang="en-US"/>
              <a:t>            </a:t>
            </a:r>
            <a:fld id="{F494E702-5899-449D-BDC0-F291C9AA84A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37"/>
          <p:cNvSpPr>
            <a:spLocks noChangeArrowheads="1"/>
          </p:cNvSpPr>
          <p:nvPr/>
        </p:nvSpPr>
        <p:spPr bwMode="auto">
          <a:xfrm>
            <a:off x="0" y="6176963"/>
            <a:ext cx="9144000" cy="171450"/>
          </a:xfrm>
          <a:prstGeom prst="rect">
            <a:avLst/>
          </a:prstGeom>
          <a:solidFill>
            <a:srgbClr val="FBCC05"/>
          </a:solidFill>
          <a:ln w="9525" algn="ctr">
            <a:noFill/>
            <a:miter lim="800000"/>
            <a:headEnd/>
            <a:tailEnd/>
          </a:ln>
          <a:effectLst/>
        </p:spPr>
        <p:txBody>
          <a:bodyPr wrap="none" anchor="ctr"/>
          <a:lstStyle/>
          <a:p>
            <a:pPr>
              <a:defRPr/>
            </a:pPr>
            <a:endParaRPr lang="en-US" b="1" i="0">
              <a:cs typeface="+mn-cs"/>
            </a:endParaRPr>
          </a:p>
        </p:txBody>
      </p:sp>
      <p:sp>
        <p:nvSpPr>
          <p:cNvPr id="16" name="Rectangle 7"/>
          <p:cNvSpPr>
            <a:spLocks noChangeArrowheads="1"/>
          </p:cNvSpPr>
          <p:nvPr/>
        </p:nvSpPr>
        <p:spPr bwMode="auto">
          <a:xfrm>
            <a:off x="1736725" y="1778000"/>
            <a:ext cx="7015163" cy="822325"/>
          </a:xfrm>
          <a:prstGeom prst="rect">
            <a:avLst/>
          </a:prstGeom>
          <a:noFill/>
          <a:ln w="9525">
            <a:noFill/>
            <a:miter lim="800000"/>
            <a:headEnd/>
            <a:tailEnd/>
          </a:ln>
          <a:effectLst/>
        </p:spPr>
        <p:txBody>
          <a:bodyPr anchor="ctr"/>
          <a:lstStyle/>
          <a:p>
            <a:pPr algn="ctr">
              <a:spcBef>
                <a:spcPct val="0"/>
              </a:spcBef>
              <a:buClrTx/>
              <a:buFontTx/>
              <a:buNone/>
              <a:defRPr/>
            </a:pPr>
            <a:endParaRPr lang="en-US" sz="3200" i="0">
              <a:solidFill>
                <a:schemeClr val="tx1"/>
              </a:solidFill>
              <a:cs typeface="+mn-cs"/>
            </a:endParaRPr>
          </a:p>
        </p:txBody>
      </p:sp>
      <p:sp>
        <p:nvSpPr>
          <p:cNvPr id="17" name="Rectangle 8"/>
          <p:cNvSpPr>
            <a:spLocks noChangeArrowheads="1"/>
          </p:cNvSpPr>
          <p:nvPr/>
        </p:nvSpPr>
        <p:spPr bwMode="auto">
          <a:xfrm>
            <a:off x="2676525" y="2522538"/>
            <a:ext cx="5135563" cy="717550"/>
          </a:xfrm>
          <a:prstGeom prst="rect">
            <a:avLst/>
          </a:prstGeom>
          <a:noFill/>
          <a:ln w="9525">
            <a:noFill/>
            <a:miter lim="800000"/>
            <a:headEnd/>
            <a:tailEnd/>
          </a:ln>
          <a:effectLst/>
        </p:spPr>
        <p:txBody>
          <a:bodyPr anchor="ctr"/>
          <a:lstStyle/>
          <a:p>
            <a:pPr algn="ctr">
              <a:spcBef>
                <a:spcPct val="0"/>
              </a:spcBef>
              <a:buClrTx/>
              <a:buFontTx/>
              <a:buNone/>
              <a:defRPr/>
            </a:pPr>
            <a:endParaRPr lang="en-US" i="0">
              <a:solidFill>
                <a:schemeClr val="tx1"/>
              </a:solidFill>
              <a:cs typeface="+mn-cs"/>
            </a:endParaRPr>
          </a:p>
        </p:txBody>
      </p:sp>
      <p:sp>
        <p:nvSpPr>
          <p:cNvPr id="18" name="Rectangle 21"/>
          <p:cNvSpPr>
            <a:spLocks noChangeArrowheads="1"/>
          </p:cNvSpPr>
          <p:nvPr/>
        </p:nvSpPr>
        <p:spPr bwMode="auto">
          <a:xfrm rot="16200000">
            <a:off x="4255294" y="1969294"/>
            <a:ext cx="633412" cy="9144000"/>
          </a:xfrm>
          <a:prstGeom prst="rect">
            <a:avLst/>
          </a:prstGeom>
          <a:gradFill rotWithShape="1">
            <a:gsLst>
              <a:gs pos="0">
                <a:schemeClr val="folHlink"/>
              </a:gs>
              <a:gs pos="100000">
                <a:schemeClr val="folHlink">
                  <a:gamma/>
                  <a:shade val="70588"/>
                  <a:invGamma/>
                </a:schemeClr>
              </a:gs>
            </a:gsLst>
            <a:lin ang="5400000" scaled="1"/>
          </a:gradFill>
          <a:ln w="9525">
            <a:noFill/>
            <a:miter lim="800000"/>
            <a:headEnd/>
            <a:tailEnd/>
          </a:ln>
          <a:effectLst/>
        </p:spPr>
        <p:txBody>
          <a:bodyPr wrap="none" anchor="ctr"/>
          <a:lstStyle/>
          <a:p>
            <a:pPr>
              <a:defRPr/>
            </a:pPr>
            <a:endParaRPr lang="en-US" b="1" i="0">
              <a:cs typeface="+mn-cs"/>
            </a:endParaRPr>
          </a:p>
        </p:txBody>
      </p:sp>
      <p:sp>
        <p:nvSpPr>
          <p:cNvPr id="19" name="Rectangle 22"/>
          <p:cNvSpPr>
            <a:spLocks noChangeArrowheads="1"/>
          </p:cNvSpPr>
          <p:nvPr/>
        </p:nvSpPr>
        <p:spPr bwMode="auto">
          <a:xfrm>
            <a:off x="293688" y="0"/>
            <a:ext cx="184150" cy="6858000"/>
          </a:xfrm>
          <a:prstGeom prst="rect">
            <a:avLst/>
          </a:prstGeom>
          <a:solidFill>
            <a:srgbClr val="EAEAEA"/>
          </a:solidFill>
          <a:ln w="9525">
            <a:noFill/>
            <a:miter lim="800000"/>
            <a:headEnd/>
            <a:tailEnd/>
          </a:ln>
          <a:effectLst/>
        </p:spPr>
        <p:txBody>
          <a:bodyPr wrap="none" anchor="ctr"/>
          <a:lstStyle/>
          <a:p>
            <a:pPr>
              <a:defRPr/>
            </a:pPr>
            <a:endParaRPr lang="en-US" b="1" i="0">
              <a:cs typeface="+mn-cs"/>
            </a:endParaRPr>
          </a:p>
        </p:txBody>
      </p:sp>
      <p:sp>
        <p:nvSpPr>
          <p:cNvPr id="20" name="Rectangle 23"/>
          <p:cNvSpPr>
            <a:spLocks noChangeArrowheads="1"/>
          </p:cNvSpPr>
          <p:nvPr/>
        </p:nvSpPr>
        <p:spPr bwMode="auto">
          <a:xfrm>
            <a:off x="0" y="0"/>
            <a:ext cx="400050" cy="6858000"/>
          </a:xfrm>
          <a:prstGeom prst="rect">
            <a:avLst/>
          </a:prstGeom>
          <a:gradFill rotWithShape="1">
            <a:gsLst>
              <a:gs pos="0">
                <a:srgbClr val="5D85B4">
                  <a:gamma/>
                  <a:shade val="73333"/>
                  <a:invGamma/>
                </a:srgbClr>
              </a:gs>
              <a:gs pos="50000">
                <a:srgbClr val="5D85B4"/>
              </a:gs>
              <a:gs pos="100000">
                <a:srgbClr val="5D85B4">
                  <a:gamma/>
                  <a:shade val="73333"/>
                  <a:invGamma/>
                </a:srgbClr>
              </a:gs>
            </a:gsLst>
            <a:lin ang="5400000" scaled="1"/>
          </a:gradFill>
          <a:ln w="9525">
            <a:noFill/>
            <a:miter lim="800000"/>
            <a:headEnd/>
            <a:tailEnd/>
          </a:ln>
          <a:effectLst/>
        </p:spPr>
        <p:txBody>
          <a:bodyPr wrap="none" anchor="ctr"/>
          <a:lstStyle/>
          <a:p>
            <a:pPr>
              <a:defRPr/>
            </a:pPr>
            <a:endParaRPr lang="en-US" b="1" i="0">
              <a:cs typeface="+mn-cs"/>
            </a:endParaRPr>
          </a:p>
        </p:txBody>
      </p:sp>
      <p:pic>
        <p:nvPicPr>
          <p:cNvPr id="1032" name="Picture 1038" descr="centralis transp logo"/>
          <p:cNvPicPr>
            <a:picLocks noChangeAspect="1" noChangeArrowheads="1"/>
          </p:cNvPicPr>
          <p:nvPr/>
        </p:nvPicPr>
        <p:blipFill>
          <a:blip r:embed="rId13"/>
          <a:srcRect t="20645" b="27742"/>
          <a:stretch>
            <a:fillRect/>
          </a:stretch>
        </p:blipFill>
        <p:spPr bwMode="auto">
          <a:xfrm>
            <a:off x="6775450" y="6281738"/>
            <a:ext cx="2330450" cy="538162"/>
          </a:xfrm>
          <a:prstGeom prst="rect">
            <a:avLst/>
          </a:prstGeom>
          <a:noFill/>
          <a:ln w="9525">
            <a:noFill/>
            <a:miter lim="800000"/>
            <a:headEnd/>
            <a:tailEnd/>
          </a:ln>
        </p:spPr>
      </p:pic>
      <p:sp>
        <p:nvSpPr>
          <p:cNvPr id="1033" name="Rectangle 58"/>
          <p:cNvSpPr>
            <a:spLocks noGrp="1" noChangeArrowheads="1"/>
          </p:cNvSpPr>
          <p:nvPr>
            <p:ph type="title"/>
          </p:nvPr>
        </p:nvSpPr>
        <p:spPr bwMode="auto">
          <a:xfrm>
            <a:off x="1514475" y="374650"/>
            <a:ext cx="73152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Template</a:t>
            </a:r>
          </a:p>
        </p:txBody>
      </p:sp>
      <p:sp>
        <p:nvSpPr>
          <p:cNvPr id="1034" name="Rectangle 63"/>
          <p:cNvSpPr>
            <a:spLocks noGrp="1" noChangeArrowheads="1"/>
          </p:cNvSpPr>
          <p:nvPr>
            <p:ph type="body" idx="1"/>
          </p:nvPr>
        </p:nvSpPr>
        <p:spPr bwMode="auto">
          <a:xfrm>
            <a:off x="457200" y="14859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 name="Rectangle 1035"/>
          <p:cNvSpPr>
            <a:spLocks noGrp="1" noChangeArrowheads="1"/>
          </p:cNvSpPr>
          <p:nvPr>
            <p:ph type="dt" sz="quarter" idx="2"/>
          </p:nvPr>
        </p:nvSpPr>
        <p:spPr bwMode="auto">
          <a:xfrm>
            <a:off x="6748463" y="6326188"/>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0"/>
              </a:spcBef>
              <a:buClrTx/>
              <a:buFontTx/>
              <a:buNone/>
              <a:defRPr sz="1400" b="0" i="0">
                <a:solidFill>
                  <a:schemeClr val="bg1"/>
                </a:solidFill>
                <a:cs typeface="+mn-cs"/>
              </a:defRPr>
            </a:lvl1pPr>
          </a:lstStyle>
          <a:p>
            <a:pPr>
              <a:defRPr/>
            </a:pPr>
            <a:endParaRPr lang="en-US"/>
          </a:p>
        </p:txBody>
      </p:sp>
      <p:sp>
        <p:nvSpPr>
          <p:cNvPr id="23" name="Rectangle 1036"/>
          <p:cNvSpPr>
            <a:spLocks noGrp="1" noChangeArrowheads="1"/>
          </p:cNvSpPr>
          <p:nvPr>
            <p:ph type="sldNum" sz="quarter" idx="4"/>
          </p:nvPr>
        </p:nvSpPr>
        <p:spPr bwMode="auto">
          <a:xfrm>
            <a:off x="0" y="6489700"/>
            <a:ext cx="9144000" cy="3683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900" i="0">
                <a:solidFill>
                  <a:schemeClr val="bg1"/>
                </a:solidFill>
                <a:latin typeface="Verdana" pitchFamily="34" charset="0"/>
                <a:cs typeface="+mn-cs"/>
              </a:defRPr>
            </a:lvl1pPr>
          </a:lstStyle>
          <a:p>
            <a:pPr>
              <a:defRPr/>
            </a:pPr>
            <a:r>
              <a:rPr lang="en-US"/>
              <a:t>            </a:t>
            </a:r>
            <a:fld id="{7C9F5E4A-FC62-4521-99F7-73C949746D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rtl="0" eaLnBrk="0" fontAlgn="base" hangingPunct="0">
        <a:spcBef>
          <a:spcPct val="0"/>
        </a:spcBef>
        <a:spcAft>
          <a:spcPct val="0"/>
        </a:spcAft>
        <a:defRPr sz="2200">
          <a:solidFill>
            <a:schemeClr val="bg1"/>
          </a:solidFill>
          <a:latin typeface="+mj-lt"/>
          <a:ea typeface="+mj-ea"/>
          <a:cs typeface="+mj-cs"/>
        </a:defRPr>
      </a:lvl1pPr>
      <a:lvl2pPr algn="l" rtl="0" eaLnBrk="0" fontAlgn="base" hangingPunct="0">
        <a:spcBef>
          <a:spcPct val="0"/>
        </a:spcBef>
        <a:spcAft>
          <a:spcPct val="0"/>
        </a:spcAft>
        <a:defRPr sz="2200">
          <a:solidFill>
            <a:schemeClr val="bg1"/>
          </a:solidFill>
          <a:latin typeface="Trebuchet MS" pitchFamily="34" charset="0"/>
          <a:cs typeface="Arial" charset="0"/>
        </a:defRPr>
      </a:lvl2pPr>
      <a:lvl3pPr algn="l" rtl="0" eaLnBrk="0" fontAlgn="base" hangingPunct="0">
        <a:spcBef>
          <a:spcPct val="0"/>
        </a:spcBef>
        <a:spcAft>
          <a:spcPct val="0"/>
        </a:spcAft>
        <a:defRPr sz="2200">
          <a:solidFill>
            <a:schemeClr val="bg1"/>
          </a:solidFill>
          <a:latin typeface="Trebuchet MS" pitchFamily="34" charset="0"/>
          <a:cs typeface="Arial" charset="0"/>
        </a:defRPr>
      </a:lvl3pPr>
      <a:lvl4pPr algn="l" rtl="0" eaLnBrk="0" fontAlgn="base" hangingPunct="0">
        <a:spcBef>
          <a:spcPct val="0"/>
        </a:spcBef>
        <a:spcAft>
          <a:spcPct val="0"/>
        </a:spcAft>
        <a:defRPr sz="2200">
          <a:solidFill>
            <a:schemeClr val="bg1"/>
          </a:solidFill>
          <a:latin typeface="Trebuchet MS" pitchFamily="34" charset="0"/>
          <a:cs typeface="Arial" charset="0"/>
        </a:defRPr>
      </a:lvl4pPr>
      <a:lvl5pPr algn="l" rtl="0" eaLnBrk="0" fontAlgn="base" hangingPunct="0">
        <a:spcBef>
          <a:spcPct val="0"/>
        </a:spcBef>
        <a:spcAft>
          <a:spcPct val="0"/>
        </a:spcAft>
        <a:defRPr sz="2200">
          <a:solidFill>
            <a:schemeClr val="bg1"/>
          </a:solidFill>
          <a:latin typeface="Trebuchet MS" pitchFamily="34" charset="0"/>
          <a:cs typeface="Arial" charset="0"/>
        </a:defRPr>
      </a:lvl5pPr>
      <a:lvl6pPr marL="457200" algn="l" rtl="0" fontAlgn="base">
        <a:spcBef>
          <a:spcPct val="0"/>
        </a:spcBef>
        <a:spcAft>
          <a:spcPct val="0"/>
        </a:spcAft>
        <a:defRPr sz="2200">
          <a:solidFill>
            <a:schemeClr val="bg1"/>
          </a:solidFill>
          <a:latin typeface="Trebuchet MS" pitchFamily="34" charset="0"/>
          <a:cs typeface="Arial" charset="0"/>
        </a:defRPr>
      </a:lvl6pPr>
      <a:lvl7pPr marL="914400" algn="l" rtl="0" fontAlgn="base">
        <a:spcBef>
          <a:spcPct val="0"/>
        </a:spcBef>
        <a:spcAft>
          <a:spcPct val="0"/>
        </a:spcAft>
        <a:defRPr sz="2200">
          <a:solidFill>
            <a:schemeClr val="bg1"/>
          </a:solidFill>
          <a:latin typeface="Trebuchet MS" pitchFamily="34" charset="0"/>
          <a:cs typeface="Arial" charset="0"/>
        </a:defRPr>
      </a:lvl7pPr>
      <a:lvl8pPr marL="1371600" algn="l" rtl="0" fontAlgn="base">
        <a:spcBef>
          <a:spcPct val="0"/>
        </a:spcBef>
        <a:spcAft>
          <a:spcPct val="0"/>
        </a:spcAft>
        <a:defRPr sz="2200">
          <a:solidFill>
            <a:schemeClr val="bg1"/>
          </a:solidFill>
          <a:latin typeface="Trebuchet MS" pitchFamily="34" charset="0"/>
          <a:cs typeface="Arial" charset="0"/>
        </a:defRPr>
      </a:lvl8pPr>
      <a:lvl9pPr marL="1828800" algn="l" rtl="0" fontAlgn="base">
        <a:spcBef>
          <a:spcPct val="0"/>
        </a:spcBef>
        <a:spcAft>
          <a:spcPct val="0"/>
        </a:spcAft>
        <a:defRPr sz="2200">
          <a:solidFill>
            <a:schemeClr val="bg1"/>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rgbClr val="113268"/>
        </a:buClr>
        <a:buChar char="•"/>
        <a:defRPr sz="1600">
          <a:solidFill>
            <a:srgbClr val="292929"/>
          </a:solidFill>
          <a:latin typeface="+mn-lt"/>
          <a:ea typeface="+mn-ea"/>
          <a:cs typeface="+mn-cs"/>
        </a:defRPr>
      </a:lvl1pPr>
      <a:lvl2pPr marL="742950" indent="-285750" algn="l" rtl="0" eaLnBrk="0" fontAlgn="base" hangingPunct="0">
        <a:spcBef>
          <a:spcPct val="20000"/>
        </a:spcBef>
        <a:spcAft>
          <a:spcPct val="0"/>
        </a:spcAft>
        <a:buClr>
          <a:srgbClr val="113268"/>
        </a:buClr>
        <a:buFont typeface="Trebuchet MS" pitchFamily="34" charset="0"/>
        <a:buChar char="―"/>
        <a:defRPr sz="1400">
          <a:solidFill>
            <a:srgbClr val="292929"/>
          </a:solidFill>
          <a:latin typeface="+mn-lt"/>
          <a:cs typeface="+mn-cs"/>
        </a:defRPr>
      </a:lvl2pPr>
      <a:lvl3pPr marL="1143000" indent="-228600" algn="l" rtl="0" eaLnBrk="0" fontAlgn="base" hangingPunct="0">
        <a:spcBef>
          <a:spcPct val="20000"/>
        </a:spcBef>
        <a:spcAft>
          <a:spcPct val="0"/>
        </a:spcAft>
        <a:buClr>
          <a:srgbClr val="113268"/>
        </a:buClr>
        <a:buFont typeface="Wingdings" pitchFamily="2" charset="2"/>
        <a:buChar char="§"/>
        <a:defRPr sz="1400">
          <a:solidFill>
            <a:srgbClr val="292929"/>
          </a:solidFill>
          <a:latin typeface="+mn-lt"/>
          <a:cs typeface="+mn-cs"/>
        </a:defRPr>
      </a:lvl3pPr>
      <a:lvl4pPr marL="1600200" indent="-228600" algn="l" rtl="0" eaLnBrk="0" fontAlgn="base" hangingPunct="0">
        <a:spcBef>
          <a:spcPct val="20000"/>
        </a:spcBef>
        <a:spcAft>
          <a:spcPct val="0"/>
        </a:spcAft>
        <a:buClr>
          <a:srgbClr val="113268"/>
        </a:buClr>
        <a:buChar char="&gt;"/>
        <a:defRPr sz="1400">
          <a:solidFill>
            <a:srgbClr val="292929"/>
          </a:solidFill>
          <a:latin typeface="+mn-lt"/>
          <a:cs typeface="+mn-cs"/>
        </a:defRPr>
      </a:lvl4pPr>
      <a:lvl5pPr marL="2057400" indent="-228600" algn="l" rtl="0" eaLnBrk="0" fontAlgn="base" hangingPunct="0">
        <a:spcBef>
          <a:spcPct val="20000"/>
        </a:spcBef>
        <a:spcAft>
          <a:spcPct val="0"/>
        </a:spcAft>
        <a:buClr>
          <a:srgbClr val="113268"/>
        </a:buClr>
        <a:buChar char="»"/>
        <a:defRPr sz="1400">
          <a:solidFill>
            <a:srgbClr val="292929"/>
          </a:solidFill>
          <a:latin typeface="+mn-lt"/>
          <a:cs typeface="+mn-cs"/>
        </a:defRPr>
      </a:lvl5pPr>
      <a:lvl6pPr marL="2514600" indent="-228600" algn="l" rtl="0" fontAlgn="base">
        <a:spcBef>
          <a:spcPct val="20000"/>
        </a:spcBef>
        <a:spcAft>
          <a:spcPct val="0"/>
        </a:spcAft>
        <a:buClr>
          <a:srgbClr val="113268"/>
        </a:buClr>
        <a:buChar char="»"/>
        <a:defRPr sz="1400">
          <a:solidFill>
            <a:srgbClr val="292929"/>
          </a:solidFill>
          <a:latin typeface="+mn-lt"/>
          <a:cs typeface="+mn-cs"/>
        </a:defRPr>
      </a:lvl6pPr>
      <a:lvl7pPr marL="2971800" indent="-228600" algn="l" rtl="0" fontAlgn="base">
        <a:spcBef>
          <a:spcPct val="20000"/>
        </a:spcBef>
        <a:spcAft>
          <a:spcPct val="0"/>
        </a:spcAft>
        <a:buClr>
          <a:srgbClr val="113268"/>
        </a:buClr>
        <a:buChar char="»"/>
        <a:defRPr sz="1400">
          <a:solidFill>
            <a:srgbClr val="292929"/>
          </a:solidFill>
          <a:latin typeface="+mn-lt"/>
          <a:cs typeface="+mn-cs"/>
        </a:defRPr>
      </a:lvl7pPr>
      <a:lvl8pPr marL="3429000" indent="-228600" algn="l" rtl="0" fontAlgn="base">
        <a:spcBef>
          <a:spcPct val="20000"/>
        </a:spcBef>
        <a:spcAft>
          <a:spcPct val="0"/>
        </a:spcAft>
        <a:buClr>
          <a:srgbClr val="113268"/>
        </a:buClr>
        <a:buChar char="»"/>
        <a:defRPr sz="1400">
          <a:solidFill>
            <a:srgbClr val="292929"/>
          </a:solidFill>
          <a:latin typeface="+mn-lt"/>
          <a:cs typeface="+mn-cs"/>
        </a:defRPr>
      </a:lvl8pPr>
      <a:lvl9pPr marL="3886200" indent="-228600" algn="l" rtl="0" fontAlgn="base">
        <a:spcBef>
          <a:spcPct val="20000"/>
        </a:spcBef>
        <a:spcAft>
          <a:spcPct val="0"/>
        </a:spcAft>
        <a:buClr>
          <a:srgbClr val="113268"/>
        </a:buClr>
        <a:buChar char="»"/>
        <a:defRPr sz="1400">
          <a:solidFill>
            <a:srgbClr val="29292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37"/>
          <p:cNvSpPr>
            <a:spLocks noChangeArrowheads="1"/>
          </p:cNvSpPr>
          <p:nvPr/>
        </p:nvSpPr>
        <p:spPr bwMode="auto">
          <a:xfrm>
            <a:off x="0" y="6176963"/>
            <a:ext cx="9144000" cy="171450"/>
          </a:xfrm>
          <a:prstGeom prst="rect">
            <a:avLst/>
          </a:prstGeom>
          <a:solidFill>
            <a:srgbClr val="FBCC05"/>
          </a:solidFill>
          <a:ln w="9525" algn="ctr">
            <a:noFill/>
            <a:miter lim="800000"/>
            <a:headEnd/>
            <a:tailEnd/>
          </a:ln>
          <a:effectLst/>
        </p:spPr>
        <p:txBody>
          <a:bodyPr wrap="none" anchor="ctr"/>
          <a:lstStyle/>
          <a:p>
            <a:pPr>
              <a:defRPr/>
            </a:pPr>
            <a:endParaRPr lang="en-US" b="1" i="0">
              <a:cs typeface="+mn-cs"/>
            </a:endParaRPr>
          </a:p>
        </p:txBody>
      </p:sp>
      <p:sp>
        <p:nvSpPr>
          <p:cNvPr id="16" name="Rectangle 7"/>
          <p:cNvSpPr>
            <a:spLocks noChangeArrowheads="1"/>
          </p:cNvSpPr>
          <p:nvPr/>
        </p:nvSpPr>
        <p:spPr bwMode="auto">
          <a:xfrm>
            <a:off x="1736725" y="1778000"/>
            <a:ext cx="7015163" cy="822325"/>
          </a:xfrm>
          <a:prstGeom prst="rect">
            <a:avLst/>
          </a:prstGeom>
          <a:noFill/>
          <a:ln w="9525">
            <a:noFill/>
            <a:miter lim="800000"/>
            <a:headEnd/>
            <a:tailEnd/>
          </a:ln>
          <a:effectLst/>
        </p:spPr>
        <p:txBody>
          <a:bodyPr anchor="ctr"/>
          <a:lstStyle/>
          <a:p>
            <a:pPr algn="ctr">
              <a:spcBef>
                <a:spcPct val="0"/>
              </a:spcBef>
              <a:buClrTx/>
              <a:buFontTx/>
              <a:buNone/>
              <a:defRPr/>
            </a:pPr>
            <a:endParaRPr lang="en-US" sz="3200" i="0">
              <a:solidFill>
                <a:schemeClr val="tx1"/>
              </a:solidFill>
              <a:cs typeface="+mn-cs"/>
            </a:endParaRPr>
          </a:p>
        </p:txBody>
      </p:sp>
      <p:sp>
        <p:nvSpPr>
          <p:cNvPr id="17" name="Rectangle 8"/>
          <p:cNvSpPr>
            <a:spLocks noChangeArrowheads="1"/>
          </p:cNvSpPr>
          <p:nvPr/>
        </p:nvSpPr>
        <p:spPr bwMode="auto">
          <a:xfrm>
            <a:off x="2676525" y="2522538"/>
            <a:ext cx="5135563" cy="717550"/>
          </a:xfrm>
          <a:prstGeom prst="rect">
            <a:avLst/>
          </a:prstGeom>
          <a:noFill/>
          <a:ln w="9525">
            <a:noFill/>
            <a:miter lim="800000"/>
            <a:headEnd/>
            <a:tailEnd/>
          </a:ln>
          <a:effectLst/>
        </p:spPr>
        <p:txBody>
          <a:bodyPr anchor="ctr"/>
          <a:lstStyle/>
          <a:p>
            <a:pPr algn="ctr">
              <a:spcBef>
                <a:spcPct val="0"/>
              </a:spcBef>
              <a:buClrTx/>
              <a:buFontTx/>
              <a:buNone/>
              <a:defRPr/>
            </a:pPr>
            <a:endParaRPr lang="en-US" i="0">
              <a:solidFill>
                <a:schemeClr val="tx1"/>
              </a:solidFill>
              <a:cs typeface="+mn-cs"/>
            </a:endParaRPr>
          </a:p>
        </p:txBody>
      </p:sp>
      <p:sp>
        <p:nvSpPr>
          <p:cNvPr id="18" name="Rectangle 21"/>
          <p:cNvSpPr>
            <a:spLocks noChangeArrowheads="1"/>
          </p:cNvSpPr>
          <p:nvPr/>
        </p:nvSpPr>
        <p:spPr bwMode="auto">
          <a:xfrm rot="16200000">
            <a:off x="4255294" y="1969294"/>
            <a:ext cx="633412" cy="9144000"/>
          </a:xfrm>
          <a:prstGeom prst="rect">
            <a:avLst/>
          </a:prstGeom>
          <a:gradFill rotWithShape="1">
            <a:gsLst>
              <a:gs pos="0">
                <a:schemeClr val="folHlink"/>
              </a:gs>
              <a:gs pos="100000">
                <a:schemeClr val="folHlink">
                  <a:gamma/>
                  <a:shade val="70588"/>
                  <a:invGamma/>
                </a:schemeClr>
              </a:gs>
            </a:gsLst>
            <a:lin ang="5400000" scaled="1"/>
          </a:gradFill>
          <a:ln w="9525">
            <a:noFill/>
            <a:miter lim="800000"/>
            <a:headEnd/>
            <a:tailEnd/>
          </a:ln>
          <a:effectLst/>
        </p:spPr>
        <p:txBody>
          <a:bodyPr wrap="none" anchor="ctr"/>
          <a:lstStyle/>
          <a:p>
            <a:pPr>
              <a:defRPr/>
            </a:pPr>
            <a:endParaRPr lang="en-US" b="1" i="0">
              <a:cs typeface="+mn-cs"/>
            </a:endParaRPr>
          </a:p>
        </p:txBody>
      </p:sp>
      <p:sp>
        <p:nvSpPr>
          <p:cNvPr id="19" name="Rectangle 22"/>
          <p:cNvSpPr>
            <a:spLocks noChangeArrowheads="1"/>
          </p:cNvSpPr>
          <p:nvPr/>
        </p:nvSpPr>
        <p:spPr bwMode="auto">
          <a:xfrm>
            <a:off x="293688" y="0"/>
            <a:ext cx="184150" cy="6858000"/>
          </a:xfrm>
          <a:prstGeom prst="rect">
            <a:avLst/>
          </a:prstGeom>
          <a:solidFill>
            <a:srgbClr val="EAEAEA"/>
          </a:solidFill>
          <a:ln w="9525">
            <a:noFill/>
            <a:miter lim="800000"/>
            <a:headEnd/>
            <a:tailEnd/>
          </a:ln>
          <a:effectLst/>
        </p:spPr>
        <p:txBody>
          <a:bodyPr wrap="none" anchor="ctr"/>
          <a:lstStyle/>
          <a:p>
            <a:pPr>
              <a:defRPr/>
            </a:pPr>
            <a:endParaRPr lang="en-US" b="1" i="0">
              <a:cs typeface="+mn-cs"/>
            </a:endParaRPr>
          </a:p>
        </p:txBody>
      </p:sp>
      <p:sp>
        <p:nvSpPr>
          <p:cNvPr id="20" name="Rectangle 23"/>
          <p:cNvSpPr>
            <a:spLocks noChangeArrowheads="1"/>
          </p:cNvSpPr>
          <p:nvPr/>
        </p:nvSpPr>
        <p:spPr bwMode="auto">
          <a:xfrm>
            <a:off x="0" y="0"/>
            <a:ext cx="400050" cy="6858000"/>
          </a:xfrm>
          <a:prstGeom prst="rect">
            <a:avLst/>
          </a:prstGeom>
          <a:gradFill rotWithShape="1">
            <a:gsLst>
              <a:gs pos="0">
                <a:srgbClr val="5D85B4">
                  <a:gamma/>
                  <a:shade val="73333"/>
                  <a:invGamma/>
                </a:srgbClr>
              </a:gs>
              <a:gs pos="50000">
                <a:srgbClr val="5D85B4"/>
              </a:gs>
              <a:gs pos="100000">
                <a:srgbClr val="5D85B4">
                  <a:gamma/>
                  <a:shade val="73333"/>
                  <a:invGamma/>
                </a:srgbClr>
              </a:gs>
            </a:gsLst>
            <a:lin ang="5400000" scaled="1"/>
          </a:gradFill>
          <a:ln w="9525">
            <a:noFill/>
            <a:miter lim="800000"/>
            <a:headEnd/>
            <a:tailEnd/>
          </a:ln>
          <a:effectLst/>
        </p:spPr>
        <p:txBody>
          <a:bodyPr wrap="none" anchor="ctr"/>
          <a:lstStyle/>
          <a:p>
            <a:pPr>
              <a:defRPr/>
            </a:pPr>
            <a:endParaRPr lang="en-US" b="1" i="0">
              <a:cs typeface="+mn-cs"/>
            </a:endParaRPr>
          </a:p>
        </p:txBody>
      </p:sp>
      <p:pic>
        <p:nvPicPr>
          <p:cNvPr id="2056" name="Picture 1038" descr="centralis transp logo"/>
          <p:cNvPicPr>
            <a:picLocks noChangeAspect="1" noChangeArrowheads="1"/>
          </p:cNvPicPr>
          <p:nvPr/>
        </p:nvPicPr>
        <p:blipFill>
          <a:blip r:embed="rId13"/>
          <a:srcRect t="20645" b="27742"/>
          <a:stretch>
            <a:fillRect/>
          </a:stretch>
        </p:blipFill>
        <p:spPr bwMode="auto">
          <a:xfrm>
            <a:off x="6775450" y="6281738"/>
            <a:ext cx="2330450" cy="538162"/>
          </a:xfrm>
          <a:prstGeom prst="rect">
            <a:avLst/>
          </a:prstGeom>
          <a:noFill/>
          <a:ln w="9525">
            <a:noFill/>
            <a:miter lim="800000"/>
            <a:headEnd/>
            <a:tailEnd/>
          </a:ln>
        </p:spPr>
      </p:pic>
      <p:sp>
        <p:nvSpPr>
          <p:cNvPr id="2057" name="Rectangle 58"/>
          <p:cNvSpPr>
            <a:spLocks noGrp="1" noChangeArrowheads="1"/>
          </p:cNvSpPr>
          <p:nvPr>
            <p:ph type="title"/>
          </p:nvPr>
        </p:nvSpPr>
        <p:spPr bwMode="auto">
          <a:xfrm>
            <a:off x="1514475" y="374650"/>
            <a:ext cx="73152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Template</a:t>
            </a:r>
          </a:p>
        </p:txBody>
      </p:sp>
      <p:sp>
        <p:nvSpPr>
          <p:cNvPr id="2058" name="Rectangle 63"/>
          <p:cNvSpPr>
            <a:spLocks noGrp="1" noChangeArrowheads="1"/>
          </p:cNvSpPr>
          <p:nvPr>
            <p:ph type="body" idx="1"/>
          </p:nvPr>
        </p:nvSpPr>
        <p:spPr bwMode="auto">
          <a:xfrm>
            <a:off x="457200" y="14859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 name="Rectangle 1035"/>
          <p:cNvSpPr>
            <a:spLocks noGrp="1" noChangeArrowheads="1"/>
          </p:cNvSpPr>
          <p:nvPr>
            <p:ph type="dt" sz="quarter" idx="2"/>
          </p:nvPr>
        </p:nvSpPr>
        <p:spPr bwMode="auto">
          <a:xfrm>
            <a:off x="6748463" y="6326188"/>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0"/>
              </a:spcBef>
              <a:buClrTx/>
              <a:buFontTx/>
              <a:buNone/>
              <a:defRPr sz="1400" b="0" i="0">
                <a:solidFill>
                  <a:schemeClr val="bg1"/>
                </a:solidFill>
                <a:cs typeface="+mn-cs"/>
              </a:defRPr>
            </a:lvl1pPr>
          </a:lstStyle>
          <a:p>
            <a:pPr>
              <a:defRPr/>
            </a:pPr>
            <a:endParaRPr lang="en-US"/>
          </a:p>
        </p:txBody>
      </p:sp>
      <p:sp>
        <p:nvSpPr>
          <p:cNvPr id="23" name="Rectangle 1036"/>
          <p:cNvSpPr>
            <a:spLocks noGrp="1" noChangeArrowheads="1"/>
          </p:cNvSpPr>
          <p:nvPr>
            <p:ph type="sldNum" sz="quarter" idx="4"/>
          </p:nvPr>
        </p:nvSpPr>
        <p:spPr bwMode="auto">
          <a:xfrm>
            <a:off x="0" y="6489700"/>
            <a:ext cx="9144000" cy="3683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900" i="0">
                <a:solidFill>
                  <a:schemeClr val="bg1"/>
                </a:solidFill>
                <a:latin typeface="Verdana" pitchFamily="34" charset="0"/>
                <a:cs typeface="+mn-cs"/>
              </a:defRPr>
            </a:lvl1pPr>
          </a:lstStyle>
          <a:p>
            <a:pPr>
              <a:defRPr/>
            </a:pPr>
            <a:r>
              <a:rPr lang="en-US"/>
              <a:t>            </a:t>
            </a:r>
            <a:fld id="{EB040D6B-F3EB-4E10-83B2-FC8FF5DCFE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rtl="0" eaLnBrk="0" fontAlgn="base" hangingPunct="0">
        <a:spcBef>
          <a:spcPct val="0"/>
        </a:spcBef>
        <a:spcAft>
          <a:spcPct val="0"/>
        </a:spcAft>
        <a:defRPr sz="2200">
          <a:solidFill>
            <a:schemeClr val="bg1"/>
          </a:solidFill>
          <a:latin typeface="+mj-lt"/>
          <a:ea typeface="+mj-ea"/>
          <a:cs typeface="+mj-cs"/>
        </a:defRPr>
      </a:lvl1pPr>
      <a:lvl2pPr algn="l" rtl="0" eaLnBrk="0" fontAlgn="base" hangingPunct="0">
        <a:spcBef>
          <a:spcPct val="0"/>
        </a:spcBef>
        <a:spcAft>
          <a:spcPct val="0"/>
        </a:spcAft>
        <a:defRPr sz="2200">
          <a:solidFill>
            <a:schemeClr val="bg1"/>
          </a:solidFill>
          <a:latin typeface="Trebuchet MS" pitchFamily="34" charset="0"/>
          <a:cs typeface="Arial" charset="0"/>
        </a:defRPr>
      </a:lvl2pPr>
      <a:lvl3pPr algn="l" rtl="0" eaLnBrk="0" fontAlgn="base" hangingPunct="0">
        <a:spcBef>
          <a:spcPct val="0"/>
        </a:spcBef>
        <a:spcAft>
          <a:spcPct val="0"/>
        </a:spcAft>
        <a:defRPr sz="2200">
          <a:solidFill>
            <a:schemeClr val="bg1"/>
          </a:solidFill>
          <a:latin typeface="Trebuchet MS" pitchFamily="34" charset="0"/>
          <a:cs typeface="Arial" charset="0"/>
        </a:defRPr>
      </a:lvl3pPr>
      <a:lvl4pPr algn="l" rtl="0" eaLnBrk="0" fontAlgn="base" hangingPunct="0">
        <a:spcBef>
          <a:spcPct val="0"/>
        </a:spcBef>
        <a:spcAft>
          <a:spcPct val="0"/>
        </a:spcAft>
        <a:defRPr sz="2200">
          <a:solidFill>
            <a:schemeClr val="bg1"/>
          </a:solidFill>
          <a:latin typeface="Trebuchet MS" pitchFamily="34" charset="0"/>
          <a:cs typeface="Arial" charset="0"/>
        </a:defRPr>
      </a:lvl4pPr>
      <a:lvl5pPr algn="l" rtl="0" eaLnBrk="0" fontAlgn="base" hangingPunct="0">
        <a:spcBef>
          <a:spcPct val="0"/>
        </a:spcBef>
        <a:spcAft>
          <a:spcPct val="0"/>
        </a:spcAft>
        <a:defRPr sz="2200">
          <a:solidFill>
            <a:schemeClr val="bg1"/>
          </a:solidFill>
          <a:latin typeface="Trebuchet MS" pitchFamily="34" charset="0"/>
          <a:cs typeface="Arial" charset="0"/>
        </a:defRPr>
      </a:lvl5pPr>
      <a:lvl6pPr marL="457200" algn="l" rtl="0" fontAlgn="base">
        <a:spcBef>
          <a:spcPct val="0"/>
        </a:spcBef>
        <a:spcAft>
          <a:spcPct val="0"/>
        </a:spcAft>
        <a:defRPr sz="2200">
          <a:solidFill>
            <a:schemeClr val="bg1"/>
          </a:solidFill>
          <a:latin typeface="Trebuchet MS" pitchFamily="34" charset="0"/>
          <a:cs typeface="Arial" charset="0"/>
        </a:defRPr>
      </a:lvl6pPr>
      <a:lvl7pPr marL="914400" algn="l" rtl="0" fontAlgn="base">
        <a:spcBef>
          <a:spcPct val="0"/>
        </a:spcBef>
        <a:spcAft>
          <a:spcPct val="0"/>
        </a:spcAft>
        <a:defRPr sz="2200">
          <a:solidFill>
            <a:schemeClr val="bg1"/>
          </a:solidFill>
          <a:latin typeface="Trebuchet MS" pitchFamily="34" charset="0"/>
          <a:cs typeface="Arial" charset="0"/>
        </a:defRPr>
      </a:lvl7pPr>
      <a:lvl8pPr marL="1371600" algn="l" rtl="0" fontAlgn="base">
        <a:spcBef>
          <a:spcPct val="0"/>
        </a:spcBef>
        <a:spcAft>
          <a:spcPct val="0"/>
        </a:spcAft>
        <a:defRPr sz="2200">
          <a:solidFill>
            <a:schemeClr val="bg1"/>
          </a:solidFill>
          <a:latin typeface="Trebuchet MS" pitchFamily="34" charset="0"/>
          <a:cs typeface="Arial" charset="0"/>
        </a:defRPr>
      </a:lvl8pPr>
      <a:lvl9pPr marL="1828800" algn="l" rtl="0" fontAlgn="base">
        <a:spcBef>
          <a:spcPct val="0"/>
        </a:spcBef>
        <a:spcAft>
          <a:spcPct val="0"/>
        </a:spcAft>
        <a:defRPr sz="2200">
          <a:solidFill>
            <a:schemeClr val="bg1"/>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rgbClr val="113268"/>
        </a:buClr>
        <a:buChar char="•"/>
        <a:defRPr sz="1600">
          <a:solidFill>
            <a:srgbClr val="292929"/>
          </a:solidFill>
          <a:latin typeface="+mn-lt"/>
          <a:ea typeface="+mn-ea"/>
          <a:cs typeface="+mn-cs"/>
        </a:defRPr>
      </a:lvl1pPr>
      <a:lvl2pPr marL="742950" indent="-285750" algn="l" rtl="0" eaLnBrk="0" fontAlgn="base" hangingPunct="0">
        <a:spcBef>
          <a:spcPct val="20000"/>
        </a:spcBef>
        <a:spcAft>
          <a:spcPct val="0"/>
        </a:spcAft>
        <a:buClr>
          <a:srgbClr val="113268"/>
        </a:buClr>
        <a:buFont typeface="Trebuchet MS" pitchFamily="34" charset="0"/>
        <a:buChar char="―"/>
        <a:defRPr sz="1400">
          <a:solidFill>
            <a:srgbClr val="292929"/>
          </a:solidFill>
          <a:latin typeface="+mn-lt"/>
          <a:cs typeface="+mn-cs"/>
        </a:defRPr>
      </a:lvl2pPr>
      <a:lvl3pPr marL="1143000" indent="-228600" algn="l" rtl="0" eaLnBrk="0" fontAlgn="base" hangingPunct="0">
        <a:spcBef>
          <a:spcPct val="20000"/>
        </a:spcBef>
        <a:spcAft>
          <a:spcPct val="0"/>
        </a:spcAft>
        <a:buClr>
          <a:srgbClr val="113268"/>
        </a:buClr>
        <a:buFont typeface="Wingdings" pitchFamily="2" charset="2"/>
        <a:buChar char="§"/>
        <a:defRPr sz="1400">
          <a:solidFill>
            <a:srgbClr val="292929"/>
          </a:solidFill>
          <a:latin typeface="+mn-lt"/>
          <a:cs typeface="+mn-cs"/>
        </a:defRPr>
      </a:lvl3pPr>
      <a:lvl4pPr marL="1600200" indent="-228600" algn="l" rtl="0" eaLnBrk="0" fontAlgn="base" hangingPunct="0">
        <a:spcBef>
          <a:spcPct val="20000"/>
        </a:spcBef>
        <a:spcAft>
          <a:spcPct val="0"/>
        </a:spcAft>
        <a:buClr>
          <a:srgbClr val="113268"/>
        </a:buClr>
        <a:buChar char="&gt;"/>
        <a:defRPr sz="1400">
          <a:solidFill>
            <a:srgbClr val="292929"/>
          </a:solidFill>
          <a:latin typeface="+mn-lt"/>
          <a:cs typeface="+mn-cs"/>
        </a:defRPr>
      </a:lvl4pPr>
      <a:lvl5pPr marL="2057400" indent="-228600" algn="l" rtl="0" eaLnBrk="0" fontAlgn="base" hangingPunct="0">
        <a:spcBef>
          <a:spcPct val="20000"/>
        </a:spcBef>
        <a:spcAft>
          <a:spcPct val="0"/>
        </a:spcAft>
        <a:buClr>
          <a:srgbClr val="113268"/>
        </a:buClr>
        <a:buChar char="»"/>
        <a:defRPr sz="1400">
          <a:solidFill>
            <a:srgbClr val="292929"/>
          </a:solidFill>
          <a:latin typeface="+mn-lt"/>
          <a:cs typeface="+mn-cs"/>
        </a:defRPr>
      </a:lvl5pPr>
      <a:lvl6pPr marL="2514600" indent="-228600" algn="l" rtl="0" fontAlgn="base">
        <a:spcBef>
          <a:spcPct val="20000"/>
        </a:spcBef>
        <a:spcAft>
          <a:spcPct val="0"/>
        </a:spcAft>
        <a:buClr>
          <a:srgbClr val="113268"/>
        </a:buClr>
        <a:buChar char="»"/>
        <a:defRPr sz="1400">
          <a:solidFill>
            <a:srgbClr val="292929"/>
          </a:solidFill>
          <a:latin typeface="+mn-lt"/>
          <a:cs typeface="+mn-cs"/>
        </a:defRPr>
      </a:lvl6pPr>
      <a:lvl7pPr marL="2971800" indent="-228600" algn="l" rtl="0" fontAlgn="base">
        <a:spcBef>
          <a:spcPct val="20000"/>
        </a:spcBef>
        <a:spcAft>
          <a:spcPct val="0"/>
        </a:spcAft>
        <a:buClr>
          <a:srgbClr val="113268"/>
        </a:buClr>
        <a:buChar char="»"/>
        <a:defRPr sz="1400">
          <a:solidFill>
            <a:srgbClr val="292929"/>
          </a:solidFill>
          <a:latin typeface="+mn-lt"/>
          <a:cs typeface="+mn-cs"/>
        </a:defRPr>
      </a:lvl7pPr>
      <a:lvl8pPr marL="3429000" indent="-228600" algn="l" rtl="0" fontAlgn="base">
        <a:spcBef>
          <a:spcPct val="20000"/>
        </a:spcBef>
        <a:spcAft>
          <a:spcPct val="0"/>
        </a:spcAft>
        <a:buClr>
          <a:srgbClr val="113268"/>
        </a:buClr>
        <a:buChar char="»"/>
        <a:defRPr sz="1400">
          <a:solidFill>
            <a:srgbClr val="292929"/>
          </a:solidFill>
          <a:latin typeface="+mn-lt"/>
          <a:cs typeface="+mn-cs"/>
        </a:defRPr>
      </a:lvl8pPr>
      <a:lvl9pPr marL="3886200" indent="-228600" algn="l" rtl="0" fontAlgn="base">
        <a:spcBef>
          <a:spcPct val="20000"/>
        </a:spcBef>
        <a:spcAft>
          <a:spcPct val="0"/>
        </a:spcAft>
        <a:buClr>
          <a:srgbClr val="113268"/>
        </a:buClr>
        <a:buChar char="»"/>
        <a:defRPr sz="1400">
          <a:solidFill>
            <a:srgbClr val="29292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1" name="Rectangle 67"/>
          <p:cNvSpPr>
            <a:spLocks noChangeArrowheads="1"/>
          </p:cNvSpPr>
          <p:nvPr/>
        </p:nvSpPr>
        <p:spPr bwMode="auto">
          <a:xfrm>
            <a:off x="0" y="6176963"/>
            <a:ext cx="9144000" cy="171450"/>
          </a:xfrm>
          <a:prstGeom prst="rect">
            <a:avLst/>
          </a:prstGeom>
          <a:solidFill>
            <a:srgbClr val="FBCC05"/>
          </a:solidFill>
          <a:ln w="9525" algn="ctr">
            <a:noFill/>
            <a:miter lim="800000"/>
            <a:headEnd/>
            <a:tailEnd/>
          </a:ln>
          <a:effectLst/>
        </p:spPr>
        <p:txBody>
          <a:bodyPr wrap="none" anchor="ctr"/>
          <a:lstStyle/>
          <a:p>
            <a:pPr>
              <a:defRPr/>
            </a:pPr>
            <a:endParaRPr lang="en-US" b="1" i="0">
              <a:cs typeface="+mn-cs"/>
            </a:endParaRPr>
          </a:p>
        </p:txBody>
      </p:sp>
      <p:sp>
        <p:nvSpPr>
          <p:cNvPr id="1088" name="Rectangle 64"/>
          <p:cNvSpPr>
            <a:spLocks noChangeArrowheads="1"/>
          </p:cNvSpPr>
          <p:nvPr/>
        </p:nvSpPr>
        <p:spPr bwMode="auto">
          <a:xfrm rot="-5400000">
            <a:off x="4443412" y="1784351"/>
            <a:ext cx="257175" cy="9144000"/>
          </a:xfrm>
          <a:prstGeom prst="rect">
            <a:avLst/>
          </a:prstGeom>
          <a:solidFill>
            <a:srgbClr val="DDDDDD"/>
          </a:solidFill>
          <a:ln w="9525">
            <a:noFill/>
            <a:miter lim="800000"/>
            <a:headEnd/>
            <a:tailEnd/>
          </a:ln>
          <a:effectLst/>
        </p:spPr>
        <p:txBody>
          <a:bodyPr wrap="none" anchor="ctr"/>
          <a:lstStyle/>
          <a:p>
            <a:pPr>
              <a:defRPr/>
            </a:pPr>
            <a:endParaRPr lang="en-US" b="1" i="0">
              <a:cs typeface="+mn-cs"/>
            </a:endParaRPr>
          </a:p>
        </p:txBody>
      </p:sp>
      <p:sp>
        <p:nvSpPr>
          <p:cNvPr id="1075" name="Rectangle 51"/>
          <p:cNvSpPr>
            <a:spLocks noChangeArrowheads="1"/>
          </p:cNvSpPr>
          <p:nvPr/>
        </p:nvSpPr>
        <p:spPr bwMode="auto">
          <a:xfrm>
            <a:off x="1371600" y="330200"/>
            <a:ext cx="7772400" cy="639763"/>
          </a:xfrm>
          <a:prstGeom prst="rect">
            <a:avLst/>
          </a:prstGeom>
          <a:solidFill>
            <a:srgbClr val="5D85B4"/>
          </a:solidFill>
          <a:ln w="19050">
            <a:noFill/>
            <a:miter lim="800000"/>
            <a:headEnd/>
            <a:tailEnd/>
          </a:ln>
          <a:effectLst/>
        </p:spPr>
        <p:txBody>
          <a:bodyPr wrap="none" anchor="ctr"/>
          <a:lstStyle/>
          <a:p>
            <a:pPr>
              <a:defRPr/>
            </a:pPr>
            <a:endParaRPr lang="en-US" b="1" i="0">
              <a:cs typeface="+mn-cs"/>
            </a:endParaRPr>
          </a:p>
        </p:txBody>
      </p:sp>
      <p:sp>
        <p:nvSpPr>
          <p:cNvPr id="1076" name="Rectangle 52"/>
          <p:cNvSpPr>
            <a:spLocks noChangeArrowheads="1"/>
          </p:cNvSpPr>
          <p:nvPr/>
        </p:nvSpPr>
        <p:spPr bwMode="auto">
          <a:xfrm>
            <a:off x="0" y="330200"/>
            <a:ext cx="1371600" cy="639763"/>
          </a:xfrm>
          <a:prstGeom prst="rect">
            <a:avLst/>
          </a:prstGeom>
          <a:gradFill rotWithShape="1">
            <a:gsLst>
              <a:gs pos="0">
                <a:srgbClr val="113268"/>
              </a:gs>
              <a:gs pos="100000">
                <a:srgbClr val="113268">
                  <a:gamma/>
                  <a:tint val="76078"/>
                  <a:invGamma/>
                </a:srgbClr>
              </a:gs>
            </a:gsLst>
            <a:lin ang="0" scaled="1"/>
          </a:gradFill>
          <a:ln w="19050">
            <a:noFill/>
            <a:miter lim="800000"/>
            <a:headEnd/>
            <a:tailEnd/>
          </a:ln>
          <a:effectLst/>
        </p:spPr>
        <p:txBody>
          <a:bodyPr wrap="none" anchor="ctr"/>
          <a:lstStyle/>
          <a:p>
            <a:pPr>
              <a:defRPr/>
            </a:pPr>
            <a:endParaRPr lang="en-US" b="1" i="0">
              <a:cs typeface="+mn-cs"/>
            </a:endParaRPr>
          </a:p>
        </p:txBody>
      </p:sp>
      <p:sp>
        <p:nvSpPr>
          <p:cNvPr id="1078" name="Line 54"/>
          <p:cNvSpPr>
            <a:spLocks noChangeShapeType="1"/>
          </p:cNvSpPr>
          <p:nvPr/>
        </p:nvSpPr>
        <p:spPr bwMode="auto">
          <a:xfrm>
            <a:off x="1371600" y="330200"/>
            <a:ext cx="0" cy="639763"/>
          </a:xfrm>
          <a:prstGeom prst="line">
            <a:avLst/>
          </a:prstGeom>
          <a:noFill/>
          <a:ln w="19050">
            <a:solidFill>
              <a:schemeClr val="bg1"/>
            </a:solidFill>
            <a:round/>
            <a:headEnd/>
            <a:tailEnd/>
          </a:ln>
          <a:effectLst/>
        </p:spPr>
        <p:txBody>
          <a:bodyPr wrap="none" anchor="ctr"/>
          <a:lstStyle/>
          <a:p>
            <a:pPr>
              <a:defRPr/>
            </a:pPr>
            <a:endParaRPr lang="en-US" b="1" i="0">
              <a:cs typeface="+mn-cs"/>
            </a:endParaRPr>
          </a:p>
        </p:txBody>
      </p:sp>
      <p:sp>
        <p:nvSpPr>
          <p:cNvPr id="1081" name="Text Box 57"/>
          <p:cNvSpPr txBox="1">
            <a:spLocks noChangeArrowheads="1"/>
          </p:cNvSpPr>
          <p:nvPr/>
        </p:nvSpPr>
        <p:spPr bwMode="auto">
          <a:xfrm>
            <a:off x="2803525" y="3054350"/>
            <a:ext cx="184150" cy="396875"/>
          </a:xfrm>
          <a:prstGeom prst="rect">
            <a:avLst/>
          </a:prstGeom>
          <a:noFill/>
          <a:ln w="9525">
            <a:noFill/>
            <a:miter lim="800000"/>
            <a:headEnd/>
            <a:tailEnd/>
          </a:ln>
          <a:effectLst/>
        </p:spPr>
        <p:txBody>
          <a:bodyPr wrap="none">
            <a:spAutoFit/>
          </a:bodyPr>
          <a:lstStyle/>
          <a:p>
            <a:pPr eaLnBrk="0" hangingPunct="0">
              <a:spcBef>
                <a:spcPct val="0"/>
              </a:spcBef>
              <a:buClrTx/>
              <a:buFontTx/>
              <a:buNone/>
              <a:defRPr/>
            </a:pPr>
            <a:endParaRPr lang="en-US" sz="2000" b="1" i="0">
              <a:solidFill>
                <a:schemeClr val="tx1"/>
              </a:solidFill>
              <a:latin typeface="Verdana" pitchFamily="34" charset="0"/>
              <a:cs typeface="+mn-cs"/>
            </a:endParaRPr>
          </a:p>
        </p:txBody>
      </p:sp>
      <p:sp>
        <p:nvSpPr>
          <p:cNvPr id="3080" name="Rectangle 58"/>
          <p:cNvSpPr>
            <a:spLocks noGrp="1" noChangeArrowheads="1"/>
          </p:cNvSpPr>
          <p:nvPr>
            <p:ph type="title"/>
          </p:nvPr>
        </p:nvSpPr>
        <p:spPr bwMode="auto">
          <a:xfrm>
            <a:off x="1514475" y="400050"/>
            <a:ext cx="73152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Template</a:t>
            </a:r>
          </a:p>
        </p:txBody>
      </p:sp>
      <p:sp>
        <p:nvSpPr>
          <p:cNvPr id="1086" name="Text Box 62"/>
          <p:cNvSpPr txBox="1">
            <a:spLocks noChangeArrowheads="1"/>
          </p:cNvSpPr>
          <p:nvPr/>
        </p:nvSpPr>
        <p:spPr bwMode="auto">
          <a:xfrm>
            <a:off x="914400" y="1731963"/>
            <a:ext cx="6683375" cy="457200"/>
          </a:xfrm>
          <a:prstGeom prst="rect">
            <a:avLst/>
          </a:prstGeom>
          <a:noFill/>
          <a:ln w="9525">
            <a:noFill/>
            <a:miter lim="800000"/>
            <a:headEnd/>
            <a:tailEnd/>
          </a:ln>
          <a:effectLst/>
        </p:spPr>
        <p:txBody>
          <a:bodyPr>
            <a:spAutoFit/>
          </a:bodyPr>
          <a:lstStyle/>
          <a:p>
            <a:pPr>
              <a:spcBef>
                <a:spcPct val="0"/>
              </a:spcBef>
              <a:buClrTx/>
              <a:defRPr/>
            </a:pPr>
            <a:endParaRPr lang="en-US" i="0">
              <a:solidFill>
                <a:schemeClr val="tx1"/>
              </a:solidFill>
              <a:cs typeface="+mn-cs"/>
            </a:endParaRPr>
          </a:p>
        </p:txBody>
      </p:sp>
      <p:sp>
        <p:nvSpPr>
          <p:cNvPr id="3082" name="Rectangle 63"/>
          <p:cNvSpPr>
            <a:spLocks noGrp="1" noChangeArrowheads="1"/>
          </p:cNvSpPr>
          <p:nvPr>
            <p:ph type="body" idx="1"/>
          </p:nvPr>
        </p:nvSpPr>
        <p:spPr bwMode="auto">
          <a:xfrm>
            <a:off x="457200" y="14859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7" name="Rectangle 53"/>
          <p:cNvSpPr>
            <a:spLocks noChangeArrowheads="1"/>
          </p:cNvSpPr>
          <p:nvPr/>
        </p:nvSpPr>
        <p:spPr bwMode="auto">
          <a:xfrm>
            <a:off x="0" y="920750"/>
            <a:ext cx="9144000" cy="73025"/>
          </a:xfrm>
          <a:prstGeom prst="rect">
            <a:avLst/>
          </a:prstGeom>
          <a:solidFill>
            <a:srgbClr val="DDDDDD"/>
          </a:solidFill>
          <a:ln w="19050">
            <a:noFill/>
            <a:miter lim="800000"/>
            <a:headEnd/>
            <a:tailEnd/>
          </a:ln>
          <a:effectLst/>
        </p:spPr>
        <p:txBody>
          <a:bodyPr wrap="none" anchor="ctr"/>
          <a:lstStyle/>
          <a:p>
            <a:pPr>
              <a:defRPr/>
            </a:pPr>
            <a:endParaRPr lang="en-US" b="1" i="0">
              <a:cs typeface="+mn-cs"/>
            </a:endParaRPr>
          </a:p>
        </p:txBody>
      </p:sp>
      <p:sp>
        <p:nvSpPr>
          <p:cNvPr id="1093" name="Rectangle 69"/>
          <p:cNvSpPr>
            <a:spLocks noChangeArrowheads="1"/>
          </p:cNvSpPr>
          <p:nvPr/>
        </p:nvSpPr>
        <p:spPr bwMode="auto">
          <a:xfrm rot="-5400000">
            <a:off x="4255294" y="1969294"/>
            <a:ext cx="633412" cy="9144000"/>
          </a:xfrm>
          <a:prstGeom prst="rect">
            <a:avLst/>
          </a:prstGeom>
          <a:gradFill rotWithShape="1">
            <a:gsLst>
              <a:gs pos="0">
                <a:schemeClr val="folHlink"/>
              </a:gs>
              <a:gs pos="100000">
                <a:schemeClr val="folHlink">
                  <a:gamma/>
                  <a:shade val="70588"/>
                  <a:invGamma/>
                </a:schemeClr>
              </a:gs>
            </a:gsLst>
            <a:lin ang="5400000" scaled="1"/>
          </a:gradFill>
          <a:ln w="9525">
            <a:noFill/>
            <a:miter lim="800000"/>
            <a:headEnd/>
            <a:tailEnd/>
          </a:ln>
          <a:effectLst/>
        </p:spPr>
        <p:txBody>
          <a:bodyPr wrap="none" anchor="ctr"/>
          <a:lstStyle/>
          <a:p>
            <a:pPr>
              <a:defRPr/>
            </a:pPr>
            <a:endParaRPr lang="en-US" b="1" i="0">
              <a:cs typeface="+mn-cs"/>
            </a:endParaRPr>
          </a:p>
        </p:txBody>
      </p:sp>
      <p:pic>
        <p:nvPicPr>
          <p:cNvPr id="3085" name="Picture 68" descr="centralis transp logo"/>
          <p:cNvPicPr>
            <a:picLocks noChangeAspect="1" noChangeArrowheads="1"/>
          </p:cNvPicPr>
          <p:nvPr/>
        </p:nvPicPr>
        <p:blipFill>
          <a:blip r:embed="rId13"/>
          <a:srcRect t="20645" b="27742"/>
          <a:stretch>
            <a:fillRect/>
          </a:stretch>
        </p:blipFill>
        <p:spPr bwMode="auto">
          <a:xfrm>
            <a:off x="6737350" y="6281738"/>
            <a:ext cx="2330450" cy="538162"/>
          </a:xfrm>
          <a:prstGeom prst="rect">
            <a:avLst/>
          </a:prstGeom>
          <a:noFill/>
          <a:ln w="9525">
            <a:noFill/>
            <a:miter lim="800000"/>
            <a:headEnd/>
            <a:tailEnd/>
          </a:ln>
        </p:spPr>
      </p:pic>
      <p:sp>
        <p:nvSpPr>
          <p:cNvPr id="1074" name="Rectangle 50"/>
          <p:cNvSpPr>
            <a:spLocks noGrp="1" noChangeArrowheads="1"/>
          </p:cNvSpPr>
          <p:nvPr>
            <p:ph type="sldNum" sz="quarter" idx="4"/>
          </p:nvPr>
        </p:nvSpPr>
        <p:spPr bwMode="auto">
          <a:xfrm>
            <a:off x="0" y="6489700"/>
            <a:ext cx="9144000" cy="368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sz="900" i="0">
                <a:solidFill>
                  <a:schemeClr val="bg1"/>
                </a:solidFill>
                <a:latin typeface="Verdana" pitchFamily="34" charset="0"/>
                <a:cs typeface="+mn-cs"/>
              </a:defRPr>
            </a:lvl1pPr>
          </a:lstStyle>
          <a:p>
            <a:pPr>
              <a:defRPr/>
            </a:pPr>
            <a:r>
              <a:rPr lang="en-US"/>
              <a:t>    </a:t>
            </a:r>
            <a:fld id="{11022DF9-0F91-4478-9595-E82CE58007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Trebuchet MS" pitchFamily="34" charset="0"/>
          <a:cs typeface="Arial" charset="0"/>
        </a:defRPr>
      </a:lvl2pPr>
      <a:lvl3pPr algn="l" rtl="0" eaLnBrk="0" fontAlgn="base" hangingPunct="0">
        <a:spcBef>
          <a:spcPct val="0"/>
        </a:spcBef>
        <a:spcAft>
          <a:spcPct val="0"/>
        </a:spcAft>
        <a:defRPr sz="2000">
          <a:solidFill>
            <a:schemeClr val="bg1"/>
          </a:solidFill>
          <a:latin typeface="Trebuchet MS" pitchFamily="34" charset="0"/>
          <a:cs typeface="Arial" charset="0"/>
        </a:defRPr>
      </a:lvl3pPr>
      <a:lvl4pPr algn="l" rtl="0" eaLnBrk="0" fontAlgn="base" hangingPunct="0">
        <a:spcBef>
          <a:spcPct val="0"/>
        </a:spcBef>
        <a:spcAft>
          <a:spcPct val="0"/>
        </a:spcAft>
        <a:defRPr sz="2000">
          <a:solidFill>
            <a:schemeClr val="bg1"/>
          </a:solidFill>
          <a:latin typeface="Trebuchet MS" pitchFamily="34" charset="0"/>
          <a:cs typeface="Arial" charset="0"/>
        </a:defRPr>
      </a:lvl4pPr>
      <a:lvl5pPr algn="l" rtl="0" eaLnBrk="0" fontAlgn="base" hangingPunct="0">
        <a:spcBef>
          <a:spcPct val="0"/>
        </a:spcBef>
        <a:spcAft>
          <a:spcPct val="0"/>
        </a:spcAft>
        <a:defRPr sz="2000">
          <a:solidFill>
            <a:schemeClr val="bg1"/>
          </a:solidFill>
          <a:latin typeface="Trebuchet MS" pitchFamily="34" charset="0"/>
          <a:cs typeface="Arial" charset="0"/>
        </a:defRPr>
      </a:lvl5pPr>
      <a:lvl6pPr marL="457200" algn="l" rtl="0" fontAlgn="base">
        <a:spcBef>
          <a:spcPct val="0"/>
        </a:spcBef>
        <a:spcAft>
          <a:spcPct val="0"/>
        </a:spcAft>
        <a:defRPr sz="2000">
          <a:solidFill>
            <a:schemeClr val="bg1"/>
          </a:solidFill>
          <a:latin typeface="Trebuchet MS" pitchFamily="34" charset="0"/>
          <a:cs typeface="Arial" charset="0"/>
        </a:defRPr>
      </a:lvl6pPr>
      <a:lvl7pPr marL="914400" algn="l" rtl="0" fontAlgn="base">
        <a:spcBef>
          <a:spcPct val="0"/>
        </a:spcBef>
        <a:spcAft>
          <a:spcPct val="0"/>
        </a:spcAft>
        <a:defRPr sz="2000">
          <a:solidFill>
            <a:schemeClr val="bg1"/>
          </a:solidFill>
          <a:latin typeface="Trebuchet MS" pitchFamily="34" charset="0"/>
          <a:cs typeface="Arial" charset="0"/>
        </a:defRPr>
      </a:lvl7pPr>
      <a:lvl8pPr marL="1371600" algn="l" rtl="0" fontAlgn="base">
        <a:spcBef>
          <a:spcPct val="0"/>
        </a:spcBef>
        <a:spcAft>
          <a:spcPct val="0"/>
        </a:spcAft>
        <a:defRPr sz="2000">
          <a:solidFill>
            <a:schemeClr val="bg1"/>
          </a:solidFill>
          <a:latin typeface="Trebuchet MS" pitchFamily="34" charset="0"/>
          <a:cs typeface="Arial" charset="0"/>
        </a:defRPr>
      </a:lvl8pPr>
      <a:lvl9pPr marL="1828800" algn="l" rtl="0" fontAlgn="base">
        <a:spcBef>
          <a:spcPct val="0"/>
        </a:spcBef>
        <a:spcAft>
          <a:spcPct val="0"/>
        </a:spcAft>
        <a:defRPr sz="2000">
          <a:solidFill>
            <a:schemeClr val="bg1"/>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rgbClr val="113268"/>
        </a:buClr>
        <a:buChar char="•"/>
        <a:defRPr sz="1600">
          <a:solidFill>
            <a:srgbClr val="292929"/>
          </a:solidFill>
          <a:latin typeface="+mn-lt"/>
          <a:ea typeface="+mn-ea"/>
          <a:cs typeface="+mn-cs"/>
        </a:defRPr>
      </a:lvl1pPr>
      <a:lvl2pPr marL="742950" indent="-285750" algn="l" rtl="0" eaLnBrk="0" fontAlgn="base" hangingPunct="0">
        <a:spcBef>
          <a:spcPct val="20000"/>
        </a:spcBef>
        <a:spcAft>
          <a:spcPct val="0"/>
        </a:spcAft>
        <a:buClr>
          <a:srgbClr val="113268"/>
        </a:buClr>
        <a:buFont typeface="Trebuchet MS" pitchFamily="34" charset="0"/>
        <a:buChar char="―"/>
        <a:defRPr sz="1400">
          <a:solidFill>
            <a:srgbClr val="292929"/>
          </a:solidFill>
          <a:latin typeface="+mn-lt"/>
          <a:cs typeface="+mn-cs"/>
        </a:defRPr>
      </a:lvl2pPr>
      <a:lvl3pPr marL="1143000" indent="-228600" algn="l" rtl="0" eaLnBrk="0" fontAlgn="base" hangingPunct="0">
        <a:spcBef>
          <a:spcPct val="20000"/>
        </a:spcBef>
        <a:spcAft>
          <a:spcPct val="0"/>
        </a:spcAft>
        <a:buClr>
          <a:srgbClr val="113268"/>
        </a:buClr>
        <a:buFont typeface="Wingdings" pitchFamily="2" charset="2"/>
        <a:buChar char="§"/>
        <a:defRPr sz="1400">
          <a:solidFill>
            <a:srgbClr val="292929"/>
          </a:solidFill>
          <a:latin typeface="+mn-lt"/>
          <a:cs typeface="+mn-cs"/>
        </a:defRPr>
      </a:lvl3pPr>
      <a:lvl4pPr marL="1600200" indent="-228600" algn="l" rtl="0" eaLnBrk="0" fontAlgn="base" hangingPunct="0">
        <a:spcBef>
          <a:spcPct val="20000"/>
        </a:spcBef>
        <a:spcAft>
          <a:spcPct val="0"/>
        </a:spcAft>
        <a:buClr>
          <a:srgbClr val="113268"/>
        </a:buClr>
        <a:buChar char="&gt;"/>
        <a:defRPr sz="1400">
          <a:solidFill>
            <a:srgbClr val="292929"/>
          </a:solidFill>
          <a:latin typeface="+mn-lt"/>
          <a:cs typeface="+mn-cs"/>
        </a:defRPr>
      </a:lvl4pPr>
      <a:lvl5pPr marL="2057400" indent="-228600" algn="l" rtl="0" eaLnBrk="0" fontAlgn="base" hangingPunct="0">
        <a:spcBef>
          <a:spcPct val="20000"/>
        </a:spcBef>
        <a:spcAft>
          <a:spcPct val="0"/>
        </a:spcAft>
        <a:buClr>
          <a:srgbClr val="113268"/>
        </a:buClr>
        <a:buChar char="»"/>
        <a:defRPr sz="1400">
          <a:solidFill>
            <a:srgbClr val="292929"/>
          </a:solidFill>
          <a:latin typeface="+mn-lt"/>
          <a:cs typeface="+mn-cs"/>
        </a:defRPr>
      </a:lvl5pPr>
      <a:lvl6pPr marL="2514600" indent="-228600" algn="l" rtl="0" fontAlgn="base">
        <a:spcBef>
          <a:spcPct val="20000"/>
        </a:spcBef>
        <a:spcAft>
          <a:spcPct val="0"/>
        </a:spcAft>
        <a:buClr>
          <a:srgbClr val="113268"/>
        </a:buClr>
        <a:buChar char="»"/>
        <a:defRPr sz="1400">
          <a:solidFill>
            <a:srgbClr val="292929"/>
          </a:solidFill>
          <a:latin typeface="+mn-lt"/>
          <a:cs typeface="+mn-cs"/>
        </a:defRPr>
      </a:lvl6pPr>
      <a:lvl7pPr marL="2971800" indent="-228600" algn="l" rtl="0" fontAlgn="base">
        <a:spcBef>
          <a:spcPct val="20000"/>
        </a:spcBef>
        <a:spcAft>
          <a:spcPct val="0"/>
        </a:spcAft>
        <a:buClr>
          <a:srgbClr val="113268"/>
        </a:buClr>
        <a:buChar char="»"/>
        <a:defRPr sz="1400">
          <a:solidFill>
            <a:srgbClr val="292929"/>
          </a:solidFill>
          <a:latin typeface="+mn-lt"/>
          <a:cs typeface="+mn-cs"/>
        </a:defRPr>
      </a:lvl7pPr>
      <a:lvl8pPr marL="3429000" indent="-228600" algn="l" rtl="0" fontAlgn="base">
        <a:spcBef>
          <a:spcPct val="20000"/>
        </a:spcBef>
        <a:spcAft>
          <a:spcPct val="0"/>
        </a:spcAft>
        <a:buClr>
          <a:srgbClr val="113268"/>
        </a:buClr>
        <a:buChar char="»"/>
        <a:defRPr sz="1400">
          <a:solidFill>
            <a:srgbClr val="292929"/>
          </a:solidFill>
          <a:latin typeface="+mn-lt"/>
          <a:cs typeface="+mn-cs"/>
        </a:defRPr>
      </a:lvl8pPr>
      <a:lvl9pPr marL="3886200" indent="-228600" algn="l" rtl="0" fontAlgn="base">
        <a:spcBef>
          <a:spcPct val="20000"/>
        </a:spcBef>
        <a:spcAft>
          <a:spcPct val="0"/>
        </a:spcAft>
        <a:buClr>
          <a:srgbClr val="113268"/>
        </a:buClr>
        <a:buChar char="»"/>
        <a:defRPr sz="1400">
          <a:solidFill>
            <a:srgbClr val="29292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37"/>
          <p:cNvSpPr>
            <a:spLocks noChangeArrowheads="1"/>
          </p:cNvSpPr>
          <p:nvPr/>
        </p:nvSpPr>
        <p:spPr bwMode="auto">
          <a:xfrm>
            <a:off x="0" y="6176963"/>
            <a:ext cx="9144000" cy="171450"/>
          </a:xfrm>
          <a:prstGeom prst="rect">
            <a:avLst/>
          </a:prstGeom>
          <a:solidFill>
            <a:srgbClr val="FBCC05"/>
          </a:solidFill>
          <a:ln w="9525" algn="ctr">
            <a:noFill/>
            <a:miter lim="800000"/>
            <a:headEnd/>
            <a:tailEnd/>
          </a:ln>
          <a:effectLst/>
        </p:spPr>
        <p:txBody>
          <a:bodyPr wrap="none" anchor="ctr"/>
          <a:lstStyle/>
          <a:p>
            <a:pPr>
              <a:defRPr/>
            </a:pPr>
            <a:endParaRPr lang="en-US" b="1" i="0">
              <a:cs typeface="+mn-cs"/>
            </a:endParaRPr>
          </a:p>
        </p:txBody>
      </p:sp>
      <p:sp>
        <p:nvSpPr>
          <p:cNvPr id="16" name="Rectangle 7"/>
          <p:cNvSpPr>
            <a:spLocks noChangeArrowheads="1"/>
          </p:cNvSpPr>
          <p:nvPr/>
        </p:nvSpPr>
        <p:spPr bwMode="auto">
          <a:xfrm>
            <a:off x="1736725" y="1778000"/>
            <a:ext cx="7015163" cy="822325"/>
          </a:xfrm>
          <a:prstGeom prst="rect">
            <a:avLst/>
          </a:prstGeom>
          <a:noFill/>
          <a:ln w="9525">
            <a:noFill/>
            <a:miter lim="800000"/>
            <a:headEnd/>
            <a:tailEnd/>
          </a:ln>
          <a:effectLst/>
        </p:spPr>
        <p:txBody>
          <a:bodyPr anchor="ctr"/>
          <a:lstStyle/>
          <a:p>
            <a:pPr algn="ctr">
              <a:spcBef>
                <a:spcPct val="0"/>
              </a:spcBef>
              <a:buClrTx/>
              <a:buFontTx/>
              <a:buNone/>
              <a:defRPr/>
            </a:pPr>
            <a:endParaRPr lang="en-US" sz="3200" i="0">
              <a:solidFill>
                <a:schemeClr val="tx1"/>
              </a:solidFill>
              <a:cs typeface="+mn-cs"/>
            </a:endParaRPr>
          </a:p>
        </p:txBody>
      </p:sp>
      <p:sp>
        <p:nvSpPr>
          <p:cNvPr id="17" name="Rectangle 8"/>
          <p:cNvSpPr>
            <a:spLocks noChangeArrowheads="1"/>
          </p:cNvSpPr>
          <p:nvPr/>
        </p:nvSpPr>
        <p:spPr bwMode="auto">
          <a:xfrm>
            <a:off x="2676525" y="2522538"/>
            <a:ext cx="5135563" cy="717550"/>
          </a:xfrm>
          <a:prstGeom prst="rect">
            <a:avLst/>
          </a:prstGeom>
          <a:noFill/>
          <a:ln w="9525">
            <a:noFill/>
            <a:miter lim="800000"/>
            <a:headEnd/>
            <a:tailEnd/>
          </a:ln>
          <a:effectLst/>
        </p:spPr>
        <p:txBody>
          <a:bodyPr anchor="ctr"/>
          <a:lstStyle/>
          <a:p>
            <a:pPr algn="ctr">
              <a:spcBef>
                <a:spcPct val="0"/>
              </a:spcBef>
              <a:buClrTx/>
              <a:buFontTx/>
              <a:buNone/>
              <a:defRPr/>
            </a:pPr>
            <a:endParaRPr lang="en-US" i="0">
              <a:solidFill>
                <a:schemeClr val="tx1"/>
              </a:solidFill>
              <a:cs typeface="+mn-cs"/>
            </a:endParaRPr>
          </a:p>
        </p:txBody>
      </p:sp>
      <p:sp>
        <p:nvSpPr>
          <p:cNvPr id="18" name="Rectangle 21"/>
          <p:cNvSpPr>
            <a:spLocks noChangeArrowheads="1"/>
          </p:cNvSpPr>
          <p:nvPr/>
        </p:nvSpPr>
        <p:spPr bwMode="auto">
          <a:xfrm rot="16200000">
            <a:off x="4255294" y="1969294"/>
            <a:ext cx="633412" cy="9144000"/>
          </a:xfrm>
          <a:prstGeom prst="rect">
            <a:avLst/>
          </a:prstGeom>
          <a:gradFill rotWithShape="1">
            <a:gsLst>
              <a:gs pos="0">
                <a:schemeClr val="folHlink"/>
              </a:gs>
              <a:gs pos="100000">
                <a:schemeClr val="folHlink">
                  <a:gamma/>
                  <a:shade val="70588"/>
                  <a:invGamma/>
                </a:schemeClr>
              </a:gs>
            </a:gsLst>
            <a:lin ang="5400000" scaled="1"/>
          </a:gradFill>
          <a:ln w="9525">
            <a:noFill/>
            <a:miter lim="800000"/>
            <a:headEnd/>
            <a:tailEnd/>
          </a:ln>
          <a:effectLst/>
        </p:spPr>
        <p:txBody>
          <a:bodyPr wrap="none" anchor="ctr"/>
          <a:lstStyle/>
          <a:p>
            <a:pPr>
              <a:defRPr/>
            </a:pPr>
            <a:endParaRPr lang="en-US" b="1" i="0">
              <a:cs typeface="+mn-cs"/>
            </a:endParaRPr>
          </a:p>
        </p:txBody>
      </p:sp>
      <p:sp>
        <p:nvSpPr>
          <p:cNvPr id="19" name="Rectangle 22"/>
          <p:cNvSpPr>
            <a:spLocks noChangeArrowheads="1"/>
          </p:cNvSpPr>
          <p:nvPr/>
        </p:nvSpPr>
        <p:spPr bwMode="auto">
          <a:xfrm>
            <a:off x="293688" y="0"/>
            <a:ext cx="184150" cy="6858000"/>
          </a:xfrm>
          <a:prstGeom prst="rect">
            <a:avLst/>
          </a:prstGeom>
          <a:solidFill>
            <a:srgbClr val="EAEAEA"/>
          </a:solidFill>
          <a:ln w="9525">
            <a:noFill/>
            <a:miter lim="800000"/>
            <a:headEnd/>
            <a:tailEnd/>
          </a:ln>
          <a:effectLst/>
        </p:spPr>
        <p:txBody>
          <a:bodyPr wrap="none" anchor="ctr"/>
          <a:lstStyle/>
          <a:p>
            <a:pPr>
              <a:defRPr/>
            </a:pPr>
            <a:endParaRPr lang="en-US" b="1" i="0">
              <a:cs typeface="+mn-cs"/>
            </a:endParaRPr>
          </a:p>
        </p:txBody>
      </p:sp>
      <p:sp>
        <p:nvSpPr>
          <p:cNvPr id="20" name="Rectangle 23"/>
          <p:cNvSpPr>
            <a:spLocks noChangeArrowheads="1"/>
          </p:cNvSpPr>
          <p:nvPr/>
        </p:nvSpPr>
        <p:spPr bwMode="auto">
          <a:xfrm>
            <a:off x="0" y="0"/>
            <a:ext cx="400050" cy="6858000"/>
          </a:xfrm>
          <a:prstGeom prst="rect">
            <a:avLst/>
          </a:prstGeom>
          <a:gradFill rotWithShape="1">
            <a:gsLst>
              <a:gs pos="0">
                <a:srgbClr val="5D85B4">
                  <a:gamma/>
                  <a:shade val="73333"/>
                  <a:invGamma/>
                </a:srgbClr>
              </a:gs>
              <a:gs pos="50000">
                <a:srgbClr val="5D85B4"/>
              </a:gs>
              <a:gs pos="100000">
                <a:srgbClr val="5D85B4">
                  <a:gamma/>
                  <a:shade val="73333"/>
                  <a:invGamma/>
                </a:srgbClr>
              </a:gs>
            </a:gsLst>
            <a:lin ang="5400000" scaled="1"/>
          </a:gradFill>
          <a:ln w="9525">
            <a:noFill/>
            <a:miter lim="800000"/>
            <a:headEnd/>
            <a:tailEnd/>
          </a:ln>
          <a:effectLst/>
        </p:spPr>
        <p:txBody>
          <a:bodyPr wrap="none" anchor="ctr"/>
          <a:lstStyle/>
          <a:p>
            <a:pPr>
              <a:defRPr/>
            </a:pPr>
            <a:endParaRPr lang="en-US" b="1" i="0">
              <a:cs typeface="+mn-cs"/>
            </a:endParaRPr>
          </a:p>
        </p:txBody>
      </p:sp>
      <p:pic>
        <p:nvPicPr>
          <p:cNvPr id="4104" name="Picture 1038" descr="centralis transp logo"/>
          <p:cNvPicPr>
            <a:picLocks noChangeAspect="1" noChangeArrowheads="1"/>
          </p:cNvPicPr>
          <p:nvPr/>
        </p:nvPicPr>
        <p:blipFill>
          <a:blip r:embed="rId13"/>
          <a:srcRect t="20645" b="27742"/>
          <a:stretch>
            <a:fillRect/>
          </a:stretch>
        </p:blipFill>
        <p:spPr bwMode="auto">
          <a:xfrm>
            <a:off x="6775450" y="6281738"/>
            <a:ext cx="2330450" cy="538162"/>
          </a:xfrm>
          <a:prstGeom prst="rect">
            <a:avLst/>
          </a:prstGeom>
          <a:noFill/>
          <a:ln w="9525">
            <a:noFill/>
            <a:miter lim="800000"/>
            <a:headEnd/>
            <a:tailEnd/>
          </a:ln>
        </p:spPr>
      </p:pic>
      <p:sp>
        <p:nvSpPr>
          <p:cNvPr id="4105" name="Rectangle 58"/>
          <p:cNvSpPr>
            <a:spLocks noGrp="1" noChangeArrowheads="1"/>
          </p:cNvSpPr>
          <p:nvPr>
            <p:ph type="title"/>
          </p:nvPr>
        </p:nvSpPr>
        <p:spPr bwMode="auto">
          <a:xfrm>
            <a:off x="1514475" y="374650"/>
            <a:ext cx="73152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Template</a:t>
            </a:r>
          </a:p>
        </p:txBody>
      </p:sp>
      <p:sp>
        <p:nvSpPr>
          <p:cNvPr id="4106" name="Rectangle 63"/>
          <p:cNvSpPr>
            <a:spLocks noGrp="1" noChangeArrowheads="1"/>
          </p:cNvSpPr>
          <p:nvPr>
            <p:ph type="body" idx="1"/>
          </p:nvPr>
        </p:nvSpPr>
        <p:spPr bwMode="auto">
          <a:xfrm>
            <a:off x="457200" y="14859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 name="Rectangle 1035"/>
          <p:cNvSpPr>
            <a:spLocks noGrp="1" noChangeArrowheads="1"/>
          </p:cNvSpPr>
          <p:nvPr>
            <p:ph type="dt" sz="quarter" idx="2"/>
          </p:nvPr>
        </p:nvSpPr>
        <p:spPr bwMode="auto">
          <a:xfrm>
            <a:off x="6748463" y="6326188"/>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0"/>
              </a:spcBef>
              <a:buClrTx/>
              <a:buFontTx/>
              <a:buNone/>
              <a:defRPr sz="1400" b="0" i="0">
                <a:solidFill>
                  <a:schemeClr val="bg1"/>
                </a:solidFill>
                <a:cs typeface="+mn-cs"/>
              </a:defRPr>
            </a:lvl1pPr>
          </a:lstStyle>
          <a:p>
            <a:pPr>
              <a:defRPr/>
            </a:pPr>
            <a:endParaRPr lang="en-US"/>
          </a:p>
        </p:txBody>
      </p:sp>
      <p:sp>
        <p:nvSpPr>
          <p:cNvPr id="23" name="Rectangle 1036"/>
          <p:cNvSpPr>
            <a:spLocks noGrp="1" noChangeArrowheads="1"/>
          </p:cNvSpPr>
          <p:nvPr>
            <p:ph type="sldNum" sz="quarter" idx="4"/>
          </p:nvPr>
        </p:nvSpPr>
        <p:spPr bwMode="auto">
          <a:xfrm>
            <a:off x="0" y="6426200"/>
            <a:ext cx="9144000" cy="3683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0"/>
              </a:spcBef>
              <a:buClrTx/>
              <a:buFontTx/>
              <a:buNone/>
              <a:defRPr sz="900" i="0">
                <a:solidFill>
                  <a:schemeClr val="bg1"/>
                </a:solidFill>
                <a:latin typeface="Verdana" pitchFamily="34" charset="0"/>
                <a:cs typeface="+mn-cs"/>
              </a:defRPr>
            </a:lvl1pPr>
          </a:lstStyle>
          <a:p>
            <a:pPr>
              <a:defRPr/>
            </a:pPr>
            <a:fld id="{134488B9-60A8-4502-883A-35C48379A6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ftr="0" dt="0"/>
  <p:txStyles>
    <p:titleStyle>
      <a:lvl1pPr algn="l" rtl="0" eaLnBrk="0" fontAlgn="base" hangingPunct="0">
        <a:spcBef>
          <a:spcPct val="0"/>
        </a:spcBef>
        <a:spcAft>
          <a:spcPct val="0"/>
        </a:spcAft>
        <a:defRPr sz="2200">
          <a:solidFill>
            <a:schemeClr val="bg1"/>
          </a:solidFill>
          <a:latin typeface="+mj-lt"/>
          <a:ea typeface="+mj-ea"/>
          <a:cs typeface="+mj-cs"/>
        </a:defRPr>
      </a:lvl1pPr>
      <a:lvl2pPr algn="l" rtl="0" eaLnBrk="0" fontAlgn="base" hangingPunct="0">
        <a:spcBef>
          <a:spcPct val="0"/>
        </a:spcBef>
        <a:spcAft>
          <a:spcPct val="0"/>
        </a:spcAft>
        <a:defRPr sz="2200">
          <a:solidFill>
            <a:schemeClr val="bg1"/>
          </a:solidFill>
          <a:latin typeface="Trebuchet MS" pitchFamily="34" charset="0"/>
          <a:cs typeface="Arial" charset="0"/>
        </a:defRPr>
      </a:lvl2pPr>
      <a:lvl3pPr algn="l" rtl="0" eaLnBrk="0" fontAlgn="base" hangingPunct="0">
        <a:spcBef>
          <a:spcPct val="0"/>
        </a:spcBef>
        <a:spcAft>
          <a:spcPct val="0"/>
        </a:spcAft>
        <a:defRPr sz="2200">
          <a:solidFill>
            <a:schemeClr val="bg1"/>
          </a:solidFill>
          <a:latin typeface="Trebuchet MS" pitchFamily="34" charset="0"/>
          <a:cs typeface="Arial" charset="0"/>
        </a:defRPr>
      </a:lvl3pPr>
      <a:lvl4pPr algn="l" rtl="0" eaLnBrk="0" fontAlgn="base" hangingPunct="0">
        <a:spcBef>
          <a:spcPct val="0"/>
        </a:spcBef>
        <a:spcAft>
          <a:spcPct val="0"/>
        </a:spcAft>
        <a:defRPr sz="2200">
          <a:solidFill>
            <a:schemeClr val="bg1"/>
          </a:solidFill>
          <a:latin typeface="Trebuchet MS" pitchFamily="34" charset="0"/>
          <a:cs typeface="Arial" charset="0"/>
        </a:defRPr>
      </a:lvl4pPr>
      <a:lvl5pPr algn="l" rtl="0" eaLnBrk="0" fontAlgn="base" hangingPunct="0">
        <a:spcBef>
          <a:spcPct val="0"/>
        </a:spcBef>
        <a:spcAft>
          <a:spcPct val="0"/>
        </a:spcAft>
        <a:defRPr sz="2200">
          <a:solidFill>
            <a:schemeClr val="bg1"/>
          </a:solidFill>
          <a:latin typeface="Trebuchet MS" pitchFamily="34" charset="0"/>
          <a:cs typeface="Arial" charset="0"/>
        </a:defRPr>
      </a:lvl5pPr>
      <a:lvl6pPr marL="457200" algn="l" rtl="0" fontAlgn="base">
        <a:spcBef>
          <a:spcPct val="0"/>
        </a:spcBef>
        <a:spcAft>
          <a:spcPct val="0"/>
        </a:spcAft>
        <a:defRPr sz="2200">
          <a:solidFill>
            <a:schemeClr val="bg1"/>
          </a:solidFill>
          <a:latin typeface="Trebuchet MS" pitchFamily="34" charset="0"/>
          <a:cs typeface="Arial" charset="0"/>
        </a:defRPr>
      </a:lvl6pPr>
      <a:lvl7pPr marL="914400" algn="l" rtl="0" fontAlgn="base">
        <a:spcBef>
          <a:spcPct val="0"/>
        </a:spcBef>
        <a:spcAft>
          <a:spcPct val="0"/>
        </a:spcAft>
        <a:defRPr sz="2200">
          <a:solidFill>
            <a:schemeClr val="bg1"/>
          </a:solidFill>
          <a:latin typeface="Trebuchet MS" pitchFamily="34" charset="0"/>
          <a:cs typeface="Arial" charset="0"/>
        </a:defRPr>
      </a:lvl7pPr>
      <a:lvl8pPr marL="1371600" algn="l" rtl="0" fontAlgn="base">
        <a:spcBef>
          <a:spcPct val="0"/>
        </a:spcBef>
        <a:spcAft>
          <a:spcPct val="0"/>
        </a:spcAft>
        <a:defRPr sz="2200">
          <a:solidFill>
            <a:schemeClr val="bg1"/>
          </a:solidFill>
          <a:latin typeface="Trebuchet MS" pitchFamily="34" charset="0"/>
          <a:cs typeface="Arial" charset="0"/>
        </a:defRPr>
      </a:lvl8pPr>
      <a:lvl9pPr marL="1828800" algn="l" rtl="0" fontAlgn="base">
        <a:spcBef>
          <a:spcPct val="0"/>
        </a:spcBef>
        <a:spcAft>
          <a:spcPct val="0"/>
        </a:spcAft>
        <a:defRPr sz="2200">
          <a:solidFill>
            <a:schemeClr val="bg1"/>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rgbClr val="113268"/>
        </a:buClr>
        <a:buChar char="•"/>
        <a:defRPr sz="1600">
          <a:solidFill>
            <a:srgbClr val="292929"/>
          </a:solidFill>
          <a:latin typeface="+mn-lt"/>
          <a:ea typeface="+mn-ea"/>
          <a:cs typeface="+mn-cs"/>
        </a:defRPr>
      </a:lvl1pPr>
      <a:lvl2pPr marL="742950" indent="-285750" algn="l" rtl="0" eaLnBrk="0" fontAlgn="base" hangingPunct="0">
        <a:spcBef>
          <a:spcPct val="20000"/>
        </a:spcBef>
        <a:spcAft>
          <a:spcPct val="0"/>
        </a:spcAft>
        <a:buClr>
          <a:srgbClr val="113268"/>
        </a:buClr>
        <a:buFont typeface="Trebuchet MS" pitchFamily="34" charset="0"/>
        <a:buChar char="―"/>
        <a:defRPr sz="1400">
          <a:solidFill>
            <a:srgbClr val="292929"/>
          </a:solidFill>
          <a:latin typeface="+mn-lt"/>
          <a:cs typeface="+mn-cs"/>
        </a:defRPr>
      </a:lvl2pPr>
      <a:lvl3pPr marL="1143000" indent="-228600" algn="l" rtl="0" eaLnBrk="0" fontAlgn="base" hangingPunct="0">
        <a:spcBef>
          <a:spcPct val="20000"/>
        </a:spcBef>
        <a:spcAft>
          <a:spcPct val="0"/>
        </a:spcAft>
        <a:buClr>
          <a:srgbClr val="113268"/>
        </a:buClr>
        <a:buFont typeface="Wingdings" pitchFamily="2" charset="2"/>
        <a:buChar char="§"/>
        <a:defRPr sz="1400">
          <a:solidFill>
            <a:srgbClr val="292929"/>
          </a:solidFill>
          <a:latin typeface="+mn-lt"/>
          <a:cs typeface="+mn-cs"/>
        </a:defRPr>
      </a:lvl3pPr>
      <a:lvl4pPr marL="1600200" indent="-228600" algn="l" rtl="0" eaLnBrk="0" fontAlgn="base" hangingPunct="0">
        <a:spcBef>
          <a:spcPct val="20000"/>
        </a:spcBef>
        <a:spcAft>
          <a:spcPct val="0"/>
        </a:spcAft>
        <a:buClr>
          <a:srgbClr val="113268"/>
        </a:buClr>
        <a:buChar char="&gt;"/>
        <a:defRPr sz="1400">
          <a:solidFill>
            <a:srgbClr val="292929"/>
          </a:solidFill>
          <a:latin typeface="+mn-lt"/>
          <a:cs typeface="+mn-cs"/>
        </a:defRPr>
      </a:lvl4pPr>
      <a:lvl5pPr marL="2057400" indent="-228600" algn="l" rtl="0" eaLnBrk="0" fontAlgn="base" hangingPunct="0">
        <a:spcBef>
          <a:spcPct val="20000"/>
        </a:spcBef>
        <a:spcAft>
          <a:spcPct val="0"/>
        </a:spcAft>
        <a:buClr>
          <a:srgbClr val="113268"/>
        </a:buClr>
        <a:buChar char="»"/>
        <a:defRPr sz="1400">
          <a:solidFill>
            <a:srgbClr val="292929"/>
          </a:solidFill>
          <a:latin typeface="+mn-lt"/>
          <a:cs typeface="+mn-cs"/>
        </a:defRPr>
      </a:lvl5pPr>
      <a:lvl6pPr marL="2514600" indent="-228600" algn="l" rtl="0" fontAlgn="base">
        <a:spcBef>
          <a:spcPct val="20000"/>
        </a:spcBef>
        <a:spcAft>
          <a:spcPct val="0"/>
        </a:spcAft>
        <a:buClr>
          <a:srgbClr val="113268"/>
        </a:buClr>
        <a:buChar char="»"/>
        <a:defRPr sz="1400">
          <a:solidFill>
            <a:srgbClr val="292929"/>
          </a:solidFill>
          <a:latin typeface="+mn-lt"/>
          <a:cs typeface="+mn-cs"/>
        </a:defRPr>
      </a:lvl6pPr>
      <a:lvl7pPr marL="2971800" indent="-228600" algn="l" rtl="0" fontAlgn="base">
        <a:spcBef>
          <a:spcPct val="20000"/>
        </a:spcBef>
        <a:spcAft>
          <a:spcPct val="0"/>
        </a:spcAft>
        <a:buClr>
          <a:srgbClr val="113268"/>
        </a:buClr>
        <a:buChar char="»"/>
        <a:defRPr sz="1400">
          <a:solidFill>
            <a:srgbClr val="292929"/>
          </a:solidFill>
          <a:latin typeface="+mn-lt"/>
          <a:cs typeface="+mn-cs"/>
        </a:defRPr>
      </a:lvl7pPr>
      <a:lvl8pPr marL="3429000" indent="-228600" algn="l" rtl="0" fontAlgn="base">
        <a:spcBef>
          <a:spcPct val="20000"/>
        </a:spcBef>
        <a:spcAft>
          <a:spcPct val="0"/>
        </a:spcAft>
        <a:buClr>
          <a:srgbClr val="113268"/>
        </a:buClr>
        <a:buChar char="»"/>
        <a:defRPr sz="1400">
          <a:solidFill>
            <a:srgbClr val="292929"/>
          </a:solidFill>
          <a:latin typeface="+mn-lt"/>
          <a:cs typeface="+mn-cs"/>
        </a:defRPr>
      </a:lvl8pPr>
      <a:lvl9pPr marL="3886200" indent="-228600" algn="l" rtl="0" fontAlgn="base">
        <a:spcBef>
          <a:spcPct val="20000"/>
        </a:spcBef>
        <a:spcAft>
          <a:spcPct val="0"/>
        </a:spcAft>
        <a:buClr>
          <a:srgbClr val="113268"/>
        </a:buClr>
        <a:buChar char="»"/>
        <a:defRPr sz="1400">
          <a:solidFill>
            <a:srgbClr val="29292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1" name="Rectangle 67"/>
          <p:cNvSpPr>
            <a:spLocks noChangeArrowheads="1"/>
          </p:cNvSpPr>
          <p:nvPr/>
        </p:nvSpPr>
        <p:spPr bwMode="auto">
          <a:xfrm>
            <a:off x="0" y="6176963"/>
            <a:ext cx="9144000" cy="171450"/>
          </a:xfrm>
          <a:prstGeom prst="rect">
            <a:avLst/>
          </a:prstGeom>
          <a:solidFill>
            <a:srgbClr val="FBCC05"/>
          </a:solidFill>
          <a:ln w="9525" algn="ctr">
            <a:noFill/>
            <a:miter lim="800000"/>
            <a:headEnd/>
            <a:tailEnd/>
          </a:ln>
          <a:effectLst/>
        </p:spPr>
        <p:txBody>
          <a:bodyPr wrap="none" anchor="ctr"/>
          <a:lstStyle/>
          <a:p>
            <a:pPr>
              <a:defRPr/>
            </a:pPr>
            <a:endParaRPr lang="en-US" b="1" i="0">
              <a:cs typeface="+mn-cs"/>
            </a:endParaRPr>
          </a:p>
        </p:txBody>
      </p:sp>
      <p:sp>
        <p:nvSpPr>
          <p:cNvPr id="1088" name="Rectangle 64"/>
          <p:cNvSpPr>
            <a:spLocks noChangeArrowheads="1"/>
          </p:cNvSpPr>
          <p:nvPr/>
        </p:nvSpPr>
        <p:spPr bwMode="auto">
          <a:xfrm rot="-5400000">
            <a:off x="4443412" y="1784351"/>
            <a:ext cx="257175" cy="9144000"/>
          </a:xfrm>
          <a:prstGeom prst="rect">
            <a:avLst/>
          </a:prstGeom>
          <a:solidFill>
            <a:srgbClr val="DDDDDD"/>
          </a:solidFill>
          <a:ln w="9525">
            <a:noFill/>
            <a:miter lim="800000"/>
            <a:headEnd/>
            <a:tailEnd/>
          </a:ln>
          <a:effectLst/>
        </p:spPr>
        <p:txBody>
          <a:bodyPr wrap="none" anchor="ctr"/>
          <a:lstStyle/>
          <a:p>
            <a:pPr>
              <a:defRPr/>
            </a:pPr>
            <a:endParaRPr lang="en-US" b="1" i="0">
              <a:cs typeface="+mn-cs"/>
            </a:endParaRPr>
          </a:p>
        </p:txBody>
      </p:sp>
      <p:sp>
        <p:nvSpPr>
          <p:cNvPr id="1075" name="Rectangle 51"/>
          <p:cNvSpPr>
            <a:spLocks noChangeArrowheads="1"/>
          </p:cNvSpPr>
          <p:nvPr/>
        </p:nvSpPr>
        <p:spPr bwMode="auto">
          <a:xfrm>
            <a:off x="1371600" y="330200"/>
            <a:ext cx="7772400" cy="639763"/>
          </a:xfrm>
          <a:prstGeom prst="rect">
            <a:avLst/>
          </a:prstGeom>
          <a:solidFill>
            <a:srgbClr val="5D85B4"/>
          </a:solidFill>
          <a:ln w="19050">
            <a:noFill/>
            <a:miter lim="800000"/>
            <a:headEnd/>
            <a:tailEnd/>
          </a:ln>
          <a:effectLst/>
        </p:spPr>
        <p:txBody>
          <a:bodyPr wrap="none" anchor="ctr"/>
          <a:lstStyle/>
          <a:p>
            <a:pPr>
              <a:defRPr/>
            </a:pPr>
            <a:endParaRPr lang="en-US" b="1" i="0">
              <a:cs typeface="+mn-cs"/>
            </a:endParaRPr>
          </a:p>
        </p:txBody>
      </p:sp>
      <p:sp>
        <p:nvSpPr>
          <p:cNvPr id="1076" name="Rectangle 52"/>
          <p:cNvSpPr>
            <a:spLocks noChangeArrowheads="1"/>
          </p:cNvSpPr>
          <p:nvPr/>
        </p:nvSpPr>
        <p:spPr bwMode="auto">
          <a:xfrm>
            <a:off x="0" y="330200"/>
            <a:ext cx="1371600" cy="639763"/>
          </a:xfrm>
          <a:prstGeom prst="rect">
            <a:avLst/>
          </a:prstGeom>
          <a:gradFill rotWithShape="1">
            <a:gsLst>
              <a:gs pos="0">
                <a:srgbClr val="113268"/>
              </a:gs>
              <a:gs pos="100000">
                <a:srgbClr val="113268">
                  <a:gamma/>
                  <a:tint val="76078"/>
                  <a:invGamma/>
                </a:srgbClr>
              </a:gs>
            </a:gsLst>
            <a:lin ang="0" scaled="1"/>
          </a:gradFill>
          <a:ln w="19050">
            <a:noFill/>
            <a:miter lim="800000"/>
            <a:headEnd/>
            <a:tailEnd/>
          </a:ln>
          <a:effectLst/>
        </p:spPr>
        <p:txBody>
          <a:bodyPr wrap="none" anchor="ctr"/>
          <a:lstStyle/>
          <a:p>
            <a:pPr>
              <a:defRPr/>
            </a:pPr>
            <a:endParaRPr lang="en-US" b="1" i="0">
              <a:cs typeface="+mn-cs"/>
            </a:endParaRPr>
          </a:p>
        </p:txBody>
      </p:sp>
      <p:sp>
        <p:nvSpPr>
          <p:cNvPr id="1078" name="Line 54"/>
          <p:cNvSpPr>
            <a:spLocks noChangeShapeType="1"/>
          </p:cNvSpPr>
          <p:nvPr/>
        </p:nvSpPr>
        <p:spPr bwMode="auto">
          <a:xfrm>
            <a:off x="1371600" y="330200"/>
            <a:ext cx="0" cy="639763"/>
          </a:xfrm>
          <a:prstGeom prst="line">
            <a:avLst/>
          </a:prstGeom>
          <a:noFill/>
          <a:ln w="19050">
            <a:solidFill>
              <a:schemeClr val="bg1"/>
            </a:solidFill>
            <a:round/>
            <a:headEnd/>
            <a:tailEnd/>
          </a:ln>
          <a:effectLst/>
        </p:spPr>
        <p:txBody>
          <a:bodyPr wrap="none" anchor="ctr"/>
          <a:lstStyle/>
          <a:p>
            <a:pPr>
              <a:defRPr/>
            </a:pPr>
            <a:endParaRPr lang="en-US" b="1" i="0">
              <a:cs typeface="+mn-cs"/>
            </a:endParaRPr>
          </a:p>
        </p:txBody>
      </p:sp>
      <p:sp>
        <p:nvSpPr>
          <p:cNvPr id="1081" name="Text Box 57"/>
          <p:cNvSpPr txBox="1">
            <a:spLocks noChangeArrowheads="1"/>
          </p:cNvSpPr>
          <p:nvPr/>
        </p:nvSpPr>
        <p:spPr bwMode="auto">
          <a:xfrm>
            <a:off x="2803525" y="3054350"/>
            <a:ext cx="184150" cy="396875"/>
          </a:xfrm>
          <a:prstGeom prst="rect">
            <a:avLst/>
          </a:prstGeom>
          <a:noFill/>
          <a:ln w="9525">
            <a:noFill/>
            <a:miter lim="800000"/>
            <a:headEnd/>
            <a:tailEnd/>
          </a:ln>
          <a:effectLst/>
        </p:spPr>
        <p:txBody>
          <a:bodyPr wrap="none">
            <a:spAutoFit/>
          </a:bodyPr>
          <a:lstStyle/>
          <a:p>
            <a:pPr eaLnBrk="0" hangingPunct="0">
              <a:spcBef>
                <a:spcPct val="0"/>
              </a:spcBef>
              <a:buClrTx/>
              <a:buFontTx/>
              <a:buNone/>
              <a:defRPr/>
            </a:pPr>
            <a:endParaRPr lang="en-US" sz="2000" b="1" i="0">
              <a:solidFill>
                <a:schemeClr val="tx1"/>
              </a:solidFill>
              <a:latin typeface="Verdana" pitchFamily="34" charset="0"/>
              <a:cs typeface="+mn-cs"/>
            </a:endParaRPr>
          </a:p>
        </p:txBody>
      </p:sp>
      <p:sp>
        <p:nvSpPr>
          <p:cNvPr id="5128" name="Rectangle 58"/>
          <p:cNvSpPr>
            <a:spLocks noGrp="1" noChangeArrowheads="1"/>
          </p:cNvSpPr>
          <p:nvPr>
            <p:ph type="title"/>
          </p:nvPr>
        </p:nvSpPr>
        <p:spPr bwMode="auto">
          <a:xfrm>
            <a:off x="1514475" y="374650"/>
            <a:ext cx="73152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Template</a:t>
            </a:r>
          </a:p>
        </p:txBody>
      </p:sp>
      <p:sp>
        <p:nvSpPr>
          <p:cNvPr id="1086" name="Text Box 62"/>
          <p:cNvSpPr txBox="1">
            <a:spLocks noChangeArrowheads="1"/>
          </p:cNvSpPr>
          <p:nvPr/>
        </p:nvSpPr>
        <p:spPr bwMode="auto">
          <a:xfrm>
            <a:off x="914400" y="1731963"/>
            <a:ext cx="6683375" cy="457200"/>
          </a:xfrm>
          <a:prstGeom prst="rect">
            <a:avLst/>
          </a:prstGeom>
          <a:noFill/>
          <a:ln w="9525">
            <a:noFill/>
            <a:miter lim="800000"/>
            <a:headEnd/>
            <a:tailEnd/>
          </a:ln>
          <a:effectLst/>
        </p:spPr>
        <p:txBody>
          <a:bodyPr>
            <a:spAutoFit/>
          </a:bodyPr>
          <a:lstStyle/>
          <a:p>
            <a:pPr>
              <a:spcBef>
                <a:spcPct val="0"/>
              </a:spcBef>
              <a:buClrTx/>
              <a:defRPr/>
            </a:pPr>
            <a:endParaRPr lang="en-US" i="0">
              <a:solidFill>
                <a:schemeClr val="tx1"/>
              </a:solidFill>
              <a:cs typeface="+mn-cs"/>
            </a:endParaRPr>
          </a:p>
        </p:txBody>
      </p:sp>
      <p:sp>
        <p:nvSpPr>
          <p:cNvPr id="5130" name="Rectangle 63"/>
          <p:cNvSpPr>
            <a:spLocks noGrp="1" noChangeArrowheads="1"/>
          </p:cNvSpPr>
          <p:nvPr>
            <p:ph type="body" idx="1"/>
          </p:nvPr>
        </p:nvSpPr>
        <p:spPr bwMode="auto">
          <a:xfrm>
            <a:off x="457200" y="14859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7" name="Rectangle 53"/>
          <p:cNvSpPr>
            <a:spLocks noChangeArrowheads="1"/>
          </p:cNvSpPr>
          <p:nvPr/>
        </p:nvSpPr>
        <p:spPr bwMode="auto">
          <a:xfrm>
            <a:off x="0" y="920750"/>
            <a:ext cx="9144000" cy="73025"/>
          </a:xfrm>
          <a:prstGeom prst="rect">
            <a:avLst/>
          </a:prstGeom>
          <a:solidFill>
            <a:srgbClr val="DDDDDD"/>
          </a:solidFill>
          <a:ln w="19050">
            <a:noFill/>
            <a:miter lim="800000"/>
            <a:headEnd/>
            <a:tailEnd/>
          </a:ln>
          <a:effectLst/>
        </p:spPr>
        <p:txBody>
          <a:bodyPr wrap="none" anchor="ctr"/>
          <a:lstStyle/>
          <a:p>
            <a:pPr>
              <a:defRPr/>
            </a:pPr>
            <a:endParaRPr lang="en-US" b="1" i="0">
              <a:cs typeface="+mn-cs"/>
            </a:endParaRPr>
          </a:p>
        </p:txBody>
      </p:sp>
      <p:sp>
        <p:nvSpPr>
          <p:cNvPr id="1093" name="Rectangle 69"/>
          <p:cNvSpPr>
            <a:spLocks noChangeArrowheads="1"/>
          </p:cNvSpPr>
          <p:nvPr/>
        </p:nvSpPr>
        <p:spPr bwMode="auto">
          <a:xfrm rot="-5400000">
            <a:off x="4255294" y="1969294"/>
            <a:ext cx="633412" cy="9144000"/>
          </a:xfrm>
          <a:prstGeom prst="rect">
            <a:avLst/>
          </a:prstGeom>
          <a:gradFill rotWithShape="1">
            <a:gsLst>
              <a:gs pos="0">
                <a:schemeClr val="folHlink"/>
              </a:gs>
              <a:gs pos="100000">
                <a:schemeClr val="folHlink">
                  <a:gamma/>
                  <a:shade val="70588"/>
                  <a:invGamma/>
                </a:schemeClr>
              </a:gs>
            </a:gsLst>
            <a:lin ang="5400000" scaled="1"/>
          </a:gradFill>
          <a:ln w="9525">
            <a:noFill/>
            <a:miter lim="800000"/>
            <a:headEnd/>
            <a:tailEnd/>
          </a:ln>
          <a:effectLst/>
        </p:spPr>
        <p:txBody>
          <a:bodyPr wrap="none" anchor="ctr"/>
          <a:lstStyle/>
          <a:p>
            <a:pPr>
              <a:defRPr/>
            </a:pPr>
            <a:endParaRPr lang="en-US" b="1" i="0">
              <a:cs typeface="+mn-cs"/>
            </a:endParaRPr>
          </a:p>
        </p:txBody>
      </p:sp>
      <p:pic>
        <p:nvPicPr>
          <p:cNvPr id="5133" name="Picture 68" descr="centralis transp logo"/>
          <p:cNvPicPr>
            <a:picLocks noChangeAspect="1" noChangeArrowheads="1"/>
          </p:cNvPicPr>
          <p:nvPr/>
        </p:nvPicPr>
        <p:blipFill>
          <a:blip r:embed="rId13"/>
          <a:srcRect t="20645" b="27742"/>
          <a:stretch>
            <a:fillRect/>
          </a:stretch>
        </p:blipFill>
        <p:spPr bwMode="auto">
          <a:xfrm>
            <a:off x="6737350" y="6281738"/>
            <a:ext cx="2330450" cy="538162"/>
          </a:xfrm>
          <a:prstGeom prst="rect">
            <a:avLst/>
          </a:prstGeom>
          <a:noFill/>
          <a:ln w="9525">
            <a:noFill/>
            <a:miter lim="800000"/>
            <a:headEnd/>
            <a:tailEnd/>
          </a:ln>
        </p:spPr>
      </p:pic>
      <p:sp>
        <p:nvSpPr>
          <p:cNvPr id="1074" name="Rectangle 50"/>
          <p:cNvSpPr>
            <a:spLocks noGrp="1" noChangeArrowheads="1"/>
          </p:cNvSpPr>
          <p:nvPr>
            <p:ph type="sldNum" sz="quarter" idx="4"/>
          </p:nvPr>
        </p:nvSpPr>
        <p:spPr bwMode="auto">
          <a:xfrm>
            <a:off x="0" y="6426200"/>
            <a:ext cx="9144000" cy="368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buClrTx/>
              <a:buFontTx/>
              <a:buNone/>
              <a:defRPr sz="900" b="0" i="0">
                <a:solidFill>
                  <a:schemeClr val="bg1"/>
                </a:solidFill>
                <a:latin typeface="Verdana" pitchFamily="34" charset="0"/>
                <a:cs typeface="+mn-cs"/>
              </a:defRPr>
            </a:lvl1pPr>
          </a:lstStyle>
          <a:p>
            <a:pPr>
              <a:defRPr/>
            </a:pPr>
            <a:fld id="{95CCCC99-5C92-4EF9-A6F5-90DB8E4C4B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ftr="0" dt="0"/>
  <p:txStyles>
    <p:titleStyle>
      <a:lvl1pPr algn="l" rtl="0" eaLnBrk="0" fontAlgn="base" hangingPunct="0">
        <a:spcBef>
          <a:spcPct val="0"/>
        </a:spcBef>
        <a:spcAft>
          <a:spcPct val="0"/>
        </a:spcAft>
        <a:defRPr sz="2200">
          <a:solidFill>
            <a:schemeClr val="bg1"/>
          </a:solidFill>
          <a:latin typeface="+mj-lt"/>
          <a:ea typeface="+mj-ea"/>
          <a:cs typeface="+mj-cs"/>
        </a:defRPr>
      </a:lvl1pPr>
      <a:lvl2pPr algn="l" rtl="0" eaLnBrk="0" fontAlgn="base" hangingPunct="0">
        <a:spcBef>
          <a:spcPct val="0"/>
        </a:spcBef>
        <a:spcAft>
          <a:spcPct val="0"/>
        </a:spcAft>
        <a:defRPr sz="2200">
          <a:solidFill>
            <a:schemeClr val="bg1"/>
          </a:solidFill>
          <a:latin typeface="Trebuchet MS" pitchFamily="34" charset="0"/>
        </a:defRPr>
      </a:lvl2pPr>
      <a:lvl3pPr algn="l" rtl="0" eaLnBrk="0" fontAlgn="base" hangingPunct="0">
        <a:spcBef>
          <a:spcPct val="0"/>
        </a:spcBef>
        <a:spcAft>
          <a:spcPct val="0"/>
        </a:spcAft>
        <a:defRPr sz="2200">
          <a:solidFill>
            <a:schemeClr val="bg1"/>
          </a:solidFill>
          <a:latin typeface="Trebuchet MS" pitchFamily="34" charset="0"/>
        </a:defRPr>
      </a:lvl3pPr>
      <a:lvl4pPr algn="l" rtl="0" eaLnBrk="0" fontAlgn="base" hangingPunct="0">
        <a:spcBef>
          <a:spcPct val="0"/>
        </a:spcBef>
        <a:spcAft>
          <a:spcPct val="0"/>
        </a:spcAft>
        <a:defRPr sz="2200">
          <a:solidFill>
            <a:schemeClr val="bg1"/>
          </a:solidFill>
          <a:latin typeface="Trebuchet MS" pitchFamily="34" charset="0"/>
        </a:defRPr>
      </a:lvl4pPr>
      <a:lvl5pPr algn="l" rtl="0" eaLnBrk="0" fontAlgn="base" hangingPunct="0">
        <a:spcBef>
          <a:spcPct val="0"/>
        </a:spcBef>
        <a:spcAft>
          <a:spcPct val="0"/>
        </a:spcAft>
        <a:defRPr sz="2200">
          <a:solidFill>
            <a:schemeClr val="bg1"/>
          </a:solidFill>
          <a:latin typeface="Trebuchet MS" pitchFamily="34" charset="0"/>
        </a:defRPr>
      </a:lvl5pPr>
      <a:lvl6pPr marL="457200" algn="l" rtl="0" eaLnBrk="0" fontAlgn="base" hangingPunct="0">
        <a:spcBef>
          <a:spcPct val="0"/>
        </a:spcBef>
        <a:spcAft>
          <a:spcPct val="0"/>
        </a:spcAft>
        <a:defRPr sz="2200">
          <a:solidFill>
            <a:schemeClr val="bg1"/>
          </a:solidFill>
          <a:latin typeface="Trebuchet MS" pitchFamily="34" charset="0"/>
        </a:defRPr>
      </a:lvl6pPr>
      <a:lvl7pPr marL="914400" algn="l" rtl="0" eaLnBrk="0" fontAlgn="base" hangingPunct="0">
        <a:spcBef>
          <a:spcPct val="0"/>
        </a:spcBef>
        <a:spcAft>
          <a:spcPct val="0"/>
        </a:spcAft>
        <a:defRPr sz="2200">
          <a:solidFill>
            <a:schemeClr val="bg1"/>
          </a:solidFill>
          <a:latin typeface="Trebuchet MS" pitchFamily="34" charset="0"/>
        </a:defRPr>
      </a:lvl7pPr>
      <a:lvl8pPr marL="1371600" algn="l" rtl="0" eaLnBrk="0" fontAlgn="base" hangingPunct="0">
        <a:spcBef>
          <a:spcPct val="0"/>
        </a:spcBef>
        <a:spcAft>
          <a:spcPct val="0"/>
        </a:spcAft>
        <a:defRPr sz="2200">
          <a:solidFill>
            <a:schemeClr val="bg1"/>
          </a:solidFill>
          <a:latin typeface="Trebuchet MS" pitchFamily="34" charset="0"/>
        </a:defRPr>
      </a:lvl8pPr>
      <a:lvl9pPr marL="1828800" algn="l" rtl="0" eaLnBrk="0" fontAlgn="base" hangingPunct="0">
        <a:spcBef>
          <a:spcPct val="0"/>
        </a:spcBef>
        <a:spcAft>
          <a:spcPct val="0"/>
        </a:spcAft>
        <a:defRPr sz="2200">
          <a:solidFill>
            <a:schemeClr val="bg1"/>
          </a:solidFill>
          <a:latin typeface="Trebuchet MS" pitchFamily="34" charset="0"/>
        </a:defRPr>
      </a:lvl9pPr>
    </p:titleStyle>
    <p:bodyStyle>
      <a:lvl1pPr marL="342900" indent="-342900" algn="l" rtl="0" eaLnBrk="0" fontAlgn="base" hangingPunct="0">
        <a:spcBef>
          <a:spcPct val="20000"/>
        </a:spcBef>
        <a:spcAft>
          <a:spcPct val="0"/>
        </a:spcAft>
        <a:buClr>
          <a:srgbClr val="113268"/>
        </a:buClr>
        <a:buChar char="•"/>
        <a:defRPr sz="1600">
          <a:solidFill>
            <a:srgbClr val="292929"/>
          </a:solidFill>
          <a:latin typeface="+mn-lt"/>
          <a:ea typeface="+mn-ea"/>
          <a:cs typeface="+mn-cs"/>
        </a:defRPr>
      </a:lvl1pPr>
      <a:lvl2pPr marL="742950" indent="-285750" algn="l" rtl="0" eaLnBrk="0" fontAlgn="base" hangingPunct="0">
        <a:spcBef>
          <a:spcPct val="20000"/>
        </a:spcBef>
        <a:spcAft>
          <a:spcPct val="0"/>
        </a:spcAft>
        <a:buClr>
          <a:srgbClr val="113268"/>
        </a:buClr>
        <a:buFont typeface="Trebuchet MS" pitchFamily="34" charset="0"/>
        <a:buChar char="―"/>
        <a:defRPr sz="1400">
          <a:solidFill>
            <a:srgbClr val="292929"/>
          </a:solidFill>
          <a:latin typeface="+mn-lt"/>
        </a:defRPr>
      </a:lvl2pPr>
      <a:lvl3pPr marL="1143000" indent="-228600" algn="l" rtl="0" eaLnBrk="0" fontAlgn="base" hangingPunct="0">
        <a:spcBef>
          <a:spcPct val="20000"/>
        </a:spcBef>
        <a:spcAft>
          <a:spcPct val="0"/>
        </a:spcAft>
        <a:buClr>
          <a:srgbClr val="113268"/>
        </a:buClr>
        <a:buFont typeface="Wingdings" pitchFamily="2" charset="2"/>
        <a:buChar char="§"/>
        <a:defRPr sz="1400">
          <a:solidFill>
            <a:srgbClr val="292929"/>
          </a:solidFill>
          <a:latin typeface="+mn-lt"/>
        </a:defRPr>
      </a:lvl3pPr>
      <a:lvl4pPr marL="1600200" indent="-228600" algn="l" rtl="0" eaLnBrk="0" fontAlgn="base" hangingPunct="0">
        <a:spcBef>
          <a:spcPct val="20000"/>
        </a:spcBef>
        <a:spcAft>
          <a:spcPct val="0"/>
        </a:spcAft>
        <a:buClr>
          <a:srgbClr val="113268"/>
        </a:buClr>
        <a:buChar char="&gt;"/>
        <a:defRPr sz="1400">
          <a:solidFill>
            <a:srgbClr val="292929"/>
          </a:solidFill>
          <a:latin typeface="+mn-lt"/>
        </a:defRPr>
      </a:lvl4pPr>
      <a:lvl5pPr marL="2057400" indent="-228600" algn="l" rtl="0" eaLnBrk="0" fontAlgn="base" hangingPunct="0">
        <a:spcBef>
          <a:spcPct val="20000"/>
        </a:spcBef>
        <a:spcAft>
          <a:spcPct val="0"/>
        </a:spcAft>
        <a:buClr>
          <a:srgbClr val="113268"/>
        </a:buClr>
        <a:buChar char="»"/>
        <a:defRPr sz="1400">
          <a:solidFill>
            <a:srgbClr val="292929"/>
          </a:solidFill>
          <a:latin typeface="+mn-lt"/>
        </a:defRPr>
      </a:lvl5pPr>
      <a:lvl6pPr marL="2514600" indent="-228600" algn="l" rtl="0" eaLnBrk="0" fontAlgn="base" hangingPunct="0">
        <a:spcBef>
          <a:spcPct val="20000"/>
        </a:spcBef>
        <a:spcAft>
          <a:spcPct val="0"/>
        </a:spcAft>
        <a:buClr>
          <a:srgbClr val="113268"/>
        </a:buClr>
        <a:buChar char="»"/>
        <a:defRPr sz="1400">
          <a:solidFill>
            <a:srgbClr val="292929"/>
          </a:solidFill>
          <a:latin typeface="+mn-lt"/>
        </a:defRPr>
      </a:lvl6pPr>
      <a:lvl7pPr marL="2971800" indent="-228600" algn="l" rtl="0" eaLnBrk="0" fontAlgn="base" hangingPunct="0">
        <a:spcBef>
          <a:spcPct val="20000"/>
        </a:spcBef>
        <a:spcAft>
          <a:spcPct val="0"/>
        </a:spcAft>
        <a:buClr>
          <a:srgbClr val="113268"/>
        </a:buClr>
        <a:buChar char="»"/>
        <a:defRPr sz="1400">
          <a:solidFill>
            <a:srgbClr val="292929"/>
          </a:solidFill>
          <a:latin typeface="+mn-lt"/>
        </a:defRPr>
      </a:lvl7pPr>
      <a:lvl8pPr marL="3429000" indent="-228600" algn="l" rtl="0" eaLnBrk="0" fontAlgn="base" hangingPunct="0">
        <a:spcBef>
          <a:spcPct val="20000"/>
        </a:spcBef>
        <a:spcAft>
          <a:spcPct val="0"/>
        </a:spcAft>
        <a:buClr>
          <a:srgbClr val="113268"/>
        </a:buClr>
        <a:buChar char="»"/>
        <a:defRPr sz="1400">
          <a:solidFill>
            <a:srgbClr val="292929"/>
          </a:solidFill>
          <a:latin typeface="+mn-lt"/>
        </a:defRPr>
      </a:lvl8pPr>
      <a:lvl9pPr marL="3886200" indent="-228600" algn="l" rtl="0" eaLnBrk="0" fontAlgn="base" hangingPunct="0">
        <a:spcBef>
          <a:spcPct val="20000"/>
        </a:spcBef>
        <a:spcAft>
          <a:spcPct val="0"/>
        </a:spcAft>
        <a:buClr>
          <a:srgbClr val="113268"/>
        </a:buClr>
        <a:buChar char="»"/>
        <a:defRPr sz="1400">
          <a:solidFill>
            <a:srgbClr val="29292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91" name="Rectangle 67"/>
          <p:cNvSpPr>
            <a:spLocks noChangeArrowheads="1"/>
          </p:cNvSpPr>
          <p:nvPr/>
        </p:nvSpPr>
        <p:spPr bwMode="auto">
          <a:xfrm>
            <a:off x="0" y="6176963"/>
            <a:ext cx="9144000" cy="171450"/>
          </a:xfrm>
          <a:prstGeom prst="rect">
            <a:avLst/>
          </a:prstGeom>
          <a:solidFill>
            <a:srgbClr val="FBCC05"/>
          </a:solidFill>
          <a:ln w="9525" algn="ctr">
            <a:noFill/>
            <a:miter lim="800000"/>
            <a:headEnd/>
            <a:tailEnd/>
          </a:ln>
          <a:effectLst/>
        </p:spPr>
        <p:txBody>
          <a:bodyPr wrap="none" anchor="ctr"/>
          <a:lstStyle/>
          <a:p>
            <a:pPr>
              <a:defRPr/>
            </a:pPr>
            <a:endParaRPr lang="en-US" b="1" i="0">
              <a:cs typeface="+mn-cs"/>
            </a:endParaRPr>
          </a:p>
        </p:txBody>
      </p:sp>
      <p:sp>
        <p:nvSpPr>
          <p:cNvPr id="1088" name="Rectangle 64"/>
          <p:cNvSpPr>
            <a:spLocks noChangeArrowheads="1"/>
          </p:cNvSpPr>
          <p:nvPr/>
        </p:nvSpPr>
        <p:spPr bwMode="auto">
          <a:xfrm rot="-5400000">
            <a:off x="4443412" y="1784351"/>
            <a:ext cx="257175" cy="9144000"/>
          </a:xfrm>
          <a:prstGeom prst="rect">
            <a:avLst/>
          </a:prstGeom>
          <a:solidFill>
            <a:srgbClr val="DDDDDD"/>
          </a:solidFill>
          <a:ln w="9525">
            <a:noFill/>
            <a:miter lim="800000"/>
            <a:headEnd/>
            <a:tailEnd/>
          </a:ln>
          <a:effectLst/>
        </p:spPr>
        <p:txBody>
          <a:bodyPr wrap="none" anchor="ctr"/>
          <a:lstStyle/>
          <a:p>
            <a:pPr>
              <a:defRPr/>
            </a:pPr>
            <a:endParaRPr lang="en-US" b="1" i="0">
              <a:cs typeface="+mn-cs"/>
            </a:endParaRPr>
          </a:p>
        </p:txBody>
      </p:sp>
      <p:sp>
        <p:nvSpPr>
          <p:cNvPr id="1075" name="Rectangle 51"/>
          <p:cNvSpPr>
            <a:spLocks noChangeArrowheads="1"/>
          </p:cNvSpPr>
          <p:nvPr/>
        </p:nvSpPr>
        <p:spPr bwMode="auto">
          <a:xfrm>
            <a:off x="1371600" y="330200"/>
            <a:ext cx="7772400" cy="639763"/>
          </a:xfrm>
          <a:prstGeom prst="rect">
            <a:avLst/>
          </a:prstGeom>
          <a:solidFill>
            <a:srgbClr val="5D85B4"/>
          </a:solidFill>
          <a:ln w="19050">
            <a:noFill/>
            <a:miter lim="800000"/>
            <a:headEnd/>
            <a:tailEnd/>
          </a:ln>
          <a:effectLst/>
        </p:spPr>
        <p:txBody>
          <a:bodyPr wrap="none" anchor="ctr"/>
          <a:lstStyle/>
          <a:p>
            <a:pPr>
              <a:defRPr/>
            </a:pPr>
            <a:endParaRPr lang="en-US" b="1" i="0">
              <a:cs typeface="+mn-cs"/>
            </a:endParaRPr>
          </a:p>
        </p:txBody>
      </p:sp>
      <p:sp>
        <p:nvSpPr>
          <p:cNvPr id="1076" name="Rectangle 52"/>
          <p:cNvSpPr>
            <a:spLocks noChangeArrowheads="1"/>
          </p:cNvSpPr>
          <p:nvPr/>
        </p:nvSpPr>
        <p:spPr bwMode="auto">
          <a:xfrm>
            <a:off x="0" y="330200"/>
            <a:ext cx="1371600" cy="639763"/>
          </a:xfrm>
          <a:prstGeom prst="rect">
            <a:avLst/>
          </a:prstGeom>
          <a:gradFill rotWithShape="1">
            <a:gsLst>
              <a:gs pos="0">
                <a:srgbClr val="113268"/>
              </a:gs>
              <a:gs pos="100000">
                <a:srgbClr val="113268">
                  <a:gamma/>
                  <a:tint val="76078"/>
                  <a:invGamma/>
                </a:srgbClr>
              </a:gs>
            </a:gsLst>
            <a:lin ang="0" scaled="1"/>
          </a:gradFill>
          <a:ln w="19050">
            <a:noFill/>
            <a:miter lim="800000"/>
            <a:headEnd/>
            <a:tailEnd/>
          </a:ln>
          <a:effectLst/>
        </p:spPr>
        <p:txBody>
          <a:bodyPr wrap="none" anchor="ctr"/>
          <a:lstStyle/>
          <a:p>
            <a:pPr>
              <a:defRPr/>
            </a:pPr>
            <a:endParaRPr lang="en-US" b="1" i="0">
              <a:cs typeface="+mn-cs"/>
            </a:endParaRPr>
          </a:p>
        </p:txBody>
      </p:sp>
      <p:sp>
        <p:nvSpPr>
          <p:cNvPr id="1078" name="Line 54"/>
          <p:cNvSpPr>
            <a:spLocks noChangeShapeType="1"/>
          </p:cNvSpPr>
          <p:nvPr/>
        </p:nvSpPr>
        <p:spPr bwMode="auto">
          <a:xfrm>
            <a:off x="1371600" y="330200"/>
            <a:ext cx="0" cy="639763"/>
          </a:xfrm>
          <a:prstGeom prst="line">
            <a:avLst/>
          </a:prstGeom>
          <a:noFill/>
          <a:ln w="19050">
            <a:solidFill>
              <a:schemeClr val="bg1"/>
            </a:solidFill>
            <a:round/>
            <a:headEnd/>
            <a:tailEnd/>
          </a:ln>
          <a:effectLst/>
        </p:spPr>
        <p:txBody>
          <a:bodyPr wrap="none" anchor="ctr"/>
          <a:lstStyle/>
          <a:p>
            <a:pPr>
              <a:defRPr/>
            </a:pPr>
            <a:endParaRPr lang="en-US" b="1" i="0">
              <a:cs typeface="+mn-cs"/>
            </a:endParaRPr>
          </a:p>
        </p:txBody>
      </p:sp>
      <p:sp>
        <p:nvSpPr>
          <p:cNvPr id="1081" name="Text Box 57"/>
          <p:cNvSpPr txBox="1">
            <a:spLocks noChangeArrowheads="1"/>
          </p:cNvSpPr>
          <p:nvPr/>
        </p:nvSpPr>
        <p:spPr bwMode="auto">
          <a:xfrm>
            <a:off x="2803525" y="3054350"/>
            <a:ext cx="184150" cy="396875"/>
          </a:xfrm>
          <a:prstGeom prst="rect">
            <a:avLst/>
          </a:prstGeom>
          <a:noFill/>
          <a:ln w="9525">
            <a:noFill/>
            <a:miter lim="800000"/>
            <a:headEnd/>
            <a:tailEnd/>
          </a:ln>
          <a:effectLst/>
        </p:spPr>
        <p:txBody>
          <a:bodyPr wrap="none">
            <a:spAutoFit/>
          </a:bodyPr>
          <a:lstStyle/>
          <a:p>
            <a:pPr eaLnBrk="0" hangingPunct="0">
              <a:spcBef>
                <a:spcPct val="0"/>
              </a:spcBef>
              <a:buClrTx/>
              <a:buFontTx/>
              <a:buNone/>
              <a:defRPr/>
            </a:pPr>
            <a:endParaRPr lang="en-US" sz="2000" b="1" i="0">
              <a:solidFill>
                <a:schemeClr val="tx1"/>
              </a:solidFill>
              <a:latin typeface="Verdana" pitchFamily="34" charset="0"/>
              <a:cs typeface="+mn-cs"/>
            </a:endParaRPr>
          </a:p>
        </p:txBody>
      </p:sp>
      <p:sp>
        <p:nvSpPr>
          <p:cNvPr id="6152" name="Rectangle 58"/>
          <p:cNvSpPr>
            <a:spLocks noGrp="1" noChangeArrowheads="1"/>
          </p:cNvSpPr>
          <p:nvPr>
            <p:ph type="title"/>
          </p:nvPr>
        </p:nvSpPr>
        <p:spPr bwMode="auto">
          <a:xfrm>
            <a:off x="1514475" y="374650"/>
            <a:ext cx="73152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Template</a:t>
            </a:r>
          </a:p>
        </p:txBody>
      </p:sp>
      <p:sp>
        <p:nvSpPr>
          <p:cNvPr id="1086" name="Text Box 62"/>
          <p:cNvSpPr txBox="1">
            <a:spLocks noChangeArrowheads="1"/>
          </p:cNvSpPr>
          <p:nvPr/>
        </p:nvSpPr>
        <p:spPr bwMode="auto">
          <a:xfrm>
            <a:off x="914400" y="1731963"/>
            <a:ext cx="6683375" cy="457200"/>
          </a:xfrm>
          <a:prstGeom prst="rect">
            <a:avLst/>
          </a:prstGeom>
          <a:noFill/>
          <a:ln w="9525">
            <a:noFill/>
            <a:miter lim="800000"/>
            <a:headEnd/>
            <a:tailEnd/>
          </a:ln>
          <a:effectLst/>
        </p:spPr>
        <p:txBody>
          <a:bodyPr>
            <a:spAutoFit/>
          </a:bodyPr>
          <a:lstStyle/>
          <a:p>
            <a:pPr>
              <a:spcBef>
                <a:spcPct val="0"/>
              </a:spcBef>
              <a:buClrTx/>
              <a:defRPr/>
            </a:pPr>
            <a:endParaRPr lang="en-US" i="0">
              <a:solidFill>
                <a:schemeClr val="tx1"/>
              </a:solidFill>
              <a:cs typeface="+mn-cs"/>
            </a:endParaRPr>
          </a:p>
        </p:txBody>
      </p:sp>
      <p:sp>
        <p:nvSpPr>
          <p:cNvPr id="6154" name="Rectangle 63"/>
          <p:cNvSpPr>
            <a:spLocks noGrp="1" noChangeArrowheads="1"/>
          </p:cNvSpPr>
          <p:nvPr>
            <p:ph type="body" idx="1"/>
          </p:nvPr>
        </p:nvSpPr>
        <p:spPr bwMode="auto">
          <a:xfrm>
            <a:off x="457200" y="14859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7" name="Rectangle 53"/>
          <p:cNvSpPr>
            <a:spLocks noChangeArrowheads="1"/>
          </p:cNvSpPr>
          <p:nvPr/>
        </p:nvSpPr>
        <p:spPr bwMode="auto">
          <a:xfrm>
            <a:off x="0" y="920750"/>
            <a:ext cx="9144000" cy="73025"/>
          </a:xfrm>
          <a:prstGeom prst="rect">
            <a:avLst/>
          </a:prstGeom>
          <a:solidFill>
            <a:srgbClr val="DDDDDD"/>
          </a:solidFill>
          <a:ln w="19050">
            <a:noFill/>
            <a:miter lim="800000"/>
            <a:headEnd/>
            <a:tailEnd/>
          </a:ln>
          <a:effectLst/>
        </p:spPr>
        <p:txBody>
          <a:bodyPr wrap="none" anchor="ctr"/>
          <a:lstStyle/>
          <a:p>
            <a:pPr>
              <a:defRPr/>
            </a:pPr>
            <a:endParaRPr lang="en-US" b="1" i="0">
              <a:cs typeface="+mn-cs"/>
            </a:endParaRPr>
          </a:p>
        </p:txBody>
      </p:sp>
      <p:sp>
        <p:nvSpPr>
          <p:cNvPr id="1093" name="Rectangle 69"/>
          <p:cNvSpPr>
            <a:spLocks noChangeArrowheads="1"/>
          </p:cNvSpPr>
          <p:nvPr/>
        </p:nvSpPr>
        <p:spPr bwMode="auto">
          <a:xfrm rot="-5400000">
            <a:off x="4255294" y="1969294"/>
            <a:ext cx="633412" cy="9144000"/>
          </a:xfrm>
          <a:prstGeom prst="rect">
            <a:avLst/>
          </a:prstGeom>
          <a:gradFill rotWithShape="1">
            <a:gsLst>
              <a:gs pos="0">
                <a:schemeClr val="folHlink"/>
              </a:gs>
              <a:gs pos="100000">
                <a:schemeClr val="folHlink">
                  <a:gamma/>
                  <a:shade val="70588"/>
                  <a:invGamma/>
                </a:schemeClr>
              </a:gs>
            </a:gsLst>
            <a:lin ang="5400000" scaled="1"/>
          </a:gradFill>
          <a:ln w="9525">
            <a:noFill/>
            <a:miter lim="800000"/>
            <a:headEnd/>
            <a:tailEnd/>
          </a:ln>
          <a:effectLst/>
        </p:spPr>
        <p:txBody>
          <a:bodyPr wrap="none" anchor="ctr"/>
          <a:lstStyle/>
          <a:p>
            <a:pPr>
              <a:defRPr/>
            </a:pPr>
            <a:endParaRPr lang="en-US" b="1" i="0">
              <a:cs typeface="+mn-cs"/>
            </a:endParaRPr>
          </a:p>
        </p:txBody>
      </p:sp>
      <p:pic>
        <p:nvPicPr>
          <p:cNvPr id="6157" name="Picture 68" descr="centralis transp logo"/>
          <p:cNvPicPr>
            <a:picLocks noChangeAspect="1" noChangeArrowheads="1"/>
          </p:cNvPicPr>
          <p:nvPr/>
        </p:nvPicPr>
        <p:blipFill>
          <a:blip r:embed="rId13"/>
          <a:srcRect t="20645" b="27742"/>
          <a:stretch>
            <a:fillRect/>
          </a:stretch>
        </p:blipFill>
        <p:spPr bwMode="auto">
          <a:xfrm>
            <a:off x="6737350" y="6281738"/>
            <a:ext cx="2330450" cy="538162"/>
          </a:xfrm>
          <a:prstGeom prst="rect">
            <a:avLst/>
          </a:prstGeom>
          <a:noFill/>
          <a:ln w="9525">
            <a:noFill/>
            <a:miter lim="800000"/>
            <a:headEnd/>
            <a:tailEnd/>
          </a:ln>
        </p:spPr>
      </p:pic>
      <p:sp>
        <p:nvSpPr>
          <p:cNvPr id="1074" name="Rectangle 50"/>
          <p:cNvSpPr>
            <a:spLocks noGrp="1" noChangeArrowheads="1"/>
          </p:cNvSpPr>
          <p:nvPr>
            <p:ph type="sldNum" sz="quarter" idx="4"/>
          </p:nvPr>
        </p:nvSpPr>
        <p:spPr bwMode="auto">
          <a:xfrm>
            <a:off x="0" y="6426200"/>
            <a:ext cx="9144000" cy="368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buClrTx/>
              <a:buFontTx/>
              <a:buNone/>
              <a:defRPr sz="900" b="0" i="0">
                <a:solidFill>
                  <a:schemeClr val="bg1"/>
                </a:solidFill>
                <a:latin typeface="Verdana" pitchFamily="34" charset="0"/>
                <a:cs typeface="+mn-cs"/>
              </a:defRPr>
            </a:lvl1pPr>
          </a:lstStyle>
          <a:p>
            <a:pPr>
              <a:defRPr/>
            </a:pPr>
            <a:fld id="{239D8D1D-6234-437F-BD81-FAC0C03460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l" rtl="0" eaLnBrk="0" fontAlgn="base" hangingPunct="0">
        <a:spcBef>
          <a:spcPct val="0"/>
        </a:spcBef>
        <a:spcAft>
          <a:spcPct val="0"/>
        </a:spcAft>
        <a:defRPr sz="2200">
          <a:solidFill>
            <a:schemeClr val="bg1"/>
          </a:solidFill>
          <a:latin typeface="+mj-lt"/>
          <a:ea typeface="+mj-ea"/>
          <a:cs typeface="+mj-cs"/>
        </a:defRPr>
      </a:lvl1pPr>
      <a:lvl2pPr algn="l" rtl="0" eaLnBrk="0" fontAlgn="base" hangingPunct="0">
        <a:spcBef>
          <a:spcPct val="0"/>
        </a:spcBef>
        <a:spcAft>
          <a:spcPct val="0"/>
        </a:spcAft>
        <a:defRPr sz="2200">
          <a:solidFill>
            <a:schemeClr val="bg1"/>
          </a:solidFill>
          <a:latin typeface="Trebuchet MS" pitchFamily="34" charset="0"/>
          <a:cs typeface="Arial" charset="0"/>
        </a:defRPr>
      </a:lvl2pPr>
      <a:lvl3pPr algn="l" rtl="0" eaLnBrk="0" fontAlgn="base" hangingPunct="0">
        <a:spcBef>
          <a:spcPct val="0"/>
        </a:spcBef>
        <a:spcAft>
          <a:spcPct val="0"/>
        </a:spcAft>
        <a:defRPr sz="2200">
          <a:solidFill>
            <a:schemeClr val="bg1"/>
          </a:solidFill>
          <a:latin typeface="Trebuchet MS" pitchFamily="34" charset="0"/>
          <a:cs typeface="Arial" charset="0"/>
        </a:defRPr>
      </a:lvl3pPr>
      <a:lvl4pPr algn="l" rtl="0" eaLnBrk="0" fontAlgn="base" hangingPunct="0">
        <a:spcBef>
          <a:spcPct val="0"/>
        </a:spcBef>
        <a:spcAft>
          <a:spcPct val="0"/>
        </a:spcAft>
        <a:defRPr sz="2200">
          <a:solidFill>
            <a:schemeClr val="bg1"/>
          </a:solidFill>
          <a:latin typeface="Trebuchet MS" pitchFamily="34" charset="0"/>
          <a:cs typeface="Arial" charset="0"/>
        </a:defRPr>
      </a:lvl4pPr>
      <a:lvl5pPr algn="l" rtl="0" eaLnBrk="0" fontAlgn="base" hangingPunct="0">
        <a:spcBef>
          <a:spcPct val="0"/>
        </a:spcBef>
        <a:spcAft>
          <a:spcPct val="0"/>
        </a:spcAft>
        <a:defRPr sz="2200">
          <a:solidFill>
            <a:schemeClr val="bg1"/>
          </a:solidFill>
          <a:latin typeface="Trebuchet MS" pitchFamily="34" charset="0"/>
          <a:cs typeface="Arial" charset="0"/>
        </a:defRPr>
      </a:lvl5pPr>
      <a:lvl6pPr marL="457200" algn="l" rtl="0" fontAlgn="base">
        <a:spcBef>
          <a:spcPct val="0"/>
        </a:spcBef>
        <a:spcAft>
          <a:spcPct val="0"/>
        </a:spcAft>
        <a:defRPr sz="2200">
          <a:solidFill>
            <a:schemeClr val="bg1"/>
          </a:solidFill>
          <a:latin typeface="Trebuchet MS" pitchFamily="34" charset="0"/>
          <a:cs typeface="Arial" charset="0"/>
        </a:defRPr>
      </a:lvl6pPr>
      <a:lvl7pPr marL="914400" algn="l" rtl="0" fontAlgn="base">
        <a:spcBef>
          <a:spcPct val="0"/>
        </a:spcBef>
        <a:spcAft>
          <a:spcPct val="0"/>
        </a:spcAft>
        <a:defRPr sz="2200">
          <a:solidFill>
            <a:schemeClr val="bg1"/>
          </a:solidFill>
          <a:latin typeface="Trebuchet MS" pitchFamily="34" charset="0"/>
          <a:cs typeface="Arial" charset="0"/>
        </a:defRPr>
      </a:lvl7pPr>
      <a:lvl8pPr marL="1371600" algn="l" rtl="0" fontAlgn="base">
        <a:spcBef>
          <a:spcPct val="0"/>
        </a:spcBef>
        <a:spcAft>
          <a:spcPct val="0"/>
        </a:spcAft>
        <a:defRPr sz="2200">
          <a:solidFill>
            <a:schemeClr val="bg1"/>
          </a:solidFill>
          <a:latin typeface="Trebuchet MS" pitchFamily="34" charset="0"/>
          <a:cs typeface="Arial" charset="0"/>
        </a:defRPr>
      </a:lvl8pPr>
      <a:lvl9pPr marL="1828800" algn="l" rtl="0" fontAlgn="base">
        <a:spcBef>
          <a:spcPct val="0"/>
        </a:spcBef>
        <a:spcAft>
          <a:spcPct val="0"/>
        </a:spcAft>
        <a:defRPr sz="2200">
          <a:solidFill>
            <a:schemeClr val="bg1"/>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rgbClr val="113268"/>
        </a:buClr>
        <a:buChar char="•"/>
        <a:defRPr sz="1600">
          <a:solidFill>
            <a:srgbClr val="292929"/>
          </a:solidFill>
          <a:latin typeface="+mn-lt"/>
          <a:ea typeface="+mn-ea"/>
          <a:cs typeface="+mn-cs"/>
        </a:defRPr>
      </a:lvl1pPr>
      <a:lvl2pPr marL="742950" indent="-285750" algn="l" rtl="0" eaLnBrk="0" fontAlgn="base" hangingPunct="0">
        <a:spcBef>
          <a:spcPct val="20000"/>
        </a:spcBef>
        <a:spcAft>
          <a:spcPct val="0"/>
        </a:spcAft>
        <a:buClr>
          <a:srgbClr val="113268"/>
        </a:buClr>
        <a:buFont typeface="Trebuchet MS" pitchFamily="34" charset="0"/>
        <a:buChar char="―"/>
        <a:defRPr sz="1400">
          <a:solidFill>
            <a:srgbClr val="292929"/>
          </a:solidFill>
          <a:latin typeface="+mn-lt"/>
          <a:cs typeface="+mn-cs"/>
        </a:defRPr>
      </a:lvl2pPr>
      <a:lvl3pPr marL="1143000" indent="-228600" algn="l" rtl="0" eaLnBrk="0" fontAlgn="base" hangingPunct="0">
        <a:spcBef>
          <a:spcPct val="20000"/>
        </a:spcBef>
        <a:spcAft>
          <a:spcPct val="0"/>
        </a:spcAft>
        <a:buClr>
          <a:srgbClr val="113268"/>
        </a:buClr>
        <a:buFont typeface="Wingdings" pitchFamily="2" charset="2"/>
        <a:buChar char="§"/>
        <a:defRPr sz="1400">
          <a:solidFill>
            <a:srgbClr val="292929"/>
          </a:solidFill>
          <a:latin typeface="+mn-lt"/>
          <a:cs typeface="+mn-cs"/>
        </a:defRPr>
      </a:lvl3pPr>
      <a:lvl4pPr marL="1600200" indent="-228600" algn="l" rtl="0" eaLnBrk="0" fontAlgn="base" hangingPunct="0">
        <a:spcBef>
          <a:spcPct val="20000"/>
        </a:spcBef>
        <a:spcAft>
          <a:spcPct val="0"/>
        </a:spcAft>
        <a:buClr>
          <a:srgbClr val="113268"/>
        </a:buClr>
        <a:buChar char="&gt;"/>
        <a:defRPr sz="1400">
          <a:solidFill>
            <a:srgbClr val="292929"/>
          </a:solidFill>
          <a:latin typeface="+mn-lt"/>
          <a:cs typeface="+mn-cs"/>
        </a:defRPr>
      </a:lvl4pPr>
      <a:lvl5pPr marL="2057400" indent="-228600" algn="l" rtl="0" eaLnBrk="0" fontAlgn="base" hangingPunct="0">
        <a:spcBef>
          <a:spcPct val="20000"/>
        </a:spcBef>
        <a:spcAft>
          <a:spcPct val="0"/>
        </a:spcAft>
        <a:buClr>
          <a:srgbClr val="113268"/>
        </a:buClr>
        <a:buChar char="»"/>
        <a:defRPr sz="1400">
          <a:solidFill>
            <a:srgbClr val="292929"/>
          </a:solidFill>
          <a:latin typeface="+mn-lt"/>
          <a:cs typeface="+mn-cs"/>
        </a:defRPr>
      </a:lvl5pPr>
      <a:lvl6pPr marL="2514600" indent="-228600" algn="l" rtl="0" fontAlgn="base">
        <a:spcBef>
          <a:spcPct val="20000"/>
        </a:spcBef>
        <a:spcAft>
          <a:spcPct val="0"/>
        </a:spcAft>
        <a:buClr>
          <a:srgbClr val="113268"/>
        </a:buClr>
        <a:buChar char="»"/>
        <a:defRPr sz="1400">
          <a:solidFill>
            <a:srgbClr val="292929"/>
          </a:solidFill>
          <a:latin typeface="+mn-lt"/>
          <a:cs typeface="+mn-cs"/>
        </a:defRPr>
      </a:lvl6pPr>
      <a:lvl7pPr marL="2971800" indent="-228600" algn="l" rtl="0" fontAlgn="base">
        <a:spcBef>
          <a:spcPct val="20000"/>
        </a:spcBef>
        <a:spcAft>
          <a:spcPct val="0"/>
        </a:spcAft>
        <a:buClr>
          <a:srgbClr val="113268"/>
        </a:buClr>
        <a:buChar char="»"/>
        <a:defRPr sz="1400">
          <a:solidFill>
            <a:srgbClr val="292929"/>
          </a:solidFill>
          <a:latin typeface="+mn-lt"/>
          <a:cs typeface="+mn-cs"/>
        </a:defRPr>
      </a:lvl7pPr>
      <a:lvl8pPr marL="3429000" indent="-228600" algn="l" rtl="0" fontAlgn="base">
        <a:spcBef>
          <a:spcPct val="20000"/>
        </a:spcBef>
        <a:spcAft>
          <a:spcPct val="0"/>
        </a:spcAft>
        <a:buClr>
          <a:srgbClr val="113268"/>
        </a:buClr>
        <a:buChar char="»"/>
        <a:defRPr sz="1400">
          <a:solidFill>
            <a:srgbClr val="292929"/>
          </a:solidFill>
          <a:latin typeface="+mn-lt"/>
          <a:cs typeface="+mn-cs"/>
        </a:defRPr>
      </a:lvl8pPr>
      <a:lvl9pPr marL="3886200" indent="-228600" algn="l" rtl="0" fontAlgn="base">
        <a:spcBef>
          <a:spcPct val="20000"/>
        </a:spcBef>
        <a:spcAft>
          <a:spcPct val="0"/>
        </a:spcAft>
        <a:buClr>
          <a:srgbClr val="113268"/>
        </a:buClr>
        <a:buChar char="»"/>
        <a:defRPr sz="1400">
          <a:solidFill>
            <a:srgbClr val="29292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0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97.xml"/><Relationship Id="rId1" Type="http://schemas.openxmlformats.org/officeDocument/2006/relationships/slideLayout" Target="../slideLayouts/slideLayout57.xml"/></Relationships>
</file>

<file path=ppt/slides/_rels/slide10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98.xml"/><Relationship Id="rId1" Type="http://schemas.openxmlformats.org/officeDocument/2006/relationships/slideLayout" Target="../slideLayouts/slideLayout57.xml"/></Relationships>
</file>

<file path=ppt/slides/_rels/slide10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99.xml"/><Relationship Id="rId1" Type="http://schemas.openxmlformats.org/officeDocument/2006/relationships/slideLayout" Target="../slideLayouts/slideLayout57.xml"/></Relationships>
</file>

<file path=ppt/slides/_rels/slide10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00.xml"/><Relationship Id="rId1" Type="http://schemas.openxmlformats.org/officeDocument/2006/relationships/slideLayout" Target="../slideLayouts/slideLayout57.xml"/></Relationships>
</file>

<file path=ppt/slides/_rels/slide10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01.xml"/><Relationship Id="rId1" Type="http://schemas.openxmlformats.org/officeDocument/2006/relationships/slideLayout" Target="../slideLayouts/slideLayout5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4.xml"/><Relationship Id="rId1" Type="http://schemas.openxmlformats.org/officeDocument/2006/relationships/slideLayout" Target="../slideLayouts/slideLayout29.xml"/><Relationship Id="rId4" Type="http://schemas.openxmlformats.org/officeDocument/2006/relationships/image" Target="../media/image22.jpeg"/></Relationships>
</file>

<file path=ppt/slides/_rels/slide10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05.xml"/><Relationship Id="rId1" Type="http://schemas.openxmlformats.org/officeDocument/2006/relationships/slideLayout" Target="../slideLayouts/slideLayout29.xml"/></Relationships>
</file>

<file path=ppt/slides/_rels/slide10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06.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1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07.xml"/><Relationship Id="rId1" Type="http://schemas.openxmlformats.org/officeDocument/2006/relationships/slideLayout" Target="../slideLayouts/slideLayout29.xml"/></Relationships>
</file>

<file path=ppt/slides/_rels/slide11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08.xml"/><Relationship Id="rId1" Type="http://schemas.openxmlformats.org/officeDocument/2006/relationships/slideLayout" Target="../slideLayouts/slideLayout29.xml"/><Relationship Id="rId4" Type="http://schemas.openxmlformats.org/officeDocument/2006/relationships/image" Target="../media/image79.jpeg"/></Relationships>
</file>

<file path=ppt/slides/_rels/slide11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09.xml"/><Relationship Id="rId1" Type="http://schemas.openxmlformats.org/officeDocument/2006/relationships/slideLayout" Target="../slideLayouts/slideLayout29.xml"/></Relationships>
</file>

<file path=ppt/slides/_rels/slide11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10.xml"/><Relationship Id="rId1" Type="http://schemas.openxmlformats.org/officeDocument/2006/relationships/slideLayout" Target="../slideLayouts/slideLayout29.xml"/><Relationship Id="rId4" Type="http://schemas.openxmlformats.org/officeDocument/2006/relationships/image" Target="../media/image82.jpeg"/></Relationships>
</file>

<file path=ppt/slides/_rels/slide11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11.xml"/><Relationship Id="rId1" Type="http://schemas.openxmlformats.org/officeDocument/2006/relationships/slideLayout" Target="../slideLayouts/slideLayout29.xml"/></Relationships>
</file>

<file path=ppt/slides/_rels/slide11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12.xml"/><Relationship Id="rId1" Type="http://schemas.openxmlformats.org/officeDocument/2006/relationships/slideLayout" Target="../slideLayouts/slideLayout29.xml"/></Relationships>
</file>

<file path=ppt/slides/_rels/slide11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13.xml"/><Relationship Id="rId1" Type="http://schemas.openxmlformats.org/officeDocument/2006/relationships/slideLayout" Target="../slideLayouts/slideLayout29.xml"/><Relationship Id="rId5" Type="http://schemas.openxmlformats.org/officeDocument/2006/relationships/image" Target="../media/image78.jpeg"/><Relationship Id="rId4" Type="http://schemas.openxmlformats.org/officeDocument/2006/relationships/image" Target="../media/image84.jpe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4.xml"/></Relationships>
</file>

<file path=ppt/slides/_rels/slide1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5.xml"/><Relationship Id="rId1" Type="http://schemas.openxmlformats.org/officeDocument/2006/relationships/slideLayout" Target="../slideLayouts/slideLayout29.xml"/></Relationships>
</file>

<file path=ppt/slides/_rels/slide11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16.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2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17.xml"/><Relationship Id="rId1" Type="http://schemas.openxmlformats.org/officeDocument/2006/relationships/slideLayout" Target="../slideLayouts/slideLayout29.xml"/><Relationship Id="rId4" Type="http://schemas.openxmlformats.org/officeDocument/2006/relationships/image" Target="../media/image79.jpeg"/></Relationships>
</file>

<file path=ppt/slides/_rels/slide12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18.xml"/><Relationship Id="rId1" Type="http://schemas.openxmlformats.org/officeDocument/2006/relationships/slideLayout" Target="../slideLayouts/slideLayout29.xml"/><Relationship Id="rId4" Type="http://schemas.openxmlformats.org/officeDocument/2006/relationships/image" Target="../media/image82.jpeg"/></Relationships>
</file>

<file path=ppt/slides/_rels/slide12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19.xml"/><Relationship Id="rId1" Type="http://schemas.openxmlformats.org/officeDocument/2006/relationships/slideLayout" Target="../slideLayouts/slideLayout29.xml"/></Relationships>
</file>

<file path=ppt/slides/_rels/slide12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20.xml"/><Relationship Id="rId1" Type="http://schemas.openxmlformats.org/officeDocument/2006/relationships/slideLayout" Target="../slideLayouts/slideLayout29.xml"/><Relationship Id="rId5" Type="http://schemas.openxmlformats.org/officeDocument/2006/relationships/image" Target="../media/image89.jpeg"/><Relationship Id="rId4" Type="http://schemas.openxmlformats.org/officeDocument/2006/relationships/image" Target="../media/image88.jpeg"/></Relationships>
</file>

<file path=ppt/slides/_rels/slide12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21.xml"/><Relationship Id="rId1" Type="http://schemas.openxmlformats.org/officeDocument/2006/relationships/slideLayout" Target="../slideLayouts/slideLayout29.xml"/><Relationship Id="rId5" Type="http://schemas.openxmlformats.org/officeDocument/2006/relationships/image" Target="../media/image78.jpeg"/><Relationship Id="rId4" Type="http://schemas.openxmlformats.org/officeDocument/2006/relationships/image" Target="../media/image84.jpe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6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6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6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6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7.xml"/><Relationship Id="rId1" Type="http://schemas.openxmlformats.org/officeDocument/2006/relationships/slideLayout" Target="../slideLayouts/slideLayout62.xml"/><Relationship Id="rId4" Type="http://schemas.openxmlformats.org/officeDocument/2006/relationships/image" Target="../media/image90.jpeg"/></Relationships>
</file>

<file path=ppt/slides/_rels/slide1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8.xml"/><Relationship Id="rId1" Type="http://schemas.openxmlformats.org/officeDocument/2006/relationships/slideLayout" Target="../slideLayouts/slideLayout62.xml"/></Relationships>
</file>

<file path=ppt/slides/_rels/slide1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9.xml"/><Relationship Id="rId1" Type="http://schemas.openxmlformats.org/officeDocument/2006/relationships/slideLayout" Target="../slideLayouts/slideLayout62.xml"/></Relationships>
</file>

<file path=ppt/slides/_rels/slide13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30.xml"/><Relationship Id="rId1" Type="http://schemas.openxmlformats.org/officeDocument/2006/relationships/slideLayout" Target="../slideLayouts/slideLayout62.xml"/><Relationship Id="rId4" Type="http://schemas.openxmlformats.org/officeDocument/2006/relationships/image" Target="../media/image92.jpeg"/></Relationships>
</file>

<file path=ppt/slides/_rels/slide13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31.xml"/><Relationship Id="rId1" Type="http://schemas.openxmlformats.org/officeDocument/2006/relationships/slideLayout" Target="../slideLayouts/slideLayout62.xml"/><Relationship Id="rId4" Type="http://schemas.openxmlformats.org/officeDocument/2006/relationships/image" Target="../media/image92.jpeg"/></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6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62.xml"/></Relationships>
</file>

<file path=ppt/slides/_rels/slide13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6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62.xml"/><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6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6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62.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29.xml"/><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29.xml"/><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29.xml"/><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29.xml"/><Relationship Id="rId5" Type="http://schemas.openxmlformats.org/officeDocument/2006/relationships/image" Target="../media/image34.jpeg"/><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7.xml"/><Relationship Id="rId1" Type="http://schemas.openxmlformats.org/officeDocument/2006/relationships/slideLayout" Target="../slideLayouts/slideLayout29.xml"/><Relationship Id="rId4" Type="http://schemas.openxmlformats.org/officeDocument/2006/relationships/image" Target="../media/image35.jpeg"/></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29.xml"/><Relationship Id="rId5" Type="http://schemas.openxmlformats.org/officeDocument/2006/relationships/image" Target="../media/image39.jpeg"/><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0.xml"/><Relationship Id="rId1" Type="http://schemas.openxmlformats.org/officeDocument/2006/relationships/slideLayout" Target="../slideLayouts/slideLayout29.xml"/><Relationship Id="rId4" Type="http://schemas.openxmlformats.org/officeDocument/2006/relationships/image" Target="../media/image41.jpeg"/></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1.xml"/><Relationship Id="rId1" Type="http://schemas.openxmlformats.org/officeDocument/2006/relationships/slideLayout" Target="../slideLayouts/slideLayout29.xml"/><Relationship Id="rId4" Type="http://schemas.openxmlformats.org/officeDocument/2006/relationships/image" Target="../media/image42.jpeg"/></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3.xml"/><Relationship Id="rId1" Type="http://schemas.openxmlformats.org/officeDocument/2006/relationships/slideLayout" Target="../slideLayouts/slideLayout29.xml"/><Relationship Id="rId4" Type="http://schemas.openxmlformats.org/officeDocument/2006/relationships/image" Target="../media/image44.jpeg"/></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4.xml"/><Relationship Id="rId1" Type="http://schemas.openxmlformats.org/officeDocument/2006/relationships/slideLayout" Target="../slideLayouts/slideLayout29.xml"/><Relationship Id="rId4" Type="http://schemas.openxmlformats.org/officeDocument/2006/relationships/image" Target="../media/image45.jpeg"/></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6.xml"/><Relationship Id="rId1" Type="http://schemas.openxmlformats.org/officeDocument/2006/relationships/slideLayout" Target="../slideLayouts/slideLayout29.xml"/><Relationship Id="rId5" Type="http://schemas.openxmlformats.org/officeDocument/2006/relationships/image" Target="../media/image48.jpeg"/><Relationship Id="rId4" Type="http://schemas.openxmlformats.org/officeDocument/2006/relationships/image" Target="../media/image47.jpeg"/></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7.xml"/><Relationship Id="rId1" Type="http://schemas.openxmlformats.org/officeDocument/2006/relationships/slideLayout" Target="../slideLayouts/slideLayout29.xml"/><Relationship Id="rId4" Type="http://schemas.openxmlformats.org/officeDocument/2006/relationships/image" Target="../media/image50.jpeg"/></Relationships>
</file>

<file path=ppt/slides/_rels/slide5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28.jpeg"/><Relationship Id="rId7" Type="http://schemas.openxmlformats.org/officeDocument/2006/relationships/image" Target="../media/image37.jpeg"/><Relationship Id="rId12" Type="http://schemas.openxmlformats.org/officeDocument/2006/relationships/image" Target="../media/image49.jpeg"/><Relationship Id="rId2" Type="http://schemas.openxmlformats.org/officeDocument/2006/relationships/image" Target="../media/image51.jpeg"/><Relationship Id="rId1" Type="http://schemas.openxmlformats.org/officeDocument/2006/relationships/slideLayout" Target="../slideLayouts/slideLayout29.xml"/><Relationship Id="rId6" Type="http://schemas.openxmlformats.org/officeDocument/2006/relationships/image" Target="../media/image35.jpeg"/><Relationship Id="rId11" Type="http://schemas.openxmlformats.org/officeDocument/2006/relationships/image" Target="../media/image50.jpeg"/><Relationship Id="rId5" Type="http://schemas.openxmlformats.org/officeDocument/2006/relationships/image" Target="../media/image52.jpeg"/><Relationship Id="rId10" Type="http://schemas.openxmlformats.org/officeDocument/2006/relationships/image" Target="../media/image48.jpeg"/><Relationship Id="rId4" Type="http://schemas.openxmlformats.org/officeDocument/2006/relationships/image" Target="../media/image31.jpeg"/><Relationship Id="rId9" Type="http://schemas.openxmlformats.org/officeDocument/2006/relationships/image" Target="../media/image47.jpeg"/></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5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9.xml"/><Relationship Id="rId1" Type="http://schemas.openxmlformats.org/officeDocument/2006/relationships/slideLayout" Target="../slideLayouts/slideLayout29.xml"/><Relationship Id="rId4" Type="http://schemas.openxmlformats.org/officeDocument/2006/relationships/comments" Target="../comments/comment1.xml"/></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0.xml"/><Relationship Id="rId1" Type="http://schemas.openxmlformats.org/officeDocument/2006/relationships/slideLayout" Target="../slideLayouts/slideLayout29.xml"/><Relationship Id="rId4" Type="http://schemas.openxmlformats.org/officeDocument/2006/relationships/image" Target="../media/image56.jpeg"/></Relationships>
</file>

<file path=ppt/slides/_rels/slide6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1.xml"/><Relationship Id="rId1" Type="http://schemas.openxmlformats.org/officeDocument/2006/relationships/slideLayout" Target="../slideLayouts/slideLayout29.xml"/><Relationship Id="rId4" Type="http://schemas.openxmlformats.org/officeDocument/2006/relationships/image" Target="../media/image58.jpeg"/></Relationships>
</file>

<file path=ppt/slides/_rels/slide6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2.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3.xml"/><Relationship Id="rId1" Type="http://schemas.openxmlformats.org/officeDocument/2006/relationships/slideLayout" Target="../slideLayouts/slideLayout29.xml"/><Relationship Id="rId4" Type="http://schemas.openxmlformats.org/officeDocument/2006/relationships/image" Target="../media/image60.jpeg"/></Relationships>
</file>

<file path=ppt/slides/_rels/slide6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4.xml"/><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6.jpeg"/><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5.xml"/><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6.xml"/><Relationship Id="rId1" Type="http://schemas.openxmlformats.org/officeDocument/2006/relationships/slideLayout" Target="../slideLayouts/slideLayout29.xml"/><Relationship Id="rId4" Type="http://schemas.openxmlformats.org/officeDocument/2006/relationships/image" Target="../media/image6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7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7.xml"/><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8.xml"/><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0.xml"/><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2.xml"/><Relationship Id="rId1" Type="http://schemas.openxmlformats.org/officeDocument/2006/relationships/slideLayout" Target="../slideLayouts/slideLayout29.xml"/><Relationship Id="rId4" Type="http://schemas.openxmlformats.org/officeDocument/2006/relationships/image" Target="../media/image69.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4.xml"/><Relationship Id="rId1" Type="http://schemas.openxmlformats.org/officeDocument/2006/relationships/slideLayout" Target="../slideLayouts/slideLayout29.xml"/><Relationship Id="rId4" Type="http://schemas.openxmlformats.org/officeDocument/2006/relationships/image" Target="../media/image71.jpeg"/></Relationships>
</file>

<file path=ppt/slides/_rels/slide7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5.xml"/><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8.xml"/><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1.jpeg"/><Relationship Id="rId2" Type="http://schemas.openxmlformats.org/officeDocument/2006/relationships/notesSlide" Target="../notesSlides/notesSlide80.xml"/><Relationship Id="rId1" Type="http://schemas.openxmlformats.org/officeDocument/2006/relationships/slideLayout" Target="../slideLayouts/slideLayout29.xml"/><Relationship Id="rId6" Type="http://schemas.openxmlformats.org/officeDocument/2006/relationships/image" Target="../media/image42.jpeg"/><Relationship Id="rId5" Type="http://schemas.openxmlformats.org/officeDocument/2006/relationships/image" Target="../media/image39.jpeg"/><Relationship Id="rId4" Type="http://schemas.openxmlformats.org/officeDocument/2006/relationships/image" Target="../media/image38.jpeg"/></Relationships>
</file>

<file path=ppt/slides/_rels/slide8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1.xml"/><Relationship Id="rId1" Type="http://schemas.openxmlformats.org/officeDocument/2006/relationships/slideLayout" Target="../slideLayouts/slideLayout29.xml"/><Relationship Id="rId5" Type="http://schemas.openxmlformats.org/officeDocument/2006/relationships/image" Target="../media/image74.jpeg"/><Relationship Id="rId4" Type="http://schemas.openxmlformats.org/officeDocument/2006/relationships/image" Target="../media/image73.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83.xml"/><Relationship Id="rId1" Type="http://schemas.openxmlformats.org/officeDocument/2006/relationships/slideLayout" Target="../slideLayouts/slideLayout29.xml"/><Relationship Id="rId4" Type="http://schemas.openxmlformats.org/officeDocument/2006/relationships/image" Target="../media/image69.jpe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5.xml"/><Relationship Id="rId1" Type="http://schemas.openxmlformats.org/officeDocument/2006/relationships/slideLayout" Target="../slideLayouts/slideLayout29.xml"/><Relationship Id="rId4" Type="http://schemas.openxmlformats.org/officeDocument/2006/relationships/image" Target="../media/image71.jpeg"/></Relationships>
</file>

<file path=ppt/slides/_rels/slide8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6.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2.xml"/></Relationships>
</file>

<file path=ppt/slides/_rels/slide9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95.xml"/><Relationship Id="rId1" Type="http://schemas.openxmlformats.org/officeDocument/2006/relationships/slideLayout" Target="../slideLayouts/slideLayout57.xml"/></Relationships>
</file>

<file path=ppt/slides/_rels/slide9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96.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36"/>
          <p:cNvSpPr txBox="1">
            <a:spLocks noGrp="1" noChangeArrowheads="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C88CD399-506F-46FE-A6D8-4B316C236895}" type="slidenum">
              <a:rPr lang="en-US" sz="900" i="0">
                <a:solidFill>
                  <a:schemeClr val="bg1"/>
                </a:solidFill>
                <a:latin typeface="Verdana" pitchFamily="34" charset="0"/>
              </a:rPr>
              <a:pPr eaLnBrk="0" hangingPunct="0">
                <a:spcBef>
                  <a:spcPct val="0"/>
                </a:spcBef>
                <a:buClrTx/>
                <a:buFontTx/>
                <a:buNone/>
              </a:pPr>
              <a:t>1</a:t>
            </a:fld>
            <a:endParaRPr lang="en-US" sz="900" i="0">
              <a:solidFill>
                <a:schemeClr val="bg1"/>
              </a:solidFill>
              <a:latin typeface="Verdana" pitchFamily="34" charset="0"/>
            </a:endParaRPr>
          </a:p>
        </p:txBody>
      </p:sp>
      <p:sp>
        <p:nvSpPr>
          <p:cNvPr id="8195" name="Rectangle 2"/>
          <p:cNvSpPr>
            <a:spLocks noGrp="1" noChangeArrowheads="1"/>
          </p:cNvSpPr>
          <p:nvPr>
            <p:ph type="subTitle" idx="4294967295"/>
          </p:nvPr>
        </p:nvSpPr>
        <p:spPr>
          <a:xfrm>
            <a:off x="795338" y="2328863"/>
            <a:ext cx="7315200" cy="2500312"/>
          </a:xfrm>
          <a:noFill/>
        </p:spPr>
        <p:txBody>
          <a:bodyPr/>
          <a:lstStyle/>
          <a:p>
            <a:pPr marL="0" indent="0" eaLnBrk="1" hangingPunct="1">
              <a:buFontTx/>
              <a:buNone/>
            </a:pPr>
            <a:r>
              <a:rPr lang="en-US" sz="2800" smtClean="0">
                <a:solidFill>
                  <a:schemeClr val="tx1"/>
                </a:solidFill>
              </a:rPr>
              <a:t>Minnesota Disability 101</a:t>
            </a:r>
          </a:p>
          <a:p>
            <a:pPr marL="0" indent="0" eaLnBrk="1" hangingPunct="1">
              <a:buFontTx/>
              <a:buNone/>
            </a:pPr>
            <a:r>
              <a:rPr lang="en-US" sz="2000" smtClean="0">
                <a:solidFill>
                  <a:srgbClr val="000099"/>
                </a:solidFill>
              </a:rPr>
              <a:t>Usability Testing Final Report</a:t>
            </a:r>
          </a:p>
          <a:p>
            <a:pPr marL="0" indent="0" eaLnBrk="1" hangingPunct="1">
              <a:buFontTx/>
              <a:buNone/>
            </a:pPr>
            <a:r>
              <a:rPr lang="en-US" sz="1400" smtClean="0">
                <a:solidFill>
                  <a:schemeClr val="tx1"/>
                </a:solidFill>
              </a:rPr>
              <a:t>April 24, 2009</a:t>
            </a:r>
          </a:p>
          <a:p>
            <a:pPr marL="0" indent="0" algn="ctr" eaLnBrk="1" hangingPunct="1">
              <a:buFontTx/>
              <a:buNone/>
            </a:pPr>
            <a:endParaRPr lang="en-US" sz="140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idx="4294967295"/>
          </p:nvPr>
        </p:nvSpPr>
        <p:spPr>
          <a:xfrm>
            <a:off x="1514475" y="387350"/>
            <a:ext cx="7315200" cy="457200"/>
          </a:xfrm>
        </p:spPr>
        <p:txBody>
          <a:bodyPr/>
          <a:lstStyle/>
          <a:p>
            <a:pPr eaLnBrk="1" hangingPunct="1"/>
            <a:r>
              <a:rPr lang="en-US" sz="2000" smtClean="0"/>
              <a:t>Major Findings</a:t>
            </a:r>
          </a:p>
        </p:txBody>
      </p:sp>
      <p:sp>
        <p:nvSpPr>
          <p:cNvPr id="18435" name="Rectangle 3"/>
          <p:cNvSpPr>
            <a:spLocks noGrp="1" noChangeArrowheads="1"/>
          </p:cNvSpPr>
          <p:nvPr>
            <p:ph type="body" idx="4294967295"/>
          </p:nvPr>
        </p:nvSpPr>
        <p:spPr>
          <a:xfrm>
            <a:off x="669925" y="1312863"/>
            <a:ext cx="5911850" cy="4849812"/>
          </a:xfrm>
          <a:noFill/>
        </p:spPr>
        <p:txBody>
          <a:bodyPr/>
          <a:lstStyle/>
          <a:p>
            <a:pPr eaLnBrk="1" hangingPunct="1">
              <a:buFont typeface="Trebuchet MS" pitchFamily="34" charset="0"/>
              <a:buAutoNum type="arabicPeriod" startAt="4"/>
            </a:pPr>
            <a:r>
              <a:rPr lang="en-US" smtClean="0"/>
              <a:t>Most participants could not make effective use of the Home Page to effectively orient themselves to the website’s purpose and offering </a:t>
            </a:r>
          </a:p>
          <a:p>
            <a:pPr eaLnBrk="1" hangingPunct="1">
              <a:buFontTx/>
              <a:buNone/>
            </a:pPr>
            <a:endParaRPr lang="en-US" smtClean="0"/>
          </a:p>
          <a:p>
            <a:pPr lvl="1" eaLnBrk="1" hangingPunct="1"/>
            <a:r>
              <a:rPr lang="en-US" sz="1600" smtClean="0"/>
              <a:t>Users initially ignored large portions of the Home Page, and began their exploration from the content area below the Center Graphic</a:t>
            </a:r>
          </a:p>
          <a:p>
            <a:pPr lvl="1" eaLnBrk="1" hangingPunct="1"/>
            <a:endParaRPr lang="en-US" sz="1000" smtClean="0"/>
          </a:p>
          <a:p>
            <a:pPr lvl="1" eaLnBrk="1" hangingPunct="1"/>
            <a:r>
              <a:rPr lang="en-US" sz="1600" smtClean="0"/>
              <a:t>Because the main site offering was not systematically presented in this area, many initially missed key content and/or failed to form a clear idea of the structure of the site</a:t>
            </a:r>
          </a:p>
          <a:p>
            <a:pPr lvl="1" eaLnBrk="1" hangingPunct="1"/>
            <a:endParaRPr lang="en-US" sz="900" smtClean="0"/>
          </a:p>
          <a:p>
            <a:pPr lvl="1" eaLnBrk="1" hangingPunct="1"/>
            <a:r>
              <a:rPr lang="en-US" sz="1600" smtClean="0"/>
              <a:t>Most did not pay attention to the Center Graphic, which appeared similar to an advertisement</a:t>
            </a:r>
          </a:p>
          <a:p>
            <a:pPr lvl="1" eaLnBrk="1" hangingPunct="1"/>
            <a:endParaRPr lang="en-US" sz="1000" smtClean="0"/>
          </a:p>
          <a:p>
            <a:pPr lvl="1" eaLnBrk="1" hangingPunct="1"/>
            <a:r>
              <a:rPr lang="en-US" sz="1600" smtClean="0"/>
              <a:t>Many chose not to use the Left Navigation, because this was seen as secondary navigation</a:t>
            </a:r>
          </a:p>
          <a:p>
            <a:pPr eaLnBrk="1" hangingPunct="1">
              <a:lnSpc>
                <a:spcPct val="120000"/>
              </a:lnSpc>
              <a:spcBef>
                <a:spcPct val="0"/>
              </a:spcBef>
              <a:buFontTx/>
              <a:buNone/>
            </a:pPr>
            <a:endParaRPr lang="en-US" smtClean="0">
              <a:solidFill>
                <a:schemeClr val="tx1"/>
              </a:solidFill>
            </a:endParaRPr>
          </a:p>
        </p:txBody>
      </p:sp>
      <p:sp>
        <p:nvSpPr>
          <p:cNvPr id="387076"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CFB8BB71-4CC8-4976-ABCC-170253B202CB}" type="slidenum">
              <a:rPr lang="en-US" sz="900" i="0">
                <a:solidFill>
                  <a:schemeClr val="bg1"/>
                </a:solidFill>
                <a:latin typeface="Verdana" pitchFamily="34" charset="0"/>
              </a:rPr>
              <a:pPr eaLnBrk="0" hangingPunct="0">
                <a:spcBef>
                  <a:spcPct val="0"/>
                </a:spcBef>
                <a:buClrTx/>
                <a:buFontTx/>
                <a:buNone/>
              </a:pPr>
              <a:t>10</a:t>
            </a:fld>
            <a:endParaRPr lang="en-US" sz="900" i="0">
              <a:solidFill>
                <a:schemeClr val="bg1"/>
              </a:solidFill>
              <a:latin typeface="Verdana" pitchFamily="34" charset="0"/>
            </a:endParaRPr>
          </a:p>
        </p:txBody>
      </p:sp>
      <p:pic>
        <p:nvPicPr>
          <p:cNvPr id="387077" name="Picture 7" descr="Home_Larger_Focus_Area_Indicated_1"/>
          <p:cNvPicPr>
            <a:picLocks noChangeAspect="1" noChangeArrowheads="1"/>
          </p:cNvPicPr>
          <p:nvPr/>
        </p:nvPicPr>
        <p:blipFill>
          <a:blip r:embed="rId3"/>
          <a:srcRect/>
          <a:stretch>
            <a:fillRect/>
          </a:stretch>
        </p:blipFill>
        <p:spPr bwMode="auto">
          <a:xfrm>
            <a:off x="6704013" y="1516063"/>
            <a:ext cx="2219325" cy="3724275"/>
          </a:xfrm>
          <a:prstGeom prst="rect">
            <a:avLst/>
          </a:prstGeom>
          <a:noFill/>
          <a:ln w="9525">
            <a:solidFill>
              <a:schemeClr val="folHlink"/>
            </a:solidFill>
            <a:miter lim="800000"/>
            <a:headEnd/>
            <a:tailEnd/>
          </a:ln>
        </p:spPr>
      </p:pic>
      <p:sp>
        <p:nvSpPr>
          <p:cNvPr id="387078" name="Text Box 8"/>
          <p:cNvSpPr txBox="1">
            <a:spLocks noChangeArrowheads="1"/>
          </p:cNvSpPr>
          <p:nvPr/>
        </p:nvSpPr>
        <p:spPr bwMode="auto">
          <a:xfrm>
            <a:off x="6664325" y="5307013"/>
            <a:ext cx="2593975" cy="304800"/>
          </a:xfrm>
          <a:prstGeom prst="rect">
            <a:avLst/>
          </a:prstGeom>
          <a:noFill/>
          <a:ln w="9525" algn="ctr">
            <a:noFill/>
            <a:miter lim="800000"/>
            <a:headEnd/>
            <a:tailEnd/>
          </a:ln>
        </p:spPr>
        <p:txBody>
          <a:bodyPr>
            <a:spAutoFit/>
          </a:bodyPr>
          <a:lstStyle/>
          <a:p>
            <a:pPr marL="342900" indent="-342900">
              <a:buFontTx/>
              <a:buNone/>
            </a:pPr>
            <a:r>
              <a:rPr lang="en-US" sz="1400" i="0"/>
              <a:t>Users ignored grey areas</a:t>
            </a:r>
            <a:endParaRPr lang="en-US" i="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gray">
          <a:xfrm>
            <a:off x="0" y="5899150"/>
            <a:ext cx="9144000" cy="958850"/>
          </a:xfrm>
          <a:prstGeom prst="rect">
            <a:avLst/>
          </a:prstGeom>
          <a:solidFill>
            <a:schemeClr val="bg1"/>
          </a:solidFill>
          <a:ln w="9525" algn="ctr">
            <a:noFill/>
            <a:miter lim="800000"/>
            <a:headEnd/>
            <a:tailEnd/>
          </a:ln>
        </p:spPr>
        <p:txBody>
          <a:bodyPr wrap="none" anchor="ctr"/>
          <a:lstStyle/>
          <a:p>
            <a:endParaRPr lang="en-US"/>
          </a:p>
        </p:txBody>
      </p:sp>
      <p:sp>
        <p:nvSpPr>
          <p:cNvPr id="113667" name="Rectangle 3"/>
          <p:cNvSpPr>
            <a:spLocks noGrp="1" noChangeArrowheads="1"/>
          </p:cNvSpPr>
          <p:nvPr>
            <p:ph type="title"/>
          </p:nvPr>
        </p:nvSpPr>
        <p:spPr/>
        <p:txBody>
          <a:bodyPr/>
          <a:lstStyle/>
          <a:p>
            <a:pPr eaLnBrk="1" hangingPunct="1"/>
            <a:r>
              <a:rPr lang="en-US" sz="2000" smtClean="0"/>
              <a:t>Results Summary Concept</a:t>
            </a:r>
          </a:p>
        </p:txBody>
      </p:sp>
      <p:sp>
        <p:nvSpPr>
          <p:cNvPr id="113668"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7DB64A29-33F2-4EB8-B97A-0A23F63698CE}" type="slidenum">
              <a:rPr lang="en-US" sz="900" i="0">
                <a:solidFill>
                  <a:schemeClr val="bg1"/>
                </a:solidFill>
                <a:latin typeface="Verdana" pitchFamily="34" charset="0"/>
              </a:rPr>
              <a:pPr eaLnBrk="0" hangingPunct="0">
                <a:spcBef>
                  <a:spcPct val="0"/>
                </a:spcBef>
                <a:buClrTx/>
                <a:buFontTx/>
                <a:buNone/>
              </a:pPr>
              <a:t>100</a:t>
            </a:fld>
            <a:endParaRPr lang="en-US" sz="900" i="0">
              <a:solidFill>
                <a:schemeClr val="bg1"/>
              </a:solidFill>
              <a:latin typeface="Verdana" pitchFamily="34" charset="0"/>
            </a:endParaRPr>
          </a:p>
        </p:txBody>
      </p:sp>
      <p:pic>
        <p:nvPicPr>
          <p:cNvPr id="113669" name="Picture 5" descr="db101 wireframe sketch2"/>
          <p:cNvPicPr>
            <a:picLocks noChangeAspect="1" noChangeArrowheads="1"/>
          </p:cNvPicPr>
          <p:nvPr/>
        </p:nvPicPr>
        <p:blipFill>
          <a:blip r:embed="rId3"/>
          <a:srcRect/>
          <a:stretch>
            <a:fillRect/>
          </a:stretch>
        </p:blipFill>
        <p:spPr bwMode="auto">
          <a:xfrm>
            <a:off x="2360613" y="1136650"/>
            <a:ext cx="4473575" cy="5519738"/>
          </a:xfrm>
          <a:prstGeom prst="rect">
            <a:avLst/>
          </a:prstGeom>
          <a:noFill/>
          <a:ln w="9525">
            <a:solidFill>
              <a:schemeClr val="folHlink"/>
            </a:solidFill>
            <a:miter lim="800000"/>
            <a:headEnd/>
            <a:tailEnd/>
          </a:ln>
        </p:spPr>
      </p:pic>
      <p:sp>
        <p:nvSpPr>
          <p:cNvPr id="113670" name="AutoShape 6"/>
          <p:cNvSpPr>
            <a:spLocks/>
          </p:cNvSpPr>
          <p:nvPr/>
        </p:nvSpPr>
        <p:spPr bwMode="auto">
          <a:xfrm>
            <a:off x="0" y="2576513"/>
            <a:ext cx="1625600" cy="1108075"/>
          </a:xfrm>
          <a:prstGeom prst="accentCallout2">
            <a:avLst>
              <a:gd name="adj1" fmla="val 10315"/>
              <a:gd name="adj2" fmla="val 104690"/>
              <a:gd name="adj3" fmla="val 10315"/>
              <a:gd name="adj4" fmla="val 104690"/>
              <a:gd name="adj5" fmla="val 22352"/>
              <a:gd name="adj6" fmla="val 156542"/>
            </a:avLst>
          </a:prstGeom>
          <a:noFill/>
          <a:ln w="19050">
            <a:solidFill>
              <a:schemeClr val="accent1"/>
            </a:solidFill>
            <a:miter lim="800000"/>
            <a:headEnd/>
            <a:tailEnd/>
          </a:ln>
        </p:spPr>
        <p:txBody>
          <a:bodyPr/>
          <a:lstStyle/>
          <a:p>
            <a:pPr marL="342900" indent="-342900" algn="r">
              <a:buFontTx/>
              <a:buNone/>
            </a:pPr>
            <a:r>
              <a:rPr lang="en-US" sz="1100" b="1" i="0"/>
              <a:t>The Bottom Line</a:t>
            </a:r>
          </a:p>
          <a:p>
            <a:pPr marL="342900" indent="-342900" algn="r">
              <a:buFontTx/>
              <a:buNone/>
            </a:pPr>
            <a:r>
              <a:rPr lang="en-US" sz="1100" i="0"/>
              <a:t>Providing a short text summary with important details about benefits helps users understand the big picture regarding benefits</a:t>
            </a:r>
            <a:endParaRPr lang="en-US" i="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gray">
          <a:xfrm>
            <a:off x="0" y="5899150"/>
            <a:ext cx="9144000" cy="958850"/>
          </a:xfrm>
          <a:prstGeom prst="rect">
            <a:avLst/>
          </a:prstGeom>
          <a:solidFill>
            <a:schemeClr val="bg1"/>
          </a:solidFill>
          <a:ln w="9525" algn="ctr">
            <a:noFill/>
            <a:miter lim="800000"/>
            <a:headEnd/>
            <a:tailEnd/>
          </a:ln>
        </p:spPr>
        <p:txBody>
          <a:bodyPr wrap="none" anchor="ctr"/>
          <a:lstStyle/>
          <a:p>
            <a:endParaRPr lang="en-US"/>
          </a:p>
        </p:txBody>
      </p:sp>
      <p:sp>
        <p:nvSpPr>
          <p:cNvPr id="114691" name="Rectangle 3"/>
          <p:cNvSpPr>
            <a:spLocks noGrp="1" noChangeArrowheads="1"/>
          </p:cNvSpPr>
          <p:nvPr>
            <p:ph type="title"/>
          </p:nvPr>
        </p:nvSpPr>
        <p:spPr/>
        <p:txBody>
          <a:bodyPr/>
          <a:lstStyle/>
          <a:p>
            <a:pPr eaLnBrk="1" hangingPunct="1"/>
            <a:r>
              <a:rPr lang="en-US" sz="2000" smtClean="0"/>
              <a:t>Results Summary Concept</a:t>
            </a:r>
          </a:p>
        </p:txBody>
      </p:sp>
      <p:sp>
        <p:nvSpPr>
          <p:cNvPr id="114692"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3A70D005-7CEA-4DEA-9778-B36DA45D4D6E}" type="slidenum">
              <a:rPr lang="en-US" sz="900" i="0">
                <a:solidFill>
                  <a:schemeClr val="bg1"/>
                </a:solidFill>
                <a:latin typeface="Verdana" pitchFamily="34" charset="0"/>
              </a:rPr>
              <a:pPr eaLnBrk="0" hangingPunct="0">
                <a:spcBef>
                  <a:spcPct val="0"/>
                </a:spcBef>
                <a:buClrTx/>
                <a:buFontTx/>
                <a:buNone/>
              </a:pPr>
              <a:t>101</a:t>
            </a:fld>
            <a:endParaRPr lang="en-US" sz="900" i="0">
              <a:solidFill>
                <a:schemeClr val="bg1"/>
              </a:solidFill>
              <a:latin typeface="Verdana" pitchFamily="34" charset="0"/>
            </a:endParaRPr>
          </a:p>
        </p:txBody>
      </p:sp>
      <p:pic>
        <p:nvPicPr>
          <p:cNvPr id="114693" name="Picture 5" descr="db101 wireframe sketch2"/>
          <p:cNvPicPr>
            <a:picLocks noChangeAspect="1" noChangeArrowheads="1"/>
          </p:cNvPicPr>
          <p:nvPr/>
        </p:nvPicPr>
        <p:blipFill>
          <a:blip r:embed="rId3"/>
          <a:srcRect/>
          <a:stretch>
            <a:fillRect/>
          </a:stretch>
        </p:blipFill>
        <p:spPr bwMode="auto">
          <a:xfrm>
            <a:off x="2360613" y="1136650"/>
            <a:ext cx="4473575" cy="5519738"/>
          </a:xfrm>
          <a:prstGeom prst="rect">
            <a:avLst/>
          </a:prstGeom>
          <a:noFill/>
          <a:ln w="9525">
            <a:solidFill>
              <a:schemeClr val="folHlink"/>
            </a:solidFill>
            <a:miter lim="800000"/>
            <a:headEnd/>
            <a:tailEnd/>
          </a:ln>
        </p:spPr>
      </p:pic>
      <p:sp>
        <p:nvSpPr>
          <p:cNvPr id="114694" name="AutoShape 6"/>
          <p:cNvSpPr>
            <a:spLocks/>
          </p:cNvSpPr>
          <p:nvPr/>
        </p:nvSpPr>
        <p:spPr bwMode="auto">
          <a:xfrm>
            <a:off x="7175500" y="3236913"/>
            <a:ext cx="1562100" cy="1108075"/>
          </a:xfrm>
          <a:prstGeom prst="accentCallout2">
            <a:avLst>
              <a:gd name="adj1" fmla="val 10315"/>
              <a:gd name="adj2" fmla="val -4880"/>
              <a:gd name="adj3" fmla="val 10315"/>
              <a:gd name="adj4" fmla="val -4880"/>
              <a:gd name="adj5" fmla="val -36102"/>
              <a:gd name="adj6" fmla="val -41157"/>
            </a:avLst>
          </a:prstGeom>
          <a:noFill/>
          <a:ln w="19050">
            <a:solidFill>
              <a:schemeClr val="accent1"/>
            </a:solidFill>
            <a:miter lim="800000"/>
            <a:headEnd/>
            <a:tailEnd/>
          </a:ln>
        </p:spPr>
        <p:txBody>
          <a:bodyPr/>
          <a:lstStyle/>
          <a:p>
            <a:pPr>
              <a:buFontTx/>
              <a:buNone/>
            </a:pPr>
            <a:r>
              <a:rPr lang="en-US" sz="1100" b="1" i="0"/>
              <a:t>Charts</a:t>
            </a:r>
          </a:p>
          <a:p>
            <a:pPr>
              <a:buFontTx/>
              <a:buNone/>
            </a:pPr>
            <a:r>
              <a:rPr lang="en-US" sz="1100" i="0"/>
              <a:t>Charts on income and benefits changes provide an alternate summary view</a:t>
            </a:r>
            <a:endParaRPr lang="en-US" i="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gray">
          <a:xfrm>
            <a:off x="0" y="5899150"/>
            <a:ext cx="9144000" cy="958850"/>
          </a:xfrm>
          <a:prstGeom prst="rect">
            <a:avLst/>
          </a:prstGeom>
          <a:solidFill>
            <a:schemeClr val="bg1"/>
          </a:solidFill>
          <a:ln w="9525" algn="ctr">
            <a:noFill/>
            <a:miter lim="800000"/>
            <a:headEnd/>
            <a:tailEnd/>
          </a:ln>
        </p:spPr>
        <p:txBody>
          <a:bodyPr wrap="none" anchor="ctr"/>
          <a:lstStyle/>
          <a:p>
            <a:endParaRPr lang="en-US"/>
          </a:p>
        </p:txBody>
      </p:sp>
      <p:sp>
        <p:nvSpPr>
          <p:cNvPr id="115715" name="Rectangle 3"/>
          <p:cNvSpPr>
            <a:spLocks noGrp="1" noChangeArrowheads="1"/>
          </p:cNvSpPr>
          <p:nvPr>
            <p:ph type="title"/>
          </p:nvPr>
        </p:nvSpPr>
        <p:spPr/>
        <p:txBody>
          <a:bodyPr/>
          <a:lstStyle/>
          <a:p>
            <a:pPr eaLnBrk="1" hangingPunct="1"/>
            <a:r>
              <a:rPr lang="en-US" sz="2000" smtClean="0"/>
              <a:t>Results Summary Concept</a:t>
            </a:r>
          </a:p>
        </p:txBody>
      </p:sp>
      <p:sp>
        <p:nvSpPr>
          <p:cNvPr id="115716"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0D929F40-5419-4E96-B23C-67B442C3B68D}" type="slidenum">
              <a:rPr lang="en-US" sz="900" i="0">
                <a:solidFill>
                  <a:schemeClr val="bg1"/>
                </a:solidFill>
                <a:latin typeface="Verdana" pitchFamily="34" charset="0"/>
              </a:rPr>
              <a:pPr eaLnBrk="0" hangingPunct="0">
                <a:spcBef>
                  <a:spcPct val="0"/>
                </a:spcBef>
                <a:buClrTx/>
                <a:buFontTx/>
                <a:buNone/>
              </a:pPr>
              <a:t>102</a:t>
            </a:fld>
            <a:endParaRPr lang="en-US" sz="900" i="0">
              <a:solidFill>
                <a:schemeClr val="bg1"/>
              </a:solidFill>
              <a:latin typeface="Verdana" pitchFamily="34" charset="0"/>
            </a:endParaRPr>
          </a:p>
        </p:txBody>
      </p:sp>
      <p:pic>
        <p:nvPicPr>
          <p:cNvPr id="115717" name="Picture 5" descr="db101 wireframe sketch2"/>
          <p:cNvPicPr>
            <a:picLocks noChangeAspect="1" noChangeArrowheads="1"/>
          </p:cNvPicPr>
          <p:nvPr/>
        </p:nvPicPr>
        <p:blipFill>
          <a:blip r:embed="rId3"/>
          <a:srcRect/>
          <a:stretch>
            <a:fillRect/>
          </a:stretch>
        </p:blipFill>
        <p:spPr bwMode="auto">
          <a:xfrm>
            <a:off x="2360613" y="1136650"/>
            <a:ext cx="4473575" cy="5519738"/>
          </a:xfrm>
          <a:prstGeom prst="rect">
            <a:avLst/>
          </a:prstGeom>
          <a:noFill/>
          <a:ln w="9525">
            <a:solidFill>
              <a:schemeClr val="folHlink"/>
            </a:solidFill>
            <a:miter lim="800000"/>
            <a:headEnd/>
            <a:tailEnd/>
          </a:ln>
        </p:spPr>
      </p:pic>
      <p:sp>
        <p:nvSpPr>
          <p:cNvPr id="115718" name="AutoShape 6"/>
          <p:cNvSpPr>
            <a:spLocks/>
          </p:cNvSpPr>
          <p:nvPr/>
        </p:nvSpPr>
        <p:spPr bwMode="auto">
          <a:xfrm>
            <a:off x="0" y="3668713"/>
            <a:ext cx="1765300" cy="1831975"/>
          </a:xfrm>
          <a:prstGeom prst="accentCallout2">
            <a:avLst>
              <a:gd name="adj1" fmla="val 6241"/>
              <a:gd name="adj2" fmla="val 104315"/>
              <a:gd name="adj3" fmla="val 6241"/>
              <a:gd name="adj4" fmla="val 104315"/>
              <a:gd name="adj5" fmla="val 73139"/>
              <a:gd name="adj6" fmla="val 145593"/>
            </a:avLst>
          </a:prstGeom>
          <a:noFill/>
          <a:ln w="19050">
            <a:solidFill>
              <a:schemeClr val="accent1"/>
            </a:solidFill>
            <a:miter lim="800000"/>
            <a:headEnd/>
            <a:tailEnd/>
          </a:ln>
        </p:spPr>
        <p:txBody>
          <a:bodyPr/>
          <a:lstStyle/>
          <a:p>
            <a:pPr marL="342900" indent="-342900" algn="r">
              <a:buFontTx/>
              <a:buNone/>
            </a:pPr>
            <a:r>
              <a:rPr lang="en-US" sz="1100" b="1" i="0"/>
              <a:t>Did You Know Section</a:t>
            </a:r>
          </a:p>
          <a:p>
            <a:pPr marL="342900" indent="-342900" algn="r">
              <a:buFontTx/>
              <a:buNone/>
            </a:pPr>
            <a:r>
              <a:rPr lang="en-US" sz="1100" i="0"/>
              <a:t>Keeping benefit educational opportunities separate provides some action steps for the user, but does not distract from the main results functionality</a:t>
            </a:r>
            <a:endParaRPr lang="en-US" i="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gray">
          <a:xfrm>
            <a:off x="0" y="5899150"/>
            <a:ext cx="9144000" cy="958850"/>
          </a:xfrm>
          <a:prstGeom prst="rect">
            <a:avLst/>
          </a:prstGeom>
          <a:solidFill>
            <a:schemeClr val="bg1"/>
          </a:solidFill>
          <a:ln w="9525" algn="ctr">
            <a:noFill/>
            <a:miter lim="800000"/>
            <a:headEnd/>
            <a:tailEnd/>
          </a:ln>
        </p:spPr>
        <p:txBody>
          <a:bodyPr wrap="none" anchor="ctr"/>
          <a:lstStyle/>
          <a:p>
            <a:endParaRPr lang="en-US"/>
          </a:p>
        </p:txBody>
      </p:sp>
      <p:sp>
        <p:nvSpPr>
          <p:cNvPr id="116739" name="Rectangle 3"/>
          <p:cNvSpPr>
            <a:spLocks noGrp="1" noChangeArrowheads="1"/>
          </p:cNvSpPr>
          <p:nvPr>
            <p:ph type="title"/>
          </p:nvPr>
        </p:nvSpPr>
        <p:spPr/>
        <p:txBody>
          <a:bodyPr/>
          <a:lstStyle/>
          <a:p>
            <a:pPr eaLnBrk="1" hangingPunct="1"/>
            <a:r>
              <a:rPr lang="en-US" sz="2000" smtClean="0"/>
              <a:t>Results Summary Concept</a:t>
            </a:r>
          </a:p>
        </p:txBody>
      </p:sp>
      <p:sp>
        <p:nvSpPr>
          <p:cNvPr id="116740"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E0CEB176-263D-4005-A16F-9C4B60D9AB13}" type="slidenum">
              <a:rPr lang="en-US" sz="900" i="0">
                <a:solidFill>
                  <a:schemeClr val="bg1"/>
                </a:solidFill>
                <a:latin typeface="Verdana" pitchFamily="34" charset="0"/>
              </a:rPr>
              <a:pPr eaLnBrk="0" hangingPunct="0">
                <a:spcBef>
                  <a:spcPct val="0"/>
                </a:spcBef>
                <a:buClrTx/>
                <a:buFontTx/>
                <a:buNone/>
              </a:pPr>
              <a:t>103</a:t>
            </a:fld>
            <a:endParaRPr lang="en-US" sz="900" i="0">
              <a:solidFill>
                <a:schemeClr val="bg1"/>
              </a:solidFill>
              <a:latin typeface="Verdana" pitchFamily="34" charset="0"/>
            </a:endParaRPr>
          </a:p>
        </p:txBody>
      </p:sp>
      <p:pic>
        <p:nvPicPr>
          <p:cNvPr id="116741" name="Picture 5" descr="db101 wireframe sketch2"/>
          <p:cNvPicPr>
            <a:picLocks noChangeAspect="1" noChangeArrowheads="1"/>
          </p:cNvPicPr>
          <p:nvPr/>
        </p:nvPicPr>
        <p:blipFill>
          <a:blip r:embed="rId3"/>
          <a:srcRect/>
          <a:stretch>
            <a:fillRect/>
          </a:stretch>
        </p:blipFill>
        <p:spPr bwMode="auto">
          <a:xfrm>
            <a:off x="2360613" y="1136650"/>
            <a:ext cx="4473575" cy="5519738"/>
          </a:xfrm>
          <a:prstGeom prst="rect">
            <a:avLst/>
          </a:prstGeom>
          <a:noFill/>
          <a:ln w="9525">
            <a:solidFill>
              <a:schemeClr val="folHlink"/>
            </a:solidFill>
            <a:miter lim="800000"/>
            <a:headEnd/>
            <a:tailEnd/>
          </a:ln>
        </p:spPr>
      </p:pic>
      <p:sp>
        <p:nvSpPr>
          <p:cNvPr id="116742" name="AutoShape 6"/>
          <p:cNvSpPr>
            <a:spLocks/>
          </p:cNvSpPr>
          <p:nvPr/>
        </p:nvSpPr>
        <p:spPr bwMode="auto">
          <a:xfrm>
            <a:off x="7213600" y="4710113"/>
            <a:ext cx="1358900" cy="1108075"/>
          </a:xfrm>
          <a:prstGeom prst="accentCallout2">
            <a:avLst>
              <a:gd name="adj1" fmla="val 10315"/>
              <a:gd name="adj2" fmla="val -5606"/>
              <a:gd name="adj3" fmla="val 10315"/>
              <a:gd name="adj4" fmla="val -5606"/>
              <a:gd name="adj5" fmla="val 29227"/>
              <a:gd name="adj6" fmla="val -84694"/>
            </a:avLst>
          </a:prstGeom>
          <a:noFill/>
          <a:ln w="19050">
            <a:solidFill>
              <a:schemeClr val="accent1"/>
            </a:solidFill>
            <a:miter lim="800000"/>
            <a:headEnd/>
            <a:tailEnd/>
          </a:ln>
        </p:spPr>
        <p:txBody>
          <a:bodyPr/>
          <a:lstStyle/>
          <a:p>
            <a:pPr>
              <a:buFontTx/>
              <a:buNone/>
            </a:pPr>
            <a:r>
              <a:rPr lang="en-US" sz="1100" b="1" i="0"/>
              <a:t>What to do Next Section</a:t>
            </a:r>
          </a:p>
          <a:p>
            <a:pPr>
              <a:buFontTx/>
              <a:buNone/>
            </a:pPr>
            <a:r>
              <a:rPr lang="en-US" sz="1100" i="0"/>
              <a:t>Creating a simple next steps section provides easy steps for the user to take now that they have this information</a:t>
            </a:r>
            <a:endParaRPr lang="en-US" i="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gray">
          <a:xfrm>
            <a:off x="0" y="5899150"/>
            <a:ext cx="9144000" cy="958850"/>
          </a:xfrm>
          <a:prstGeom prst="rect">
            <a:avLst/>
          </a:prstGeom>
          <a:solidFill>
            <a:schemeClr val="bg1"/>
          </a:solidFill>
          <a:ln w="9525" algn="ctr">
            <a:noFill/>
            <a:miter lim="800000"/>
            <a:headEnd/>
            <a:tailEnd/>
          </a:ln>
        </p:spPr>
        <p:txBody>
          <a:bodyPr wrap="none" anchor="ctr"/>
          <a:lstStyle/>
          <a:p>
            <a:endParaRPr lang="en-US"/>
          </a:p>
        </p:txBody>
      </p:sp>
      <p:sp>
        <p:nvSpPr>
          <p:cNvPr id="117763" name="Rectangle 3"/>
          <p:cNvSpPr>
            <a:spLocks noGrp="1" noChangeArrowheads="1"/>
          </p:cNvSpPr>
          <p:nvPr>
            <p:ph type="title"/>
          </p:nvPr>
        </p:nvSpPr>
        <p:spPr/>
        <p:txBody>
          <a:bodyPr/>
          <a:lstStyle/>
          <a:p>
            <a:pPr eaLnBrk="1" hangingPunct="1"/>
            <a:r>
              <a:rPr lang="en-US" sz="2000" smtClean="0"/>
              <a:t>Results Summary Concept</a:t>
            </a:r>
          </a:p>
        </p:txBody>
      </p:sp>
      <p:sp>
        <p:nvSpPr>
          <p:cNvPr id="117764"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6E20B660-688B-474C-B184-C469D1780C60}" type="slidenum">
              <a:rPr lang="en-US" sz="900" i="0">
                <a:solidFill>
                  <a:schemeClr val="bg1"/>
                </a:solidFill>
                <a:latin typeface="Verdana" pitchFamily="34" charset="0"/>
              </a:rPr>
              <a:pPr eaLnBrk="0" hangingPunct="0">
                <a:spcBef>
                  <a:spcPct val="0"/>
                </a:spcBef>
                <a:buClrTx/>
                <a:buFontTx/>
                <a:buNone/>
              </a:pPr>
              <a:t>104</a:t>
            </a:fld>
            <a:endParaRPr lang="en-US" sz="900" i="0">
              <a:solidFill>
                <a:schemeClr val="bg1"/>
              </a:solidFill>
              <a:latin typeface="Verdana" pitchFamily="34" charset="0"/>
            </a:endParaRPr>
          </a:p>
        </p:txBody>
      </p:sp>
      <p:pic>
        <p:nvPicPr>
          <p:cNvPr id="117765" name="Picture 5" descr="db101 wireframe sketch2"/>
          <p:cNvPicPr>
            <a:picLocks noChangeAspect="1" noChangeArrowheads="1"/>
          </p:cNvPicPr>
          <p:nvPr/>
        </p:nvPicPr>
        <p:blipFill>
          <a:blip r:embed="rId3"/>
          <a:srcRect/>
          <a:stretch>
            <a:fillRect/>
          </a:stretch>
        </p:blipFill>
        <p:spPr bwMode="auto">
          <a:xfrm>
            <a:off x="2360613" y="1136650"/>
            <a:ext cx="4473575" cy="5519738"/>
          </a:xfrm>
          <a:prstGeom prst="rect">
            <a:avLst/>
          </a:prstGeom>
          <a:noFill/>
          <a:ln w="9525">
            <a:solidFill>
              <a:schemeClr val="folHlink"/>
            </a:solidFill>
            <a:miter lim="800000"/>
            <a:headEnd/>
            <a:tailEnd/>
          </a:ln>
        </p:spPr>
      </p:pic>
      <p:sp>
        <p:nvSpPr>
          <p:cNvPr id="117766" name="AutoShape 6"/>
          <p:cNvSpPr>
            <a:spLocks/>
          </p:cNvSpPr>
          <p:nvPr/>
        </p:nvSpPr>
        <p:spPr bwMode="auto">
          <a:xfrm>
            <a:off x="7200900" y="1890713"/>
            <a:ext cx="1358900" cy="1108075"/>
          </a:xfrm>
          <a:prstGeom prst="accentCallout2">
            <a:avLst>
              <a:gd name="adj1" fmla="val 10315"/>
              <a:gd name="adj2" fmla="val -5606"/>
              <a:gd name="adj3" fmla="val 10315"/>
              <a:gd name="adj4" fmla="val -5606"/>
              <a:gd name="adj5" fmla="val 12032"/>
              <a:gd name="adj6" fmla="val -51051"/>
            </a:avLst>
          </a:prstGeom>
          <a:noFill/>
          <a:ln w="19050">
            <a:solidFill>
              <a:schemeClr val="accent1"/>
            </a:solidFill>
            <a:miter lim="800000"/>
            <a:headEnd/>
            <a:tailEnd/>
          </a:ln>
        </p:spPr>
        <p:txBody>
          <a:bodyPr/>
          <a:lstStyle/>
          <a:p>
            <a:pPr>
              <a:buFontTx/>
              <a:buNone/>
            </a:pPr>
            <a:r>
              <a:rPr lang="en-US" sz="1100" b="1" i="0"/>
              <a:t>Top Navigation</a:t>
            </a:r>
          </a:p>
          <a:p>
            <a:pPr>
              <a:buFontTx/>
              <a:buNone/>
            </a:pPr>
            <a:r>
              <a:rPr lang="en-US" sz="1100" i="0"/>
              <a:t>Additional functionality that allows users to further manipulate or examine benefits information in more detail is available at the top of this page</a:t>
            </a:r>
            <a:endParaRPr lang="en-US" i="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036"/>
          <p:cNvSpPr txBox="1">
            <a:spLocks noGrp="1" noChangeArrowheads="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5C09DDD0-D9BC-4F4D-9010-25C69C112896}" type="slidenum">
              <a:rPr lang="en-US" sz="900" i="0">
                <a:solidFill>
                  <a:schemeClr val="bg1"/>
                </a:solidFill>
                <a:latin typeface="Verdana" pitchFamily="34" charset="0"/>
              </a:rPr>
              <a:pPr eaLnBrk="0" hangingPunct="0">
                <a:spcBef>
                  <a:spcPct val="0"/>
                </a:spcBef>
                <a:buClrTx/>
                <a:buFontTx/>
                <a:buNone/>
              </a:pPr>
              <a:t>105</a:t>
            </a:fld>
            <a:endParaRPr lang="en-US" sz="900" i="0">
              <a:solidFill>
                <a:schemeClr val="bg1"/>
              </a:solidFill>
              <a:latin typeface="Verdana" pitchFamily="34" charset="0"/>
            </a:endParaRPr>
          </a:p>
        </p:txBody>
      </p:sp>
      <p:sp>
        <p:nvSpPr>
          <p:cNvPr id="118787" name="Text Box 2"/>
          <p:cNvSpPr>
            <a:spLocks noChangeArrowheads="1"/>
          </p:cNvSpPr>
          <p:nvPr>
            <p:ph type="subTitle" idx="4294967295"/>
          </p:nvPr>
        </p:nvSpPr>
        <p:spPr>
          <a:xfrm>
            <a:off x="714375" y="2430463"/>
            <a:ext cx="7326313" cy="512762"/>
          </a:xfrm>
          <a:noFill/>
        </p:spPr>
        <p:txBody>
          <a:bodyPr/>
          <a:lstStyle/>
          <a:p>
            <a:pPr marL="0" indent="0" eaLnBrk="1" hangingPunct="1">
              <a:spcBef>
                <a:spcPct val="50000"/>
              </a:spcBef>
              <a:buClrTx/>
              <a:buFontTx/>
              <a:buNone/>
            </a:pPr>
            <a:r>
              <a:rPr lang="en-US" sz="2000" smtClean="0">
                <a:solidFill>
                  <a:srgbClr val="15177D"/>
                </a:solidFill>
              </a:rPr>
              <a:t>Detailed Findings</a:t>
            </a:r>
          </a:p>
        </p:txBody>
      </p:sp>
      <p:sp>
        <p:nvSpPr>
          <p:cNvPr id="118788" name="Text Box 3"/>
          <p:cNvSpPr txBox="1">
            <a:spLocks noChangeArrowheads="1"/>
          </p:cNvSpPr>
          <p:nvPr/>
        </p:nvSpPr>
        <p:spPr bwMode="auto">
          <a:xfrm>
            <a:off x="1325563" y="2947988"/>
            <a:ext cx="5702300" cy="3414712"/>
          </a:xfrm>
          <a:prstGeom prst="rect">
            <a:avLst/>
          </a:prstGeom>
          <a:noFill/>
          <a:ln w="9525" algn="ctr">
            <a:noFill/>
            <a:miter lim="800000"/>
            <a:headEnd/>
            <a:tailEnd/>
          </a:ln>
        </p:spPr>
        <p:txBody>
          <a:bodyPr>
            <a:spAutoFit/>
          </a:bodyPr>
          <a:lstStyle/>
          <a:p>
            <a:pPr marL="342900" indent="-342900">
              <a:spcAft>
                <a:spcPct val="60000"/>
              </a:spcAft>
              <a:buFont typeface="Wingdings" pitchFamily="2" charset="2"/>
              <a:buNone/>
            </a:pPr>
            <a:r>
              <a:rPr lang="en-US" sz="1600" i="0"/>
              <a:t> </a:t>
            </a:r>
            <a:r>
              <a:rPr lang="en-US" sz="1600" i="0">
                <a:solidFill>
                  <a:srgbClr val="15177D"/>
                </a:solidFill>
                <a:sym typeface="Wingdings" pitchFamily="2" charset="2"/>
              </a:rPr>
              <a:t>	</a:t>
            </a:r>
            <a:r>
              <a:rPr lang="en-US" sz="1600" i="0">
                <a:solidFill>
                  <a:srgbClr val="15177D"/>
                </a:solidFill>
              </a:rPr>
              <a:t>Impressions of the Website</a:t>
            </a:r>
          </a:p>
          <a:p>
            <a:pPr marL="342900" indent="-342900">
              <a:spcAft>
                <a:spcPct val="60000"/>
              </a:spcAft>
              <a:buFont typeface="Wingdings" pitchFamily="2" charset="2"/>
              <a:buNone/>
            </a:pPr>
            <a:r>
              <a:rPr lang="en-US" sz="1600" i="0"/>
              <a:t> </a:t>
            </a:r>
            <a:r>
              <a:rPr lang="en-US" sz="1600" i="0">
                <a:solidFill>
                  <a:srgbClr val="15177D"/>
                </a:solidFill>
              </a:rPr>
              <a:t>	Finding and Using Benefits Content</a:t>
            </a:r>
          </a:p>
          <a:p>
            <a:pPr marL="342900" indent="-342900">
              <a:spcAft>
                <a:spcPct val="60000"/>
              </a:spcAft>
              <a:buFont typeface="Wingdings" pitchFamily="2" charset="2"/>
              <a:buNone/>
            </a:pPr>
            <a:r>
              <a:rPr lang="en-US" sz="1600" i="0">
                <a:solidFill>
                  <a:srgbClr val="15177D"/>
                </a:solidFill>
              </a:rPr>
              <a:t>	 Using the Benefits to Work Estimator - Consumers</a:t>
            </a:r>
          </a:p>
          <a:p>
            <a:pPr marL="342900" indent="-342900">
              <a:spcAft>
                <a:spcPct val="60000"/>
              </a:spcAft>
              <a:buFont typeface="Wingdings" pitchFamily="2" charset="2"/>
              <a:buNone/>
            </a:pPr>
            <a:r>
              <a:rPr lang="en-US" sz="1600" b="1" i="0">
                <a:solidFill>
                  <a:srgbClr val="15177D"/>
                </a:solidFill>
              </a:rPr>
              <a:t>	</a:t>
            </a:r>
            <a:r>
              <a:rPr lang="en-US" sz="1600" i="0">
                <a:solidFill>
                  <a:srgbClr val="15177D"/>
                </a:solidFill>
              </a:rPr>
              <a:t>Using the Benefits to Work Estimator – Professionals</a:t>
            </a:r>
          </a:p>
          <a:p>
            <a:pPr marL="342900" indent="-342900">
              <a:spcAft>
                <a:spcPct val="60000"/>
              </a:spcAft>
              <a:buFont typeface="Wingdings" pitchFamily="2" charset="2"/>
              <a:buNone/>
            </a:pPr>
            <a:r>
              <a:rPr lang="en-US" sz="1600" i="0">
                <a:solidFill>
                  <a:srgbClr val="15177D"/>
                </a:solidFill>
              </a:rPr>
              <a:t>	</a:t>
            </a:r>
            <a:r>
              <a:rPr lang="en-US" sz="1600" b="1" i="0">
                <a:solidFill>
                  <a:srgbClr val="15177D"/>
                </a:solidFill>
              </a:rPr>
              <a:t>Using the MA-EPD Estimator</a:t>
            </a:r>
          </a:p>
          <a:p>
            <a:pPr marL="342900" indent="-342900">
              <a:spcAft>
                <a:spcPct val="60000"/>
              </a:spcAft>
              <a:buFont typeface="Wingdings" pitchFamily="2" charset="2"/>
              <a:buNone/>
            </a:pPr>
            <a:r>
              <a:rPr lang="en-US" sz="1600" i="0">
                <a:solidFill>
                  <a:srgbClr val="15177D"/>
                </a:solidFill>
              </a:rPr>
              <a:t>	Website Navigation</a:t>
            </a:r>
          </a:p>
          <a:p>
            <a:pPr marL="342900" indent="-342900">
              <a:spcAft>
                <a:spcPct val="60000"/>
              </a:spcAft>
              <a:buFont typeface="Wingdings" pitchFamily="2" charset="2"/>
              <a:buChar char="è"/>
            </a:pPr>
            <a:endParaRPr lang="en-US" sz="1600" b="1" i="0">
              <a:solidFill>
                <a:srgbClr val="15177D"/>
              </a:solidFill>
            </a:endParaRPr>
          </a:p>
          <a:p>
            <a:pPr marL="342900" indent="-342900">
              <a:spcAft>
                <a:spcPct val="60000"/>
              </a:spcAft>
              <a:buFont typeface="Wingdings" pitchFamily="2" charset="2"/>
              <a:buNone/>
            </a:pPr>
            <a:r>
              <a:rPr lang="en-US" sz="1600" i="0">
                <a:solidFill>
                  <a:srgbClr val="15177D"/>
                </a:solidFill>
              </a:rPr>
              <a:t>	</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sz="1800" smtClean="0"/>
              <a:t>Using the MA-EPD Estimator: Consumers</a:t>
            </a:r>
          </a:p>
        </p:txBody>
      </p:sp>
      <p:sp>
        <p:nvSpPr>
          <p:cNvPr id="119811" name="Rectangle 3"/>
          <p:cNvSpPr>
            <a:spLocks noGrp="1" noChangeArrowheads="1"/>
          </p:cNvSpPr>
          <p:nvPr>
            <p:ph type="body" idx="1"/>
          </p:nvPr>
        </p:nvSpPr>
        <p:spPr>
          <a:xfrm>
            <a:off x="457200" y="1822450"/>
            <a:ext cx="8229600" cy="4278313"/>
          </a:xfrm>
        </p:spPr>
        <p:txBody>
          <a:bodyPr/>
          <a:lstStyle/>
          <a:p>
            <a:pPr marL="508000" indent="-508000" eaLnBrk="1" hangingPunct="1">
              <a:buFontTx/>
              <a:buAutoNum type="arabicPeriod"/>
            </a:pPr>
            <a:r>
              <a:rPr lang="en-US" smtClean="0"/>
              <a:t>“Pretend that you would like to know what medical benefits are offered to disabled persons who are employed.  Use the site to find out what medical benefits you might get if he has a part time job.”</a:t>
            </a:r>
          </a:p>
          <a:p>
            <a:pPr marL="508000" indent="-508000" eaLnBrk="1" hangingPunct="1">
              <a:buFontTx/>
              <a:buAutoNum type="arabicPeriod"/>
            </a:pPr>
            <a:endParaRPr lang="en-US" smtClean="0"/>
          </a:p>
          <a:p>
            <a:pPr marL="508000" indent="-508000" eaLnBrk="1" hangingPunct="1">
              <a:buFontTx/>
              <a:buAutoNum type="arabicPeriod"/>
            </a:pPr>
            <a:r>
              <a:rPr lang="en-US" smtClean="0"/>
              <a:t>“Imagine that found the MA-EPD Estimator on the website and you’d like to see if you are eligible for this program.  Pretend to use the estimator assuming you currently work full time (40 hours a week) for an annual salary of $65,000.”</a:t>
            </a:r>
          </a:p>
          <a:p>
            <a:pPr marL="508000" indent="-508000" eaLnBrk="1" hangingPunct="1">
              <a:buFontTx/>
              <a:buAutoNum type="arabicPeriod"/>
            </a:pPr>
            <a:endParaRPr lang="en-US" smtClean="0"/>
          </a:p>
          <a:p>
            <a:pPr marL="508000" indent="-508000" eaLnBrk="1" hangingPunct="1">
              <a:buFontTx/>
              <a:buNone/>
            </a:pPr>
            <a:endParaRPr lang="en-US" smtClean="0"/>
          </a:p>
        </p:txBody>
      </p:sp>
      <p:sp>
        <p:nvSpPr>
          <p:cNvPr id="119812" name="Text Box 4"/>
          <p:cNvSpPr txBox="1">
            <a:spLocks noChangeArrowheads="1"/>
          </p:cNvSpPr>
          <p:nvPr/>
        </p:nvSpPr>
        <p:spPr bwMode="auto">
          <a:xfrm>
            <a:off x="450850" y="1276350"/>
            <a:ext cx="7570788" cy="336550"/>
          </a:xfrm>
          <a:prstGeom prst="rect">
            <a:avLst/>
          </a:prstGeom>
          <a:noFill/>
          <a:ln w="9525" algn="ctr">
            <a:noFill/>
            <a:miter lim="800000"/>
            <a:headEnd/>
            <a:tailEnd/>
          </a:ln>
        </p:spPr>
        <p:txBody>
          <a:bodyPr wrap="none">
            <a:spAutoFit/>
          </a:bodyPr>
          <a:lstStyle/>
          <a:p>
            <a:pPr marL="342900" indent="-342900">
              <a:buFontTx/>
              <a:buNone/>
            </a:pPr>
            <a:r>
              <a:rPr lang="en-US" sz="1600" b="1" i="0">
                <a:solidFill>
                  <a:schemeClr val="tx1"/>
                </a:solidFill>
              </a:rPr>
              <a:t>Consumer</a:t>
            </a:r>
            <a:r>
              <a:rPr lang="en-US" sz="1600" i="0">
                <a:solidFill>
                  <a:schemeClr val="tx1"/>
                </a:solidFill>
              </a:rPr>
              <a:t> participants were asked to complete the following scenarios in order:</a:t>
            </a:r>
          </a:p>
        </p:txBody>
      </p:sp>
      <p:sp>
        <p:nvSpPr>
          <p:cNvPr id="119813"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10786B3B-4D55-4D34-A69A-BDA52B44A189}" type="slidenum">
              <a:rPr lang="en-US" sz="900" i="0">
                <a:solidFill>
                  <a:schemeClr val="bg1"/>
                </a:solidFill>
                <a:latin typeface="Verdana" pitchFamily="34" charset="0"/>
              </a:rPr>
              <a:pPr eaLnBrk="0" hangingPunct="0">
                <a:spcBef>
                  <a:spcPct val="0"/>
                </a:spcBef>
                <a:buClrTx/>
                <a:buFontTx/>
                <a:buNone/>
              </a:pPr>
              <a:t>106</a:t>
            </a:fld>
            <a:endParaRPr lang="en-US" sz="900" i="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p:txBody>
          <a:bodyPr/>
          <a:lstStyle/>
          <a:p>
            <a:pPr eaLnBrk="1" hangingPunct="1"/>
            <a:r>
              <a:rPr lang="en-US" sz="1800" smtClean="0"/>
              <a:t>Using the MA-EPD Estimator: Consumers (cont.)</a:t>
            </a:r>
          </a:p>
        </p:txBody>
      </p:sp>
      <p:sp>
        <p:nvSpPr>
          <p:cNvPr id="120835" name="Rectangle 3"/>
          <p:cNvSpPr>
            <a:spLocks noGrp="1" noChangeArrowheads="1"/>
          </p:cNvSpPr>
          <p:nvPr>
            <p:ph type="body" idx="4294967295"/>
          </p:nvPr>
        </p:nvSpPr>
        <p:spPr>
          <a:xfrm>
            <a:off x="268288" y="2038350"/>
            <a:ext cx="4106862" cy="4040188"/>
          </a:xfrm>
        </p:spPr>
        <p:txBody>
          <a:bodyPr/>
          <a:lstStyle/>
          <a:p>
            <a:pPr eaLnBrk="1" hangingPunct="1">
              <a:lnSpc>
                <a:spcPct val="120000"/>
              </a:lnSpc>
            </a:pPr>
            <a:r>
              <a:rPr lang="en-US" sz="1400" smtClean="0">
                <a:solidFill>
                  <a:schemeClr val="tx1"/>
                </a:solidFill>
              </a:rPr>
              <a:t>Most participants did not click on the term the term MA-EPD found in the left navigation</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Two knowledgeable participants understood the difficulty of using the term “MA-EPD” for the link to this estimator and recommended not using this </a:t>
            </a:r>
          </a:p>
          <a:p>
            <a:pPr lvl="1" eaLnBrk="1" hangingPunct="1">
              <a:lnSpc>
                <a:spcPct val="120000"/>
              </a:lnSpc>
            </a:pPr>
            <a:endParaRPr lang="en-US" smtClean="0">
              <a:solidFill>
                <a:schemeClr val="tx1"/>
              </a:solidFill>
            </a:endParaRPr>
          </a:p>
          <a:p>
            <a:pPr eaLnBrk="1" hangingPunct="1">
              <a:lnSpc>
                <a:spcPct val="120000"/>
              </a:lnSpc>
            </a:pPr>
            <a:r>
              <a:rPr lang="en-US" sz="1400" smtClean="0">
                <a:solidFill>
                  <a:schemeClr val="tx1"/>
                </a:solidFill>
              </a:rPr>
              <a:t>Often participants found this estimator through finding the All Estimators Page in the left navigation or the center of the Home Page and used the description of this estimator as a guide</a:t>
            </a:r>
          </a:p>
        </p:txBody>
      </p:sp>
      <p:sp>
        <p:nvSpPr>
          <p:cNvPr id="120836"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Consumer participants found it difficult to locate the MA-EPD Estimator, because they did not understand the term “MA-EPD”.</a:t>
            </a:r>
          </a:p>
        </p:txBody>
      </p:sp>
      <p:sp>
        <p:nvSpPr>
          <p:cNvPr id="120837"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A8C266AA-2A78-4737-83A1-F3C8B790A734}" type="slidenum">
              <a:rPr lang="en-US" sz="900" i="0">
                <a:solidFill>
                  <a:schemeClr val="bg1"/>
                </a:solidFill>
                <a:latin typeface="Verdana" pitchFamily="34" charset="0"/>
              </a:rPr>
              <a:pPr eaLnBrk="0" hangingPunct="0">
                <a:spcBef>
                  <a:spcPct val="0"/>
                </a:spcBef>
                <a:buClrTx/>
                <a:buFontTx/>
                <a:buNone/>
              </a:pPr>
              <a:t>107</a:t>
            </a:fld>
            <a:endParaRPr lang="en-US" sz="900" i="0">
              <a:solidFill>
                <a:schemeClr val="bg1"/>
              </a:solidFill>
              <a:latin typeface="Verdana" pitchFamily="34" charset="0"/>
            </a:endParaRPr>
          </a:p>
        </p:txBody>
      </p:sp>
      <p:pic>
        <p:nvPicPr>
          <p:cNvPr id="120838" name="Picture 8" descr="Home_Snippet_1"/>
          <p:cNvPicPr>
            <a:picLocks noChangeAspect="1" noChangeArrowheads="1"/>
          </p:cNvPicPr>
          <p:nvPr/>
        </p:nvPicPr>
        <p:blipFill>
          <a:blip r:embed="rId3"/>
          <a:srcRect/>
          <a:stretch>
            <a:fillRect/>
          </a:stretch>
        </p:blipFill>
        <p:spPr bwMode="auto">
          <a:xfrm>
            <a:off x="4891088" y="1928813"/>
            <a:ext cx="3011487" cy="2559050"/>
          </a:xfrm>
          <a:prstGeom prst="rect">
            <a:avLst/>
          </a:prstGeom>
          <a:noFill/>
          <a:ln w="9525">
            <a:solidFill>
              <a:schemeClr val="folHlink"/>
            </a:solidFill>
            <a:miter lim="800000"/>
            <a:headEnd/>
            <a:tailEnd/>
          </a:ln>
        </p:spPr>
      </p:pic>
      <p:sp>
        <p:nvSpPr>
          <p:cNvPr id="120839" name="Rectangle 10"/>
          <p:cNvSpPr>
            <a:spLocks noChangeArrowheads="1"/>
          </p:cNvSpPr>
          <p:nvPr/>
        </p:nvSpPr>
        <p:spPr bwMode="auto">
          <a:xfrm>
            <a:off x="4897438" y="2543175"/>
            <a:ext cx="658812" cy="334963"/>
          </a:xfrm>
          <a:prstGeom prst="rect">
            <a:avLst/>
          </a:prstGeom>
          <a:noFill/>
          <a:ln w="31750" algn="ctr">
            <a:solidFill>
              <a:srgbClr val="FF9933"/>
            </a:solidFill>
            <a:miter lim="800000"/>
            <a:headEnd/>
            <a:tailEnd/>
          </a:ln>
        </p:spPr>
        <p:txBody>
          <a:bodyPr wrap="none" anchor="ctr"/>
          <a:lstStyle/>
          <a:p>
            <a:endParaRPr lang="en-US"/>
          </a:p>
        </p:txBody>
      </p:sp>
      <p:sp>
        <p:nvSpPr>
          <p:cNvPr id="120840" name="Rectangle 11"/>
          <p:cNvSpPr>
            <a:spLocks noChangeArrowheads="1"/>
          </p:cNvSpPr>
          <p:nvPr/>
        </p:nvSpPr>
        <p:spPr bwMode="auto">
          <a:xfrm>
            <a:off x="5581650" y="3873500"/>
            <a:ext cx="671513" cy="617538"/>
          </a:xfrm>
          <a:prstGeom prst="rect">
            <a:avLst/>
          </a:prstGeom>
          <a:noFill/>
          <a:ln w="31750" algn="ctr">
            <a:solidFill>
              <a:srgbClr val="FF9933"/>
            </a:solidFill>
            <a:miter lim="800000"/>
            <a:headEnd/>
            <a:tailEnd/>
          </a:ln>
        </p:spPr>
        <p:txBody>
          <a:bodyPr wrap="none" anchor="ctr"/>
          <a:lstStyle/>
          <a:p>
            <a:endParaRPr lang="en-US"/>
          </a:p>
        </p:txBody>
      </p:sp>
      <p:pic>
        <p:nvPicPr>
          <p:cNvPr id="120841" name="Picture 14" descr="All_Estimators_1"/>
          <p:cNvPicPr>
            <a:picLocks noChangeAspect="1" noChangeArrowheads="1"/>
          </p:cNvPicPr>
          <p:nvPr/>
        </p:nvPicPr>
        <p:blipFill>
          <a:blip r:embed="rId4"/>
          <a:srcRect/>
          <a:stretch>
            <a:fillRect/>
          </a:stretch>
        </p:blipFill>
        <p:spPr bwMode="auto">
          <a:xfrm>
            <a:off x="6507163" y="3457575"/>
            <a:ext cx="2636837" cy="2584450"/>
          </a:xfrm>
          <a:prstGeom prst="rect">
            <a:avLst/>
          </a:prstGeom>
          <a:noFill/>
          <a:ln w="9525">
            <a:solidFill>
              <a:schemeClr val="folHlink"/>
            </a:solidFill>
            <a:miter lim="800000"/>
            <a:headEnd/>
            <a:tailEnd/>
          </a:ln>
        </p:spPr>
      </p:pic>
      <p:sp>
        <p:nvSpPr>
          <p:cNvPr id="120842" name="Line 15"/>
          <p:cNvSpPr>
            <a:spLocks noChangeShapeType="1"/>
          </p:cNvSpPr>
          <p:nvPr/>
        </p:nvSpPr>
        <p:spPr bwMode="gray">
          <a:xfrm flipV="1">
            <a:off x="3925888" y="5440363"/>
            <a:ext cx="2549525" cy="25400"/>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p:txBody>
          <a:bodyPr/>
          <a:lstStyle/>
          <a:p>
            <a:pPr eaLnBrk="1" hangingPunct="1"/>
            <a:r>
              <a:rPr lang="en-US" sz="1800" smtClean="0"/>
              <a:t>Using the MA-EPD Estimator: Consumers (cont.)</a:t>
            </a:r>
          </a:p>
        </p:txBody>
      </p:sp>
      <p:sp>
        <p:nvSpPr>
          <p:cNvPr id="121859"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buFontTx/>
              <a:buNone/>
            </a:pPr>
            <a:r>
              <a:rPr lang="en-US" sz="1600" i="0">
                <a:solidFill>
                  <a:schemeClr val="tx1"/>
                </a:solidFill>
              </a:rPr>
              <a:t>Starting the estimator was difficult for some consumer participants, because the Start Button was not easy to find.</a:t>
            </a:r>
          </a:p>
        </p:txBody>
      </p:sp>
      <p:sp>
        <p:nvSpPr>
          <p:cNvPr id="121860"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B0C154A1-E334-4D8A-B34C-6285A4AB9EA6}" type="slidenum">
              <a:rPr lang="en-US" sz="900" i="0">
                <a:solidFill>
                  <a:schemeClr val="bg1"/>
                </a:solidFill>
                <a:latin typeface="Verdana" pitchFamily="34" charset="0"/>
              </a:rPr>
              <a:pPr eaLnBrk="0" hangingPunct="0">
                <a:spcBef>
                  <a:spcPct val="0"/>
                </a:spcBef>
                <a:buClrTx/>
                <a:buFontTx/>
                <a:buNone/>
              </a:pPr>
              <a:t>108</a:t>
            </a:fld>
            <a:endParaRPr lang="en-US" sz="900" i="0">
              <a:solidFill>
                <a:schemeClr val="bg1"/>
              </a:solidFill>
              <a:latin typeface="Verdana" pitchFamily="34" charset="0"/>
            </a:endParaRPr>
          </a:p>
        </p:txBody>
      </p:sp>
      <p:pic>
        <p:nvPicPr>
          <p:cNvPr id="121861" name="Picture 7" descr="MA_EPD_Estimator_Home_All_1"/>
          <p:cNvPicPr>
            <a:picLocks noChangeAspect="1" noChangeArrowheads="1"/>
          </p:cNvPicPr>
          <p:nvPr/>
        </p:nvPicPr>
        <p:blipFill>
          <a:blip r:embed="rId3"/>
          <a:srcRect/>
          <a:stretch>
            <a:fillRect/>
          </a:stretch>
        </p:blipFill>
        <p:spPr bwMode="auto">
          <a:xfrm>
            <a:off x="5521325" y="1995488"/>
            <a:ext cx="2935288" cy="4025900"/>
          </a:xfrm>
          <a:prstGeom prst="rect">
            <a:avLst/>
          </a:prstGeom>
          <a:noFill/>
          <a:ln w="9525">
            <a:solidFill>
              <a:schemeClr val="folHlink"/>
            </a:solidFill>
            <a:miter lim="800000"/>
            <a:headEnd/>
            <a:tailEnd/>
          </a:ln>
        </p:spPr>
      </p:pic>
      <p:sp>
        <p:nvSpPr>
          <p:cNvPr id="121862" name="Rectangle 8"/>
          <p:cNvSpPr>
            <a:spLocks noChangeArrowheads="1"/>
          </p:cNvSpPr>
          <p:nvPr/>
        </p:nvSpPr>
        <p:spPr bwMode="auto">
          <a:xfrm>
            <a:off x="7916863" y="5611813"/>
            <a:ext cx="511175" cy="157162"/>
          </a:xfrm>
          <a:prstGeom prst="rect">
            <a:avLst/>
          </a:prstGeom>
          <a:noFill/>
          <a:ln w="31750" algn="ctr">
            <a:solidFill>
              <a:srgbClr val="FF9933"/>
            </a:solidFill>
            <a:miter lim="800000"/>
            <a:headEnd/>
            <a:tailEnd/>
          </a:ln>
        </p:spPr>
        <p:txBody>
          <a:bodyPr wrap="none" anchor="ctr"/>
          <a:lstStyle/>
          <a:p>
            <a:endParaRPr lang="en-US"/>
          </a:p>
        </p:txBody>
      </p:sp>
      <p:sp>
        <p:nvSpPr>
          <p:cNvPr id="121863" name="Line 10"/>
          <p:cNvSpPr>
            <a:spLocks noChangeShapeType="1"/>
          </p:cNvSpPr>
          <p:nvPr/>
        </p:nvSpPr>
        <p:spPr bwMode="auto">
          <a:xfrm>
            <a:off x="5173663" y="4286250"/>
            <a:ext cx="3765550" cy="0"/>
          </a:xfrm>
          <a:prstGeom prst="line">
            <a:avLst/>
          </a:prstGeom>
          <a:noFill/>
          <a:ln w="19050">
            <a:solidFill>
              <a:srgbClr val="FF9933"/>
            </a:solidFill>
            <a:prstDash val="lgDash"/>
            <a:round/>
            <a:headEnd/>
            <a:tailEnd/>
          </a:ln>
        </p:spPr>
        <p:txBody>
          <a:bodyPr/>
          <a:lstStyle/>
          <a:p>
            <a:endParaRPr lang="en-US"/>
          </a:p>
        </p:txBody>
      </p:sp>
      <p:sp>
        <p:nvSpPr>
          <p:cNvPr id="121864" name="Text Box 11"/>
          <p:cNvSpPr txBox="1">
            <a:spLocks noChangeArrowheads="1"/>
          </p:cNvSpPr>
          <p:nvPr/>
        </p:nvSpPr>
        <p:spPr bwMode="auto">
          <a:xfrm>
            <a:off x="4400550" y="4143375"/>
            <a:ext cx="820738" cy="274638"/>
          </a:xfrm>
          <a:prstGeom prst="rect">
            <a:avLst/>
          </a:prstGeom>
          <a:noFill/>
          <a:ln w="9525" algn="ctr">
            <a:noFill/>
            <a:miter lim="800000"/>
            <a:headEnd/>
            <a:tailEnd/>
          </a:ln>
        </p:spPr>
        <p:txBody>
          <a:bodyPr wrap="none">
            <a:spAutoFit/>
          </a:bodyPr>
          <a:lstStyle/>
          <a:p>
            <a:pPr marL="342900" indent="-342900">
              <a:buFontTx/>
              <a:buNone/>
            </a:pPr>
            <a:r>
              <a:rPr lang="en-US" sz="1200" i="0"/>
              <a:t>Page fold</a:t>
            </a:r>
          </a:p>
        </p:txBody>
      </p:sp>
      <p:sp>
        <p:nvSpPr>
          <p:cNvPr id="121865" name="Text Box 12"/>
          <p:cNvSpPr txBox="1">
            <a:spLocks noChangeArrowheads="1"/>
          </p:cNvSpPr>
          <p:nvPr/>
        </p:nvSpPr>
        <p:spPr bwMode="auto">
          <a:xfrm>
            <a:off x="4186238" y="5527675"/>
            <a:ext cx="1092200" cy="274638"/>
          </a:xfrm>
          <a:prstGeom prst="rect">
            <a:avLst/>
          </a:prstGeom>
          <a:noFill/>
          <a:ln w="9525" algn="ctr">
            <a:noFill/>
            <a:miter lim="800000"/>
            <a:headEnd/>
            <a:tailEnd/>
          </a:ln>
        </p:spPr>
        <p:txBody>
          <a:bodyPr>
            <a:spAutoFit/>
          </a:bodyPr>
          <a:lstStyle/>
          <a:p>
            <a:pPr marL="342900" indent="-342900">
              <a:buFontTx/>
              <a:buNone/>
            </a:pPr>
            <a:r>
              <a:rPr lang="en-US" sz="1200" i="0"/>
              <a:t>Start Button</a:t>
            </a:r>
          </a:p>
        </p:txBody>
      </p:sp>
      <p:sp>
        <p:nvSpPr>
          <p:cNvPr id="121866" name="Line 13"/>
          <p:cNvSpPr>
            <a:spLocks noChangeShapeType="1"/>
          </p:cNvSpPr>
          <p:nvPr/>
        </p:nvSpPr>
        <p:spPr bwMode="gray">
          <a:xfrm>
            <a:off x="5257800" y="5680075"/>
            <a:ext cx="2635250" cy="39688"/>
          </a:xfrm>
          <a:prstGeom prst="line">
            <a:avLst/>
          </a:prstGeom>
          <a:noFill/>
          <a:ln w="31750">
            <a:solidFill>
              <a:srgbClr val="FF9933"/>
            </a:solidFill>
            <a:round/>
            <a:headEnd/>
            <a:tailEnd type="triangle" w="med" len="med"/>
          </a:ln>
        </p:spPr>
        <p:txBody>
          <a:bodyPr/>
          <a:lstStyle/>
          <a:p>
            <a:endParaRPr lang="en-US"/>
          </a:p>
        </p:txBody>
      </p:sp>
      <p:sp>
        <p:nvSpPr>
          <p:cNvPr id="121867" name="Rectangle 3"/>
          <p:cNvSpPr>
            <a:spLocks noChangeArrowheads="1"/>
          </p:cNvSpPr>
          <p:nvPr/>
        </p:nvSpPr>
        <p:spPr bwMode="auto">
          <a:xfrm>
            <a:off x="268288" y="2052638"/>
            <a:ext cx="3930650" cy="3759200"/>
          </a:xfrm>
          <a:prstGeom prst="rect">
            <a:avLst/>
          </a:prstGeom>
          <a:noFill/>
          <a:ln w="9525">
            <a:noFill/>
            <a:miter lim="800000"/>
            <a:headEnd/>
            <a:tailEnd/>
          </a:ln>
        </p:spPr>
        <p:txBody>
          <a:bodyPr/>
          <a:lstStyle/>
          <a:p>
            <a:pPr marL="228600" indent="-228600">
              <a:lnSpc>
                <a:spcPct val="120000"/>
              </a:lnSpc>
            </a:pPr>
            <a:r>
              <a:rPr lang="en-US" sz="1400" i="0">
                <a:solidFill>
                  <a:schemeClr val="tx1"/>
                </a:solidFill>
              </a:rPr>
              <a:t>One participant struggled and could not figure out how to move beyond the introductory pages without being prompted to find the Start Button</a:t>
            </a:r>
          </a:p>
          <a:p>
            <a:pPr marL="228600" indent="-228600">
              <a:lnSpc>
                <a:spcPct val="120000"/>
              </a:lnSpc>
            </a:pPr>
            <a:endParaRPr lang="en-US" sz="1400" i="0">
              <a:solidFill>
                <a:schemeClr val="tx1"/>
              </a:solidFill>
            </a:endParaRPr>
          </a:p>
          <a:p>
            <a:pPr marL="228600" indent="-228600">
              <a:lnSpc>
                <a:spcPct val="120000"/>
              </a:lnSpc>
            </a:pPr>
            <a:r>
              <a:rPr lang="en-US" sz="1400" i="0">
                <a:solidFill>
                  <a:schemeClr val="tx1"/>
                </a:solidFill>
              </a:rPr>
              <a:t>The dense text found on this page, the sharp border between the dark blue and light blue background colors, and the placement of the Start Button below the fold may have contributed to making the Start Button difficult to find</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p:txBody>
          <a:bodyPr/>
          <a:lstStyle/>
          <a:p>
            <a:pPr eaLnBrk="1" hangingPunct="1"/>
            <a:r>
              <a:rPr lang="en-US" sz="1800" smtClean="0"/>
              <a:t>Using the MA-EPD Estimator: Consumers (cont.)</a:t>
            </a:r>
          </a:p>
        </p:txBody>
      </p:sp>
      <p:sp>
        <p:nvSpPr>
          <p:cNvPr id="122883" name="Rectangle 3"/>
          <p:cNvSpPr>
            <a:spLocks noGrp="1" noChangeArrowheads="1"/>
          </p:cNvSpPr>
          <p:nvPr>
            <p:ph type="body" idx="4294967295"/>
          </p:nvPr>
        </p:nvSpPr>
        <p:spPr>
          <a:xfrm>
            <a:off x="268288" y="2065338"/>
            <a:ext cx="4106862" cy="3867150"/>
          </a:xfrm>
        </p:spPr>
        <p:txBody>
          <a:bodyPr/>
          <a:lstStyle/>
          <a:p>
            <a:pPr eaLnBrk="1" hangingPunct="1">
              <a:lnSpc>
                <a:spcPct val="120000"/>
              </a:lnSpc>
            </a:pPr>
            <a:r>
              <a:rPr lang="en-US" sz="1400" smtClean="0">
                <a:solidFill>
                  <a:schemeClr val="tx1"/>
                </a:solidFill>
              </a:rPr>
              <a:t>Participants were overwhelmed at the amount of content provided on the introductory page and spent a significant amount of time reading this content</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The content on this page was not formatted for the web, which made it hard to read</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The content made use of many technical terms and abbreviations unknown to most consumers</a:t>
            </a:r>
          </a:p>
        </p:txBody>
      </p:sp>
      <p:sp>
        <p:nvSpPr>
          <p:cNvPr id="122884" name="Text Box 5"/>
          <p:cNvSpPr txBox="1">
            <a:spLocks noChangeArrowheads="1"/>
          </p:cNvSpPr>
          <p:nvPr/>
        </p:nvSpPr>
        <p:spPr bwMode="auto">
          <a:xfrm>
            <a:off x="252413" y="1244600"/>
            <a:ext cx="8488362" cy="385763"/>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The introductory page was difficult for most consumer participants to read.</a:t>
            </a:r>
          </a:p>
        </p:txBody>
      </p:sp>
      <p:sp>
        <p:nvSpPr>
          <p:cNvPr id="122885"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2439C638-2947-4AFC-9C40-AE5C210CDB39}" type="slidenum">
              <a:rPr lang="en-US" sz="900" i="0">
                <a:solidFill>
                  <a:schemeClr val="bg1"/>
                </a:solidFill>
                <a:latin typeface="Verdana" pitchFamily="34" charset="0"/>
              </a:rPr>
              <a:pPr eaLnBrk="0" hangingPunct="0">
                <a:spcBef>
                  <a:spcPct val="0"/>
                </a:spcBef>
                <a:buClrTx/>
                <a:buFontTx/>
                <a:buNone/>
              </a:pPr>
              <a:t>109</a:t>
            </a:fld>
            <a:endParaRPr lang="en-US" sz="900" i="0">
              <a:solidFill>
                <a:schemeClr val="bg1"/>
              </a:solidFill>
              <a:latin typeface="Verdana" pitchFamily="34" charset="0"/>
            </a:endParaRPr>
          </a:p>
        </p:txBody>
      </p:sp>
      <p:pic>
        <p:nvPicPr>
          <p:cNvPr id="122886" name="Picture 7" descr="MA_EPD_Estimator_Home_All_1"/>
          <p:cNvPicPr>
            <a:picLocks noChangeAspect="1" noChangeArrowheads="1"/>
          </p:cNvPicPr>
          <p:nvPr/>
        </p:nvPicPr>
        <p:blipFill>
          <a:blip r:embed="rId3"/>
          <a:srcRect/>
          <a:stretch>
            <a:fillRect/>
          </a:stretch>
        </p:blipFill>
        <p:spPr bwMode="auto">
          <a:xfrm>
            <a:off x="5054600" y="1825625"/>
            <a:ext cx="3057525" cy="4194175"/>
          </a:xfrm>
          <a:prstGeom prst="rect">
            <a:avLst/>
          </a:prstGeom>
          <a:noFill/>
          <a:ln w="9525">
            <a:solidFill>
              <a:schemeClr val="folHlink"/>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idx="4294967295"/>
          </p:nvPr>
        </p:nvSpPr>
        <p:spPr>
          <a:xfrm>
            <a:off x="1514475" y="387350"/>
            <a:ext cx="7315200" cy="457200"/>
          </a:xfrm>
        </p:spPr>
        <p:txBody>
          <a:bodyPr/>
          <a:lstStyle/>
          <a:p>
            <a:pPr eaLnBrk="1" hangingPunct="1"/>
            <a:r>
              <a:rPr lang="en-US" sz="2000" smtClean="0"/>
              <a:t>Major Findings</a:t>
            </a:r>
          </a:p>
        </p:txBody>
      </p:sp>
      <p:sp>
        <p:nvSpPr>
          <p:cNvPr id="18435" name="Rectangle 3"/>
          <p:cNvSpPr>
            <a:spLocks noGrp="1" noChangeArrowheads="1"/>
          </p:cNvSpPr>
          <p:nvPr>
            <p:ph type="body" idx="4294967295"/>
          </p:nvPr>
        </p:nvSpPr>
        <p:spPr>
          <a:xfrm>
            <a:off x="669925" y="1312863"/>
            <a:ext cx="7461250" cy="4849812"/>
          </a:xfrm>
          <a:noFill/>
        </p:spPr>
        <p:txBody>
          <a:bodyPr/>
          <a:lstStyle/>
          <a:p>
            <a:pPr eaLnBrk="1" hangingPunct="1">
              <a:buFont typeface="Trebuchet MS" pitchFamily="34" charset="0"/>
              <a:buAutoNum type="arabicPeriod" startAt="5"/>
            </a:pPr>
            <a:r>
              <a:rPr lang="en-US" smtClean="0"/>
              <a:t>Many participants found it hard to read much of the website content.</a:t>
            </a:r>
          </a:p>
          <a:p>
            <a:pPr eaLnBrk="1" hangingPunct="1">
              <a:buFontTx/>
              <a:buNone/>
            </a:pPr>
            <a:endParaRPr lang="en-US" smtClean="0"/>
          </a:p>
          <a:p>
            <a:pPr lvl="1" eaLnBrk="1" hangingPunct="1"/>
            <a:r>
              <a:rPr lang="en-US" sz="1600" smtClean="0"/>
              <a:t>Most content was written in an undifferentiated prose style that is difficult to read on the web</a:t>
            </a:r>
          </a:p>
          <a:p>
            <a:pPr lvl="1" eaLnBrk="1" hangingPunct="1"/>
            <a:endParaRPr lang="en-US" sz="1600" smtClean="0"/>
          </a:p>
          <a:p>
            <a:pPr lvl="1" eaLnBrk="1" hangingPunct="1"/>
            <a:r>
              <a:rPr lang="en-US" sz="1600" smtClean="0"/>
              <a:t>Some content pages were overly long</a:t>
            </a:r>
          </a:p>
          <a:p>
            <a:pPr lvl="1" eaLnBrk="1" hangingPunct="1"/>
            <a:endParaRPr lang="en-US" sz="1600" smtClean="0"/>
          </a:p>
          <a:p>
            <a:pPr lvl="1" eaLnBrk="1" hangingPunct="1"/>
            <a:r>
              <a:rPr lang="en-US" sz="1600" smtClean="0"/>
              <a:t>Text in some areas was presented in reverse type, which is more difficult to read</a:t>
            </a:r>
          </a:p>
          <a:p>
            <a:pPr lvl="1" eaLnBrk="1" hangingPunct="1"/>
            <a:endParaRPr lang="en-US" sz="1600" smtClean="0"/>
          </a:p>
          <a:p>
            <a:pPr lvl="1" eaLnBrk="1" hangingPunct="1"/>
            <a:r>
              <a:rPr lang="en-US" sz="1600" smtClean="0"/>
              <a:t>Headings, font sizes and alignment often varied unsystematically, increasing the effort required to process text  </a:t>
            </a:r>
          </a:p>
          <a:p>
            <a:pPr eaLnBrk="1" hangingPunct="1">
              <a:lnSpc>
                <a:spcPct val="120000"/>
              </a:lnSpc>
              <a:spcBef>
                <a:spcPct val="0"/>
              </a:spcBef>
              <a:buFontTx/>
              <a:buNone/>
            </a:pPr>
            <a:endParaRPr lang="en-US" smtClean="0">
              <a:solidFill>
                <a:schemeClr val="tx1"/>
              </a:solidFill>
            </a:endParaRPr>
          </a:p>
        </p:txBody>
      </p:sp>
      <p:sp>
        <p:nvSpPr>
          <p:cNvPr id="389124"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2FE0331B-0E92-48D8-A619-6B27DE806DF3}" type="slidenum">
              <a:rPr lang="en-US" sz="900" i="0">
                <a:solidFill>
                  <a:schemeClr val="bg1"/>
                </a:solidFill>
                <a:latin typeface="Verdana" pitchFamily="34" charset="0"/>
              </a:rPr>
              <a:pPr eaLnBrk="0" hangingPunct="0">
                <a:spcBef>
                  <a:spcPct val="0"/>
                </a:spcBef>
                <a:buClrTx/>
                <a:buFontTx/>
                <a:buNone/>
              </a:pPr>
              <a:t>11</a:t>
            </a:fld>
            <a:endParaRPr lang="en-US" sz="900" i="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p:txBody>
          <a:bodyPr/>
          <a:lstStyle/>
          <a:p>
            <a:pPr eaLnBrk="1" hangingPunct="1"/>
            <a:r>
              <a:rPr lang="en-US" sz="1800" smtClean="0"/>
              <a:t>Using the MA-EPD Estimator: Consumers (cont.)</a:t>
            </a:r>
          </a:p>
        </p:txBody>
      </p:sp>
      <p:sp>
        <p:nvSpPr>
          <p:cNvPr id="123907" name="Rectangle 3"/>
          <p:cNvSpPr>
            <a:spLocks noGrp="1" noChangeArrowheads="1"/>
          </p:cNvSpPr>
          <p:nvPr>
            <p:ph type="body" idx="4294967295"/>
          </p:nvPr>
        </p:nvSpPr>
        <p:spPr>
          <a:xfrm>
            <a:off x="268288" y="2247900"/>
            <a:ext cx="4106862" cy="3563938"/>
          </a:xfrm>
        </p:spPr>
        <p:txBody>
          <a:bodyPr/>
          <a:lstStyle/>
          <a:p>
            <a:pPr eaLnBrk="1" hangingPunct="1">
              <a:lnSpc>
                <a:spcPct val="120000"/>
              </a:lnSpc>
            </a:pPr>
            <a:r>
              <a:rPr lang="en-US" sz="1400" smtClean="0">
                <a:solidFill>
                  <a:schemeClr val="tx1"/>
                </a:solidFill>
              </a:rPr>
              <a:t>Skimming the content found at the top of the page provided participants with enough information about the purpose of the estimator</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One participant requested that the basic MA-EPD income requirements be surfaced to the introductory page so people did not have to use the estimator if they did not qualify at a basic level</a:t>
            </a:r>
          </a:p>
        </p:txBody>
      </p:sp>
      <p:sp>
        <p:nvSpPr>
          <p:cNvPr id="123908" name="Text Box 5"/>
          <p:cNvSpPr txBox="1">
            <a:spLocks noChangeArrowheads="1"/>
          </p:cNvSpPr>
          <p:nvPr/>
        </p:nvSpPr>
        <p:spPr bwMode="auto">
          <a:xfrm>
            <a:off x="252413" y="1244600"/>
            <a:ext cx="8488362" cy="973138"/>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Despite difficulties with the content, the introductory page did provide most consumer participants with enough information to understand the basic purpose of the MA-EPD Estimator</a:t>
            </a:r>
          </a:p>
        </p:txBody>
      </p:sp>
      <p:sp>
        <p:nvSpPr>
          <p:cNvPr id="123909"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74BD13BF-EB96-4581-B998-6CFB04F0C810}" type="slidenum">
              <a:rPr lang="en-US" sz="900" i="0">
                <a:solidFill>
                  <a:schemeClr val="bg1"/>
                </a:solidFill>
                <a:latin typeface="Verdana" pitchFamily="34" charset="0"/>
              </a:rPr>
              <a:pPr eaLnBrk="0" hangingPunct="0">
                <a:spcBef>
                  <a:spcPct val="0"/>
                </a:spcBef>
                <a:buClrTx/>
                <a:buFontTx/>
                <a:buNone/>
              </a:pPr>
              <a:t>110</a:t>
            </a:fld>
            <a:endParaRPr lang="en-US" sz="900" i="0">
              <a:solidFill>
                <a:schemeClr val="bg1"/>
              </a:solidFill>
              <a:latin typeface="Verdana" pitchFamily="34" charset="0"/>
            </a:endParaRPr>
          </a:p>
        </p:txBody>
      </p:sp>
      <p:pic>
        <p:nvPicPr>
          <p:cNvPr id="123910" name="Picture 7" descr="MA_EPD_Estimator_Home_All_1"/>
          <p:cNvPicPr>
            <a:picLocks noChangeAspect="1" noChangeArrowheads="1"/>
          </p:cNvPicPr>
          <p:nvPr/>
        </p:nvPicPr>
        <p:blipFill>
          <a:blip r:embed="rId3"/>
          <a:srcRect/>
          <a:stretch>
            <a:fillRect/>
          </a:stretch>
        </p:blipFill>
        <p:spPr bwMode="auto">
          <a:xfrm>
            <a:off x="5156200" y="2079625"/>
            <a:ext cx="2955925" cy="4054475"/>
          </a:xfrm>
          <a:prstGeom prst="rect">
            <a:avLst/>
          </a:prstGeom>
          <a:noFill/>
          <a:ln w="9525">
            <a:solidFill>
              <a:schemeClr val="folHlink"/>
            </a:solid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p:txBody>
          <a:bodyPr/>
          <a:lstStyle/>
          <a:p>
            <a:pPr eaLnBrk="1" hangingPunct="1"/>
            <a:r>
              <a:rPr lang="en-US" sz="1800" smtClean="0"/>
              <a:t>Using the MA-EPD Estimator: Consumers (cont.)</a:t>
            </a:r>
          </a:p>
        </p:txBody>
      </p:sp>
      <p:sp>
        <p:nvSpPr>
          <p:cNvPr id="124931" name="Rectangle 3"/>
          <p:cNvSpPr>
            <a:spLocks noGrp="1" noChangeArrowheads="1"/>
          </p:cNvSpPr>
          <p:nvPr>
            <p:ph type="body" idx="4294967295"/>
          </p:nvPr>
        </p:nvSpPr>
        <p:spPr>
          <a:xfrm>
            <a:off x="268288" y="1976438"/>
            <a:ext cx="3468687" cy="4076700"/>
          </a:xfrm>
        </p:spPr>
        <p:txBody>
          <a:bodyPr/>
          <a:lstStyle/>
          <a:p>
            <a:pPr eaLnBrk="1" hangingPunct="1">
              <a:lnSpc>
                <a:spcPct val="120000"/>
              </a:lnSpc>
            </a:pPr>
            <a:r>
              <a:rPr lang="en-US" sz="1400" smtClean="0">
                <a:solidFill>
                  <a:schemeClr val="tx1"/>
                </a:solidFill>
              </a:rPr>
              <a:t>The number of steps and questions in this estimator were significantly less than the Benefits to Work Estimator</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Some consumer participants had used the Benefits to Work Estimator beforehand and, through this encounter, learned how estimators on the website work</a:t>
            </a:r>
          </a:p>
        </p:txBody>
      </p:sp>
      <p:sp>
        <p:nvSpPr>
          <p:cNvPr id="124932"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Unlike the Benefits to Work Estimator, consumer participants had little difficulty moving through steps in this shorter estimator.</a:t>
            </a:r>
          </a:p>
        </p:txBody>
      </p:sp>
      <p:sp>
        <p:nvSpPr>
          <p:cNvPr id="124933"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6F67631B-DA0C-48EE-9545-E0F73A5364D2}" type="slidenum">
              <a:rPr lang="en-US" sz="900" i="0">
                <a:solidFill>
                  <a:schemeClr val="bg1"/>
                </a:solidFill>
                <a:latin typeface="Verdana" pitchFamily="34" charset="0"/>
              </a:rPr>
              <a:pPr eaLnBrk="0" hangingPunct="0">
                <a:spcBef>
                  <a:spcPct val="0"/>
                </a:spcBef>
                <a:buClrTx/>
                <a:buFontTx/>
                <a:buNone/>
              </a:pPr>
              <a:t>111</a:t>
            </a:fld>
            <a:endParaRPr lang="en-US" sz="900" i="0">
              <a:solidFill>
                <a:schemeClr val="bg1"/>
              </a:solidFill>
              <a:latin typeface="Verdana" pitchFamily="34" charset="0"/>
            </a:endParaRPr>
          </a:p>
        </p:txBody>
      </p:sp>
      <p:pic>
        <p:nvPicPr>
          <p:cNvPr id="124934" name="Picture 10" descr="MA_EPD_Estimator_Health_1"/>
          <p:cNvPicPr>
            <a:picLocks noChangeAspect="1" noChangeArrowheads="1"/>
          </p:cNvPicPr>
          <p:nvPr/>
        </p:nvPicPr>
        <p:blipFill>
          <a:blip r:embed="rId3"/>
          <a:srcRect/>
          <a:stretch>
            <a:fillRect/>
          </a:stretch>
        </p:blipFill>
        <p:spPr bwMode="auto">
          <a:xfrm>
            <a:off x="3919538" y="2120900"/>
            <a:ext cx="2901950" cy="3719513"/>
          </a:xfrm>
          <a:prstGeom prst="rect">
            <a:avLst/>
          </a:prstGeom>
          <a:noFill/>
          <a:ln w="9525">
            <a:solidFill>
              <a:schemeClr val="folHlink"/>
            </a:solidFill>
            <a:miter lim="800000"/>
            <a:headEnd/>
            <a:tailEnd/>
          </a:ln>
        </p:spPr>
      </p:pic>
      <p:pic>
        <p:nvPicPr>
          <p:cNvPr id="124935" name="Picture 11" descr="MA_EPD_Estimator_Confirm_Income_1"/>
          <p:cNvPicPr>
            <a:picLocks noChangeAspect="1" noChangeArrowheads="1"/>
          </p:cNvPicPr>
          <p:nvPr/>
        </p:nvPicPr>
        <p:blipFill>
          <a:blip r:embed="rId4"/>
          <a:srcRect/>
          <a:stretch>
            <a:fillRect/>
          </a:stretch>
        </p:blipFill>
        <p:spPr bwMode="auto">
          <a:xfrm>
            <a:off x="5930900" y="2311400"/>
            <a:ext cx="2884488" cy="3757613"/>
          </a:xfrm>
          <a:prstGeom prst="rect">
            <a:avLst/>
          </a:prstGeom>
          <a:noFill/>
          <a:ln w="9525">
            <a:solidFill>
              <a:schemeClr val="folHlink"/>
            </a:solid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p:txBody>
          <a:bodyPr/>
          <a:lstStyle/>
          <a:p>
            <a:pPr eaLnBrk="1" hangingPunct="1"/>
            <a:r>
              <a:rPr lang="en-US" sz="1800" smtClean="0"/>
              <a:t>Using the MA-EPD Estimator: Consumers (cont.)</a:t>
            </a:r>
          </a:p>
        </p:txBody>
      </p:sp>
      <p:sp>
        <p:nvSpPr>
          <p:cNvPr id="125955" name="Rectangle 3"/>
          <p:cNvSpPr>
            <a:spLocks noGrp="1" noChangeArrowheads="1"/>
          </p:cNvSpPr>
          <p:nvPr>
            <p:ph type="body" idx="4294967295"/>
          </p:nvPr>
        </p:nvSpPr>
        <p:spPr>
          <a:xfrm>
            <a:off x="268288" y="2135188"/>
            <a:ext cx="3151187" cy="3922712"/>
          </a:xfrm>
        </p:spPr>
        <p:txBody>
          <a:bodyPr/>
          <a:lstStyle/>
          <a:p>
            <a:pPr eaLnBrk="1" hangingPunct="1">
              <a:lnSpc>
                <a:spcPct val="120000"/>
              </a:lnSpc>
            </a:pPr>
            <a:r>
              <a:rPr lang="en-US" sz="1400" smtClean="0">
                <a:solidFill>
                  <a:schemeClr val="tx1"/>
                </a:solidFill>
              </a:rPr>
              <a:t>Some consumers were confused by some help topics (such as “Countable Assets”)</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Some consumers were confused by abbreviations used in help content (such as “IRWE”)</a:t>
            </a:r>
          </a:p>
        </p:txBody>
      </p:sp>
      <p:sp>
        <p:nvSpPr>
          <p:cNvPr id="125956"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Consumer participants made use of the help content on the MA-EPD Estimator, but found some of the help content confusing.</a:t>
            </a:r>
          </a:p>
        </p:txBody>
      </p:sp>
      <p:sp>
        <p:nvSpPr>
          <p:cNvPr id="125957"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CCA2EEE5-E258-4666-97FB-A6879B4B8AB6}" type="slidenum">
              <a:rPr lang="en-US" sz="900" i="0">
                <a:solidFill>
                  <a:schemeClr val="bg1"/>
                </a:solidFill>
                <a:latin typeface="Verdana" pitchFamily="34" charset="0"/>
              </a:rPr>
              <a:pPr eaLnBrk="0" hangingPunct="0">
                <a:spcBef>
                  <a:spcPct val="0"/>
                </a:spcBef>
                <a:buClrTx/>
                <a:buFontTx/>
                <a:buNone/>
              </a:pPr>
              <a:t>112</a:t>
            </a:fld>
            <a:endParaRPr lang="en-US" sz="900" i="0">
              <a:solidFill>
                <a:schemeClr val="bg1"/>
              </a:solidFill>
              <a:latin typeface="Verdana" pitchFamily="34" charset="0"/>
            </a:endParaRPr>
          </a:p>
        </p:txBody>
      </p:sp>
      <p:pic>
        <p:nvPicPr>
          <p:cNvPr id="125958" name="Picture 15" descr="Help_Content_Complex_Logic_1"/>
          <p:cNvPicPr>
            <a:picLocks noChangeAspect="1" noChangeArrowheads="1"/>
          </p:cNvPicPr>
          <p:nvPr/>
        </p:nvPicPr>
        <p:blipFill>
          <a:blip r:embed="rId3"/>
          <a:srcRect/>
          <a:stretch>
            <a:fillRect/>
          </a:stretch>
        </p:blipFill>
        <p:spPr bwMode="auto">
          <a:xfrm>
            <a:off x="4613275" y="2112963"/>
            <a:ext cx="3721100" cy="3621087"/>
          </a:xfrm>
          <a:prstGeom prst="rect">
            <a:avLst/>
          </a:prstGeom>
          <a:noFill/>
          <a:ln w="9525">
            <a:solidFill>
              <a:schemeClr val="folHlink"/>
            </a:solidFill>
            <a:miter lim="800000"/>
            <a:headEnd/>
            <a:tailEnd/>
          </a:ln>
        </p:spPr>
      </p:pic>
      <p:sp>
        <p:nvSpPr>
          <p:cNvPr id="125959" name="Line 16"/>
          <p:cNvSpPr>
            <a:spLocks noChangeShapeType="1"/>
          </p:cNvSpPr>
          <p:nvPr/>
        </p:nvSpPr>
        <p:spPr bwMode="gray">
          <a:xfrm>
            <a:off x="3273425" y="2413000"/>
            <a:ext cx="1695450" cy="955675"/>
          </a:xfrm>
          <a:prstGeom prst="line">
            <a:avLst/>
          </a:prstGeom>
          <a:noFill/>
          <a:ln w="31750">
            <a:solidFill>
              <a:srgbClr val="FF9933"/>
            </a:solidFill>
            <a:round/>
            <a:headEnd/>
            <a:tailEnd type="triangle" w="med" len="med"/>
          </a:ln>
        </p:spPr>
        <p:txBody>
          <a:bodyPr/>
          <a:lstStyle/>
          <a:p>
            <a:endParaRPr lang="en-US"/>
          </a:p>
        </p:txBody>
      </p:sp>
      <p:sp>
        <p:nvSpPr>
          <p:cNvPr id="125960" name="Text Box 17"/>
          <p:cNvSpPr txBox="1">
            <a:spLocks noChangeArrowheads="1"/>
          </p:cNvSpPr>
          <p:nvPr/>
        </p:nvSpPr>
        <p:spPr bwMode="auto">
          <a:xfrm>
            <a:off x="4651375" y="5778500"/>
            <a:ext cx="2235200" cy="274638"/>
          </a:xfrm>
          <a:prstGeom prst="rect">
            <a:avLst/>
          </a:prstGeom>
          <a:noFill/>
          <a:ln w="9525" algn="ctr">
            <a:noFill/>
            <a:miter lim="800000"/>
            <a:headEnd/>
            <a:tailEnd/>
          </a:ln>
        </p:spPr>
        <p:txBody>
          <a:bodyPr wrap="none">
            <a:spAutoFit/>
          </a:bodyPr>
          <a:lstStyle/>
          <a:p>
            <a:pPr marL="342900" indent="-342900">
              <a:buFontTx/>
              <a:buNone/>
            </a:pPr>
            <a:r>
              <a:rPr lang="en-US" sz="1200">
                <a:solidFill>
                  <a:schemeClr val="tx1"/>
                </a:solidFill>
              </a:rPr>
              <a:t>“How much is my pet worth?”</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p:txBody>
          <a:bodyPr/>
          <a:lstStyle/>
          <a:p>
            <a:pPr eaLnBrk="1" hangingPunct="1"/>
            <a:r>
              <a:rPr lang="en-US" sz="1800" smtClean="0"/>
              <a:t>Using the MA-EPD Estimator: Consumers (cont.)</a:t>
            </a:r>
          </a:p>
        </p:txBody>
      </p:sp>
      <p:sp>
        <p:nvSpPr>
          <p:cNvPr id="126979" name="Rectangle 3"/>
          <p:cNvSpPr>
            <a:spLocks noGrp="1" noChangeArrowheads="1"/>
          </p:cNvSpPr>
          <p:nvPr>
            <p:ph type="body" idx="4294967295"/>
          </p:nvPr>
        </p:nvSpPr>
        <p:spPr>
          <a:xfrm>
            <a:off x="268288" y="2103438"/>
            <a:ext cx="3811587" cy="4090987"/>
          </a:xfrm>
        </p:spPr>
        <p:txBody>
          <a:bodyPr/>
          <a:lstStyle/>
          <a:p>
            <a:pPr eaLnBrk="1" hangingPunct="1">
              <a:lnSpc>
                <a:spcPct val="120000"/>
              </a:lnSpc>
            </a:pPr>
            <a:r>
              <a:rPr lang="en-US" sz="1400" smtClean="0">
                <a:solidFill>
                  <a:schemeClr val="tx1"/>
                </a:solidFill>
              </a:rPr>
              <a:t>One participant thought if she clicked on these links, the information would appear in the current browser window and she would possibly lose all the information she had previously entered</a:t>
            </a:r>
          </a:p>
          <a:p>
            <a:pPr lvl="1" eaLnBrk="1" hangingPunct="1">
              <a:lnSpc>
                <a:spcPct val="120000"/>
              </a:lnSpc>
            </a:pPr>
            <a:r>
              <a:rPr lang="en-US" smtClean="0">
                <a:solidFill>
                  <a:schemeClr val="tx1"/>
                </a:solidFill>
              </a:rPr>
              <a:t>Because this participant was a young and savvy internet user, this may be an assumption many target users may make</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Once this functionality was learned, the glossary pop-ups were liked by this user</a:t>
            </a:r>
          </a:p>
          <a:p>
            <a:pPr eaLnBrk="1" hangingPunct="1">
              <a:lnSpc>
                <a:spcPct val="120000"/>
              </a:lnSpc>
            </a:pPr>
            <a:endParaRPr lang="en-US" sz="1400" smtClean="0">
              <a:solidFill>
                <a:schemeClr val="tx1"/>
              </a:solidFill>
            </a:endParaRPr>
          </a:p>
        </p:txBody>
      </p:sp>
      <p:sp>
        <p:nvSpPr>
          <p:cNvPr id="126980"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Some consumer participants believed that they would lose information if they clicked on glossary term links.</a:t>
            </a:r>
          </a:p>
        </p:txBody>
      </p:sp>
      <p:sp>
        <p:nvSpPr>
          <p:cNvPr id="126981"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316C5B65-A42D-4007-8607-75AB58FCC5FA}" type="slidenum">
              <a:rPr lang="en-US" sz="900" i="0">
                <a:solidFill>
                  <a:schemeClr val="bg1"/>
                </a:solidFill>
                <a:latin typeface="Verdana" pitchFamily="34" charset="0"/>
              </a:rPr>
              <a:pPr eaLnBrk="0" hangingPunct="0">
                <a:spcBef>
                  <a:spcPct val="0"/>
                </a:spcBef>
                <a:buClrTx/>
                <a:buFontTx/>
                <a:buNone/>
              </a:pPr>
              <a:t>113</a:t>
            </a:fld>
            <a:endParaRPr lang="en-US" sz="900" i="0">
              <a:solidFill>
                <a:schemeClr val="bg1"/>
              </a:solidFill>
              <a:latin typeface="Verdana" pitchFamily="34" charset="0"/>
            </a:endParaRPr>
          </a:p>
        </p:txBody>
      </p:sp>
      <p:pic>
        <p:nvPicPr>
          <p:cNvPr id="126982" name="Picture 6" descr="MA_EPD_Estimator_Help_Areas_1"/>
          <p:cNvPicPr>
            <a:picLocks noChangeAspect="1" noChangeArrowheads="1"/>
          </p:cNvPicPr>
          <p:nvPr/>
        </p:nvPicPr>
        <p:blipFill>
          <a:blip r:embed="rId3"/>
          <a:srcRect/>
          <a:stretch>
            <a:fillRect/>
          </a:stretch>
        </p:blipFill>
        <p:spPr bwMode="auto">
          <a:xfrm>
            <a:off x="4441825" y="2008188"/>
            <a:ext cx="4159250" cy="3094037"/>
          </a:xfrm>
          <a:prstGeom prst="rect">
            <a:avLst/>
          </a:prstGeom>
          <a:noFill/>
          <a:ln w="9525">
            <a:solidFill>
              <a:schemeClr val="folHlink"/>
            </a:solidFill>
            <a:miter lim="800000"/>
            <a:headEnd/>
            <a:tailEnd/>
          </a:ln>
        </p:spPr>
      </p:pic>
      <p:sp>
        <p:nvSpPr>
          <p:cNvPr id="126983" name="Rectangle 7"/>
          <p:cNvSpPr>
            <a:spLocks noChangeArrowheads="1"/>
          </p:cNvSpPr>
          <p:nvPr/>
        </p:nvSpPr>
        <p:spPr bwMode="auto">
          <a:xfrm>
            <a:off x="5302250" y="2886075"/>
            <a:ext cx="1116013" cy="187325"/>
          </a:xfrm>
          <a:prstGeom prst="rect">
            <a:avLst/>
          </a:prstGeom>
          <a:noFill/>
          <a:ln w="31750" algn="ctr">
            <a:solidFill>
              <a:srgbClr val="FF9933"/>
            </a:solidFill>
            <a:miter lim="800000"/>
            <a:headEnd/>
            <a:tailEnd/>
          </a:ln>
        </p:spPr>
        <p:txBody>
          <a:bodyPr wrap="none" anchor="ctr"/>
          <a:lstStyle/>
          <a:p>
            <a:endParaRPr lang="en-US" i="0"/>
          </a:p>
        </p:txBody>
      </p:sp>
      <p:pic>
        <p:nvPicPr>
          <p:cNvPr id="126984" name="Picture 8" descr="MA_EPD_Estimator_Glossary_Link_PopUp_1"/>
          <p:cNvPicPr>
            <a:picLocks noChangeAspect="1" noChangeArrowheads="1"/>
          </p:cNvPicPr>
          <p:nvPr/>
        </p:nvPicPr>
        <p:blipFill>
          <a:blip r:embed="rId4"/>
          <a:srcRect/>
          <a:stretch>
            <a:fillRect/>
          </a:stretch>
        </p:blipFill>
        <p:spPr bwMode="auto">
          <a:xfrm>
            <a:off x="5467350" y="3681413"/>
            <a:ext cx="3511550" cy="1889125"/>
          </a:xfrm>
          <a:prstGeom prst="rect">
            <a:avLst/>
          </a:prstGeom>
          <a:noFill/>
          <a:ln w="9525">
            <a:solidFill>
              <a:schemeClr val="folHlink"/>
            </a:solidFill>
            <a:miter lim="800000"/>
            <a:headEnd/>
            <a:tailEnd/>
          </a:ln>
        </p:spPr>
      </p:pic>
      <p:sp>
        <p:nvSpPr>
          <p:cNvPr id="126985" name="Line 9"/>
          <p:cNvSpPr>
            <a:spLocks noChangeShapeType="1"/>
          </p:cNvSpPr>
          <p:nvPr/>
        </p:nvSpPr>
        <p:spPr bwMode="gray">
          <a:xfrm>
            <a:off x="5719763" y="3078163"/>
            <a:ext cx="49212" cy="590550"/>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13" descr="MA_EPD_Estimator_Dollar_Amount_Snippet_2"/>
          <p:cNvPicPr>
            <a:picLocks noChangeAspect="1" noChangeArrowheads="1"/>
          </p:cNvPicPr>
          <p:nvPr/>
        </p:nvPicPr>
        <p:blipFill>
          <a:blip r:embed="rId3"/>
          <a:srcRect/>
          <a:stretch>
            <a:fillRect/>
          </a:stretch>
        </p:blipFill>
        <p:spPr bwMode="auto">
          <a:xfrm>
            <a:off x="5287963" y="2100263"/>
            <a:ext cx="2884487" cy="3941762"/>
          </a:xfrm>
          <a:prstGeom prst="rect">
            <a:avLst/>
          </a:prstGeom>
          <a:noFill/>
          <a:ln w="9525">
            <a:solidFill>
              <a:schemeClr val="folHlink"/>
            </a:solidFill>
            <a:miter lim="800000"/>
            <a:headEnd/>
            <a:tailEnd/>
          </a:ln>
        </p:spPr>
      </p:pic>
      <p:sp>
        <p:nvSpPr>
          <p:cNvPr id="128003" name="Rectangle 2"/>
          <p:cNvSpPr>
            <a:spLocks noGrp="1" noChangeArrowheads="1"/>
          </p:cNvSpPr>
          <p:nvPr>
            <p:ph type="title" idx="4294967295"/>
          </p:nvPr>
        </p:nvSpPr>
        <p:spPr/>
        <p:txBody>
          <a:bodyPr/>
          <a:lstStyle/>
          <a:p>
            <a:pPr eaLnBrk="1" hangingPunct="1"/>
            <a:r>
              <a:rPr lang="en-US" sz="1800" smtClean="0"/>
              <a:t>Using the MA-EPD Estimator: Consumers (cont.)</a:t>
            </a:r>
          </a:p>
        </p:txBody>
      </p:sp>
      <p:sp>
        <p:nvSpPr>
          <p:cNvPr id="128004" name="Rectangle 3"/>
          <p:cNvSpPr>
            <a:spLocks noGrp="1" noChangeArrowheads="1"/>
          </p:cNvSpPr>
          <p:nvPr>
            <p:ph type="body" idx="4294967295"/>
          </p:nvPr>
        </p:nvSpPr>
        <p:spPr>
          <a:xfrm>
            <a:off x="268288" y="2173288"/>
            <a:ext cx="4862512" cy="3638550"/>
          </a:xfrm>
        </p:spPr>
        <p:txBody>
          <a:bodyPr/>
          <a:lstStyle/>
          <a:p>
            <a:pPr eaLnBrk="1" hangingPunct="1">
              <a:lnSpc>
                <a:spcPct val="120000"/>
              </a:lnSpc>
            </a:pPr>
            <a:r>
              <a:rPr lang="en-US" sz="1400" smtClean="0">
                <a:solidFill>
                  <a:schemeClr val="tx1"/>
                </a:solidFill>
              </a:rPr>
              <a:t>Participants liked that the summary of their qualification status was clearly stated at the top of this page and that a dollar amount shown (when it was given)</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Most participants felt that they were done looking at the results once they got to this page</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Most participants rarely clicked on the Tips and Next Steps links to view the information on these pages</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One participant requested a print format link at the top of this page</a:t>
            </a:r>
          </a:p>
          <a:p>
            <a:pPr lvl="1" eaLnBrk="1" hangingPunct="1">
              <a:lnSpc>
                <a:spcPct val="120000"/>
              </a:lnSpc>
            </a:pPr>
            <a:endParaRPr lang="en-US" smtClean="0">
              <a:solidFill>
                <a:schemeClr val="tx1"/>
              </a:solidFill>
            </a:endParaRPr>
          </a:p>
        </p:txBody>
      </p:sp>
      <p:sp>
        <p:nvSpPr>
          <p:cNvPr id="128005"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Most consumer participants found the results at the top of the Results Summary page sufficient for their needs and easy to understand.</a:t>
            </a:r>
          </a:p>
        </p:txBody>
      </p:sp>
      <p:sp>
        <p:nvSpPr>
          <p:cNvPr id="128006"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14CC31B5-4F74-4E36-A70A-904D9E4A7301}" type="slidenum">
              <a:rPr lang="en-US" sz="900" i="0">
                <a:solidFill>
                  <a:schemeClr val="bg1"/>
                </a:solidFill>
                <a:latin typeface="Verdana" pitchFamily="34" charset="0"/>
              </a:rPr>
              <a:pPr eaLnBrk="0" hangingPunct="0">
                <a:spcBef>
                  <a:spcPct val="0"/>
                </a:spcBef>
                <a:buClrTx/>
                <a:buFontTx/>
                <a:buNone/>
              </a:pPr>
              <a:t>114</a:t>
            </a:fld>
            <a:endParaRPr lang="en-US" sz="900" i="0">
              <a:solidFill>
                <a:schemeClr val="bg1"/>
              </a:solidFill>
              <a:latin typeface="Verdana" pitchFamily="34" charset="0"/>
            </a:endParaRPr>
          </a:p>
        </p:txBody>
      </p:sp>
      <p:sp>
        <p:nvSpPr>
          <p:cNvPr id="128007" name="Rectangle 8"/>
          <p:cNvSpPr>
            <a:spLocks noChangeArrowheads="1"/>
          </p:cNvSpPr>
          <p:nvPr/>
        </p:nvSpPr>
        <p:spPr bwMode="auto">
          <a:xfrm>
            <a:off x="5354638" y="3290888"/>
            <a:ext cx="2755900" cy="952500"/>
          </a:xfrm>
          <a:prstGeom prst="rect">
            <a:avLst/>
          </a:prstGeom>
          <a:noFill/>
          <a:ln w="31750" algn="ctr">
            <a:solidFill>
              <a:srgbClr val="FF9933"/>
            </a:solidFill>
            <a:miter lim="800000"/>
            <a:headEnd/>
            <a:tailEnd/>
          </a:ln>
        </p:spPr>
        <p:txBody>
          <a:bodyPr wrap="none" anchor="ctr"/>
          <a:lstStyle/>
          <a:p>
            <a:endParaRPr lang="en-US" i="0"/>
          </a:p>
        </p:txBody>
      </p:sp>
      <p:sp>
        <p:nvSpPr>
          <p:cNvPr id="128008" name="Line 14"/>
          <p:cNvSpPr>
            <a:spLocks noChangeShapeType="1"/>
          </p:cNvSpPr>
          <p:nvPr/>
        </p:nvSpPr>
        <p:spPr bwMode="gray">
          <a:xfrm>
            <a:off x="4552950" y="2946400"/>
            <a:ext cx="814388" cy="595313"/>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MA_EPD_Estimator_Dollar_Amount_Snippet_2"/>
          <p:cNvPicPr>
            <a:picLocks noChangeAspect="1" noChangeArrowheads="1"/>
          </p:cNvPicPr>
          <p:nvPr/>
        </p:nvPicPr>
        <p:blipFill>
          <a:blip r:embed="rId3"/>
          <a:srcRect/>
          <a:stretch>
            <a:fillRect/>
          </a:stretch>
        </p:blipFill>
        <p:spPr bwMode="auto">
          <a:xfrm>
            <a:off x="5287963" y="2100263"/>
            <a:ext cx="2884487" cy="3941762"/>
          </a:xfrm>
          <a:prstGeom prst="rect">
            <a:avLst/>
          </a:prstGeom>
          <a:noFill/>
          <a:ln w="9525">
            <a:solidFill>
              <a:schemeClr val="folHlink"/>
            </a:solidFill>
            <a:miter lim="800000"/>
            <a:headEnd/>
            <a:tailEnd/>
          </a:ln>
        </p:spPr>
      </p:pic>
      <p:sp>
        <p:nvSpPr>
          <p:cNvPr id="129027" name="Rectangle 2"/>
          <p:cNvSpPr>
            <a:spLocks noGrp="1" noChangeArrowheads="1"/>
          </p:cNvSpPr>
          <p:nvPr>
            <p:ph type="title" idx="4294967295"/>
          </p:nvPr>
        </p:nvSpPr>
        <p:spPr/>
        <p:txBody>
          <a:bodyPr/>
          <a:lstStyle/>
          <a:p>
            <a:pPr eaLnBrk="1" hangingPunct="1"/>
            <a:r>
              <a:rPr lang="en-US" sz="1800" smtClean="0"/>
              <a:t>Using the MA-EPD Estimator: Consumers (cont.)</a:t>
            </a:r>
          </a:p>
        </p:txBody>
      </p:sp>
      <p:sp>
        <p:nvSpPr>
          <p:cNvPr id="129028" name="Rectangle 3"/>
          <p:cNvSpPr>
            <a:spLocks noGrp="1" noChangeArrowheads="1"/>
          </p:cNvSpPr>
          <p:nvPr>
            <p:ph type="body" idx="4294967295"/>
          </p:nvPr>
        </p:nvSpPr>
        <p:spPr>
          <a:xfrm>
            <a:off x="268288" y="2309813"/>
            <a:ext cx="4633912" cy="3502025"/>
          </a:xfrm>
        </p:spPr>
        <p:txBody>
          <a:bodyPr/>
          <a:lstStyle/>
          <a:p>
            <a:pPr eaLnBrk="1" hangingPunct="1">
              <a:lnSpc>
                <a:spcPct val="120000"/>
              </a:lnSpc>
            </a:pPr>
            <a:r>
              <a:rPr lang="en-US" sz="1400" smtClean="0">
                <a:solidFill>
                  <a:schemeClr val="tx1"/>
                </a:solidFill>
              </a:rPr>
              <a:t>Two consumer participants were alarmed when the results they obtained did not match their understanding of their current benefits, causing them to state a mistrust in the estimator</a:t>
            </a:r>
          </a:p>
          <a:p>
            <a:pPr eaLnBrk="1" hangingPunct="1">
              <a:lnSpc>
                <a:spcPct val="120000"/>
              </a:lnSpc>
            </a:pPr>
            <a:endParaRPr lang="en-US" smtClean="0">
              <a:solidFill>
                <a:schemeClr val="tx1"/>
              </a:solidFill>
            </a:endParaRPr>
          </a:p>
          <a:p>
            <a:pPr eaLnBrk="1" hangingPunct="1">
              <a:lnSpc>
                <a:spcPct val="120000"/>
              </a:lnSpc>
            </a:pPr>
            <a:r>
              <a:rPr lang="en-US" sz="1400" smtClean="0">
                <a:solidFill>
                  <a:schemeClr val="tx1"/>
                </a:solidFill>
              </a:rPr>
              <a:t>These participants were motivated to find out why these results were different from their understanding and wanted to speak to a person at this point</a:t>
            </a:r>
          </a:p>
        </p:txBody>
      </p:sp>
      <p:sp>
        <p:nvSpPr>
          <p:cNvPr id="129029" name="Text Box 5"/>
          <p:cNvSpPr txBox="1">
            <a:spLocks noChangeArrowheads="1"/>
          </p:cNvSpPr>
          <p:nvPr/>
        </p:nvSpPr>
        <p:spPr bwMode="auto">
          <a:xfrm>
            <a:off x="252413" y="1244600"/>
            <a:ext cx="8488362" cy="973138"/>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Consumers may mistrust the information provided by the website if the benefits information provided by the MA-EPD Estimator does not fit with their general understanding of their benefits</a:t>
            </a:r>
          </a:p>
        </p:txBody>
      </p:sp>
      <p:sp>
        <p:nvSpPr>
          <p:cNvPr id="129030"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5BD552D5-F0B2-404D-910A-690A1A4236B7}" type="slidenum">
              <a:rPr lang="en-US" sz="900" i="0">
                <a:solidFill>
                  <a:schemeClr val="bg1"/>
                </a:solidFill>
                <a:latin typeface="Verdana" pitchFamily="34" charset="0"/>
              </a:rPr>
              <a:pPr eaLnBrk="0" hangingPunct="0">
                <a:spcBef>
                  <a:spcPct val="0"/>
                </a:spcBef>
                <a:buClrTx/>
                <a:buFontTx/>
                <a:buNone/>
              </a:pPr>
              <a:t>115</a:t>
            </a:fld>
            <a:endParaRPr lang="en-US" sz="900" i="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p:txBody>
          <a:bodyPr/>
          <a:lstStyle/>
          <a:p>
            <a:pPr eaLnBrk="1" hangingPunct="1"/>
            <a:r>
              <a:rPr lang="en-US" sz="1800" smtClean="0"/>
              <a:t>Using the MA-EPD Estimator: Consumers (cont.)</a:t>
            </a:r>
          </a:p>
        </p:txBody>
      </p:sp>
      <p:sp>
        <p:nvSpPr>
          <p:cNvPr id="130051" name="Rectangle 3"/>
          <p:cNvSpPr>
            <a:spLocks noGrp="1" noChangeArrowheads="1"/>
          </p:cNvSpPr>
          <p:nvPr>
            <p:ph type="body" idx="4294967295"/>
          </p:nvPr>
        </p:nvSpPr>
        <p:spPr>
          <a:xfrm>
            <a:off x="268288" y="1905000"/>
            <a:ext cx="3151187" cy="4095750"/>
          </a:xfrm>
        </p:spPr>
        <p:txBody>
          <a:bodyPr/>
          <a:lstStyle/>
          <a:p>
            <a:pPr eaLnBrk="1" hangingPunct="1">
              <a:lnSpc>
                <a:spcPct val="120000"/>
              </a:lnSpc>
            </a:pPr>
            <a:r>
              <a:rPr lang="en-US" sz="1400" smtClean="0">
                <a:solidFill>
                  <a:schemeClr val="tx1"/>
                </a:solidFill>
              </a:rPr>
              <a:t>Some consumer participants got results that were in conflict with their understanding of their benefits, making them mistrust the estimator and question its usefulness</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Other participants did not have a thorough understanding of the MA-EPD program and were not overly enthusiastic about the results of the estimator</a:t>
            </a:r>
          </a:p>
        </p:txBody>
      </p:sp>
      <p:sp>
        <p:nvSpPr>
          <p:cNvPr id="130052" name="Text Box 5"/>
          <p:cNvSpPr txBox="1">
            <a:spLocks noChangeArrowheads="1"/>
          </p:cNvSpPr>
          <p:nvPr/>
        </p:nvSpPr>
        <p:spPr bwMode="auto">
          <a:xfrm>
            <a:off x="252413" y="1244600"/>
            <a:ext cx="8488362" cy="385763"/>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Overall consumer participants were unsure about the value of the MA-EPD Estimator.</a:t>
            </a:r>
          </a:p>
        </p:txBody>
      </p:sp>
      <p:sp>
        <p:nvSpPr>
          <p:cNvPr id="130053"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76B71236-9165-4231-BFC3-76F84C098D50}" type="slidenum">
              <a:rPr lang="en-US" sz="900" i="0">
                <a:solidFill>
                  <a:schemeClr val="bg1"/>
                </a:solidFill>
                <a:latin typeface="Verdana" pitchFamily="34" charset="0"/>
              </a:rPr>
              <a:pPr eaLnBrk="0" hangingPunct="0">
                <a:spcBef>
                  <a:spcPct val="0"/>
                </a:spcBef>
                <a:buClrTx/>
                <a:buFontTx/>
                <a:buNone/>
              </a:pPr>
              <a:t>116</a:t>
            </a:fld>
            <a:endParaRPr lang="en-US" sz="900" i="0">
              <a:solidFill>
                <a:schemeClr val="bg1"/>
              </a:solidFill>
              <a:latin typeface="Verdana" pitchFamily="34" charset="0"/>
            </a:endParaRPr>
          </a:p>
        </p:txBody>
      </p:sp>
      <p:pic>
        <p:nvPicPr>
          <p:cNvPr id="130054" name="Picture 6" descr="MA_EPD_Estimator_Home_All_1"/>
          <p:cNvPicPr>
            <a:picLocks noChangeAspect="1" noChangeArrowheads="1"/>
          </p:cNvPicPr>
          <p:nvPr/>
        </p:nvPicPr>
        <p:blipFill>
          <a:blip r:embed="rId3"/>
          <a:srcRect/>
          <a:stretch>
            <a:fillRect/>
          </a:stretch>
        </p:blipFill>
        <p:spPr bwMode="auto">
          <a:xfrm>
            <a:off x="3638550" y="1751013"/>
            <a:ext cx="2378075" cy="3262312"/>
          </a:xfrm>
          <a:prstGeom prst="rect">
            <a:avLst/>
          </a:prstGeom>
          <a:noFill/>
          <a:ln w="9525">
            <a:solidFill>
              <a:schemeClr val="folHlink"/>
            </a:solidFill>
            <a:miter lim="800000"/>
            <a:headEnd/>
            <a:tailEnd/>
          </a:ln>
        </p:spPr>
      </p:pic>
      <p:pic>
        <p:nvPicPr>
          <p:cNvPr id="130055" name="Picture 7" descr="MA_EPD_Estimator_Results_All_1"/>
          <p:cNvPicPr>
            <a:picLocks noChangeAspect="1" noChangeArrowheads="1"/>
          </p:cNvPicPr>
          <p:nvPr/>
        </p:nvPicPr>
        <p:blipFill>
          <a:blip r:embed="rId4"/>
          <a:srcRect/>
          <a:stretch>
            <a:fillRect/>
          </a:stretch>
        </p:blipFill>
        <p:spPr bwMode="auto">
          <a:xfrm>
            <a:off x="6486525" y="1822450"/>
            <a:ext cx="2330450" cy="4365625"/>
          </a:xfrm>
          <a:prstGeom prst="rect">
            <a:avLst/>
          </a:prstGeom>
          <a:noFill/>
          <a:ln w="9525">
            <a:solidFill>
              <a:schemeClr val="folHlink"/>
            </a:solidFill>
            <a:miter lim="800000"/>
            <a:headEnd/>
            <a:tailEnd/>
          </a:ln>
        </p:spPr>
      </p:pic>
      <p:pic>
        <p:nvPicPr>
          <p:cNvPr id="130056" name="Picture 8" descr="MA_EPD_Estimator_Health_1"/>
          <p:cNvPicPr>
            <a:picLocks noChangeAspect="1" noChangeArrowheads="1"/>
          </p:cNvPicPr>
          <p:nvPr/>
        </p:nvPicPr>
        <p:blipFill>
          <a:blip r:embed="rId5"/>
          <a:srcRect/>
          <a:stretch>
            <a:fillRect/>
          </a:stretch>
        </p:blipFill>
        <p:spPr bwMode="auto">
          <a:xfrm>
            <a:off x="4457700" y="2560638"/>
            <a:ext cx="2570163" cy="3295650"/>
          </a:xfrm>
          <a:prstGeom prst="rect">
            <a:avLst/>
          </a:prstGeom>
          <a:noFill/>
          <a:ln w="9525">
            <a:solidFill>
              <a:schemeClr val="folHlink"/>
            </a:solid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sz="1800" smtClean="0"/>
              <a:t>Using the MA-EPD Estimator: Professionals</a:t>
            </a:r>
          </a:p>
        </p:txBody>
      </p:sp>
      <p:sp>
        <p:nvSpPr>
          <p:cNvPr id="131075" name="Rectangle 3"/>
          <p:cNvSpPr>
            <a:spLocks noGrp="1" noChangeArrowheads="1"/>
          </p:cNvSpPr>
          <p:nvPr>
            <p:ph type="body" idx="1"/>
          </p:nvPr>
        </p:nvSpPr>
        <p:spPr>
          <a:xfrm>
            <a:off x="457200" y="1822450"/>
            <a:ext cx="8229600" cy="4278313"/>
          </a:xfrm>
        </p:spPr>
        <p:txBody>
          <a:bodyPr/>
          <a:lstStyle/>
          <a:p>
            <a:pPr marL="508000" indent="-508000" eaLnBrk="1" hangingPunct="1">
              <a:buFontTx/>
              <a:buAutoNum type="arabicPeriod"/>
            </a:pPr>
            <a:r>
              <a:rPr lang="en-US" smtClean="0"/>
              <a:t>“Pretend that your client Albert would like to know what medical benefits are offered to disabled persons who are employed.  Use the site to find out what medical benefits Albert might get if he has a full time job.”</a:t>
            </a:r>
          </a:p>
          <a:p>
            <a:pPr marL="508000" indent="-508000" eaLnBrk="1" hangingPunct="1">
              <a:buFontTx/>
              <a:buAutoNum type="arabicPeriod"/>
            </a:pPr>
            <a:endParaRPr lang="en-US" smtClean="0"/>
          </a:p>
          <a:p>
            <a:pPr marL="508000" indent="-508000" eaLnBrk="1" hangingPunct="1">
              <a:buFontTx/>
              <a:buAutoNum type="arabicPeriod"/>
            </a:pPr>
            <a:r>
              <a:rPr lang="en-US" smtClean="0"/>
              <a:t>“Pretend that you found the MA-EPD Estimator and you’d like to see if Albert is eligible for this program.  Use the estimator on the website assuming Albert currently works full time (40 hours a week) for an annual salary of $65,000.”</a:t>
            </a:r>
          </a:p>
          <a:p>
            <a:pPr marL="508000" indent="-508000" eaLnBrk="1" hangingPunct="1">
              <a:buFontTx/>
              <a:buNone/>
            </a:pPr>
            <a:endParaRPr lang="en-US" smtClean="0"/>
          </a:p>
          <a:p>
            <a:pPr marL="508000" indent="-508000" eaLnBrk="1" hangingPunct="1">
              <a:buFontTx/>
              <a:buNone/>
            </a:pPr>
            <a:endParaRPr lang="en-US" smtClean="0"/>
          </a:p>
        </p:txBody>
      </p:sp>
      <p:sp>
        <p:nvSpPr>
          <p:cNvPr id="131076" name="Text Box 4"/>
          <p:cNvSpPr txBox="1">
            <a:spLocks noChangeArrowheads="1"/>
          </p:cNvSpPr>
          <p:nvPr/>
        </p:nvSpPr>
        <p:spPr bwMode="auto">
          <a:xfrm>
            <a:off x="450850" y="1276350"/>
            <a:ext cx="7775575" cy="336550"/>
          </a:xfrm>
          <a:prstGeom prst="rect">
            <a:avLst/>
          </a:prstGeom>
          <a:noFill/>
          <a:ln w="9525" algn="ctr">
            <a:noFill/>
            <a:miter lim="800000"/>
            <a:headEnd/>
            <a:tailEnd/>
          </a:ln>
        </p:spPr>
        <p:txBody>
          <a:bodyPr wrap="none">
            <a:spAutoFit/>
          </a:bodyPr>
          <a:lstStyle/>
          <a:p>
            <a:pPr marL="342900" indent="-342900">
              <a:buFontTx/>
              <a:buNone/>
            </a:pPr>
            <a:r>
              <a:rPr lang="en-US" sz="1600" b="1" i="0">
                <a:solidFill>
                  <a:schemeClr val="tx1"/>
                </a:solidFill>
              </a:rPr>
              <a:t>Professional </a:t>
            </a:r>
            <a:r>
              <a:rPr lang="en-US" sz="1600" i="0">
                <a:solidFill>
                  <a:schemeClr val="tx1"/>
                </a:solidFill>
              </a:rPr>
              <a:t>participants were asked to complete the following scenarios in order:</a:t>
            </a:r>
          </a:p>
        </p:txBody>
      </p:sp>
      <p:sp>
        <p:nvSpPr>
          <p:cNvPr id="131077"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CA846220-77DD-458B-9616-B6C2F05F98E4}" type="slidenum">
              <a:rPr lang="en-US" sz="900" i="0">
                <a:solidFill>
                  <a:schemeClr val="bg1"/>
                </a:solidFill>
                <a:latin typeface="Verdana" pitchFamily="34" charset="0"/>
              </a:rPr>
              <a:pPr eaLnBrk="0" hangingPunct="0">
                <a:spcBef>
                  <a:spcPct val="0"/>
                </a:spcBef>
                <a:buClrTx/>
                <a:buFontTx/>
                <a:buNone/>
              </a:pPr>
              <a:t>117</a:t>
            </a:fld>
            <a:endParaRPr lang="en-US" sz="900" i="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p:txBody>
          <a:bodyPr/>
          <a:lstStyle/>
          <a:p>
            <a:pPr eaLnBrk="1" hangingPunct="1"/>
            <a:r>
              <a:rPr lang="en-US" sz="1800" smtClean="0"/>
              <a:t>Using the MA-EPD Estimator: Professionals (cont.)</a:t>
            </a:r>
          </a:p>
        </p:txBody>
      </p:sp>
      <p:sp>
        <p:nvSpPr>
          <p:cNvPr id="132099" name="Rectangle 3"/>
          <p:cNvSpPr>
            <a:spLocks noGrp="1" noChangeArrowheads="1"/>
          </p:cNvSpPr>
          <p:nvPr>
            <p:ph type="body" idx="4294967295"/>
          </p:nvPr>
        </p:nvSpPr>
        <p:spPr>
          <a:xfrm>
            <a:off x="268288" y="2003425"/>
            <a:ext cx="3743325" cy="4133850"/>
          </a:xfrm>
        </p:spPr>
        <p:txBody>
          <a:bodyPr/>
          <a:lstStyle/>
          <a:p>
            <a:pPr eaLnBrk="1" hangingPunct="1">
              <a:lnSpc>
                <a:spcPct val="120000"/>
              </a:lnSpc>
            </a:pPr>
            <a:r>
              <a:rPr lang="en-US" sz="1400" smtClean="0">
                <a:solidFill>
                  <a:schemeClr val="tx1"/>
                </a:solidFill>
              </a:rPr>
              <a:t>One participant quickly found the MA-EPD Estimator in the Estimators section of the Left Navigation</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One participant searched MA-EPD content section before finding the estimator in the Estimators section of the Left Navigation</a:t>
            </a:r>
          </a:p>
        </p:txBody>
      </p:sp>
      <p:sp>
        <p:nvSpPr>
          <p:cNvPr id="132100"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The MA-EPD Estimator was found after a couple of attempts to locate the tool, because professionals understood the term “MA-EPD”.</a:t>
            </a:r>
          </a:p>
        </p:txBody>
      </p:sp>
      <p:sp>
        <p:nvSpPr>
          <p:cNvPr id="132101"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6C09C035-45B3-457A-ADA4-9CA036ACF277}" type="slidenum">
              <a:rPr lang="en-US" sz="900" i="0">
                <a:solidFill>
                  <a:schemeClr val="bg1"/>
                </a:solidFill>
                <a:latin typeface="Verdana" pitchFamily="34" charset="0"/>
              </a:rPr>
              <a:pPr eaLnBrk="0" hangingPunct="0">
                <a:spcBef>
                  <a:spcPct val="0"/>
                </a:spcBef>
                <a:buClrTx/>
                <a:buFontTx/>
                <a:buNone/>
              </a:pPr>
              <a:t>118</a:t>
            </a:fld>
            <a:endParaRPr lang="en-US" sz="900" i="0">
              <a:solidFill>
                <a:schemeClr val="bg1"/>
              </a:solidFill>
              <a:latin typeface="Verdana" pitchFamily="34" charset="0"/>
            </a:endParaRPr>
          </a:p>
        </p:txBody>
      </p:sp>
      <p:pic>
        <p:nvPicPr>
          <p:cNvPr id="132102" name="Picture 10" descr="Home_Snippet_1"/>
          <p:cNvPicPr>
            <a:picLocks noChangeAspect="1" noChangeArrowheads="1"/>
          </p:cNvPicPr>
          <p:nvPr/>
        </p:nvPicPr>
        <p:blipFill>
          <a:blip r:embed="rId3"/>
          <a:srcRect/>
          <a:stretch>
            <a:fillRect/>
          </a:stretch>
        </p:blipFill>
        <p:spPr bwMode="auto">
          <a:xfrm>
            <a:off x="4446588" y="2135188"/>
            <a:ext cx="4456112" cy="3784600"/>
          </a:xfrm>
          <a:prstGeom prst="rect">
            <a:avLst/>
          </a:prstGeom>
          <a:noFill/>
          <a:ln w="9525">
            <a:solidFill>
              <a:schemeClr val="folHlink"/>
            </a:solidFill>
            <a:miter lim="800000"/>
            <a:headEnd/>
            <a:tailEnd/>
          </a:ln>
        </p:spPr>
      </p:pic>
      <p:sp>
        <p:nvSpPr>
          <p:cNvPr id="132103" name="Line 11"/>
          <p:cNvSpPr>
            <a:spLocks noChangeShapeType="1"/>
          </p:cNvSpPr>
          <p:nvPr/>
        </p:nvSpPr>
        <p:spPr bwMode="gray">
          <a:xfrm>
            <a:off x="3722688" y="3913188"/>
            <a:ext cx="838200" cy="317500"/>
          </a:xfrm>
          <a:prstGeom prst="line">
            <a:avLst/>
          </a:prstGeom>
          <a:noFill/>
          <a:ln w="31750">
            <a:solidFill>
              <a:srgbClr val="FF9933"/>
            </a:solidFill>
            <a:round/>
            <a:headEnd/>
            <a:tailEnd type="triangle" w="med" len="med"/>
          </a:ln>
        </p:spPr>
        <p:txBody>
          <a:bodyPr/>
          <a:lstStyle/>
          <a:p>
            <a:endParaRPr lang="en-US"/>
          </a:p>
        </p:txBody>
      </p:sp>
      <p:sp>
        <p:nvSpPr>
          <p:cNvPr id="132104" name="Line 12"/>
          <p:cNvSpPr>
            <a:spLocks noChangeShapeType="1"/>
          </p:cNvSpPr>
          <p:nvPr/>
        </p:nvSpPr>
        <p:spPr bwMode="gray">
          <a:xfrm>
            <a:off x="3560763" y="2563813"/>
            <a:ext cx="1014412" cy="946150"/>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p:txBody>
          <a:bodyPr/>
          <a:lstStyle/>
          <a:p>
            <a:pPr eaLnBrk="1" hangingPunct="1"/>
            <a:r>
              <a:rPr lang="en-US" sz="1800" smtClean="0"/>
              <a:t>Using the MA-EPD Estimator: Professionals (cont.)</a:t>
            </a:r>
          </a:p>
        </p:txBody>
      </p:sp>
      <p:sp>
        <p:nvSpPr>
          <p:cNvPr id="133123" name="Rectangle 3"/>
          <p:cNvSpPr>
            <a:spLocks noGrp="1" noChangeArrowheads="1"/>
          </p:cNvSpPr>
          <p:nvPr>
            <p:ph type="body" idx="4294967295"/>
          </p:nvPr>
        </p:nvSpPr>
        <p:spPr>
          <a:xfrm>
            <a:off x="268288" y="2079625"/>
            <a:ext cx="3406775" cy="3732213"/>
          </a:xfrm>
        </p:spPr>
        <p:txBody>
          <a:bodyPr/>
          <a:lstStyle/>
          <a:p>
            <a:pPr eaLnBrk="1" hangingPunct="1">
              <a:lnSpc>
                <a:spcPct val="120000"/>
              </a:lnSpc>
            </a:pPr>
            <a:r>
              <a:rPr lang="en-US" sz="1400" smtClean="0">
                <a:solidFill>
                  <a:schemeClr val="tx1"/>
                </a:solidFill>
              </a:rPr>
              <a:t>The introductory pages of the MA-EPD Estimator were largely scanned to get an impression of the purpose of the tool</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Because of their familiarity with the MA-EPD program, in depth reading of the content on this page was not necessary</a:t>
            </a:r>
            <a:endParaRPr lang="en-US" smtClean="0">
              <a:solidFill>
                <a:schemeClr val="tx1"/>
              </a:solidFill>
            </a:endParaRPr>
          </a:p>
        </p:txBody>
      </p:sp>
      <p:sp>
        <p:nvSpPr>
          <p:cNvPr id="133124"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All professional participants easily comprehended the purpose of the MA-EPD Estimator, because of their familiarity with the program.</a:t>
            </a:r>
          </a:p>
        </p:txBody>
      </p:sp>
      <p:sp>
        <p:nvSpPr>
          <p:cNvPr id="133125"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46031F7B-048C-44C3-BCE4-E880FD1B022C}" type="slidenum">
              <a:rPr lang="en-US" sz="900" i="0">
                <a:solidFill>
                  <a:schemeClr val="bg1"/>
                </a:solidFill>
                <a:latin typeface="Verdana" pitchFamily="34" charset="0"/>
              </a:rPr>
              <a:pPr eaLnBrk="0" hangingPunct="0">
                <a:spcBef>
                  <a:spcPct val="0"/>
                </a:spcBef>
                <a:buClrTx/>
                <a:buFontTx/>
                <a:buNone/>
              </a:pPr>
              <a:t>119</a:t>
            </a:fld>
            <a:endParaRPr lang="en-US" sz="900" i="0">
              <a:solidFill>
                <a:schemeClr val="bg1"/>
              </a:solidFill>
              <a:latin typeface="Verdana" pitchFamily="34" charset="0"/>
            </a:endParaRPr>
          </a:p>
        </p:txBody>
      </p:sp>
      <p:pic>
        <p:nvPicPr>
          <p:cNvPr id="133126" name="Picture 11" descr="MA_EPD_Estimator_Home_1"/>
          <p:cNvPicPr>
            <a:picLocks noChangeAspect="1" noChangeArrowheads="1"/>
          </p:cNvPicPr>
          <p:nvPr/>
        </p:nvPicPr>
        <p:blipFill>
          <a:blip r:embed="rId3"/>
          <a:srcRect/>
          <a:stretch>
            <a:fillRect/>
          </a:stretch>
        </p:blipFill>
        <p:spPr bwMode="auto">
          <a:xfrm>
            <a:off x="4451350" y="2260600"/>
            <a:ext cx="4202113" cy="3346450"/>
          </a:xfrm>
          <a:prstGeom prst="rect">
            <a:avLst/>
          </a:prstGeom>
          <a:noFill/>
          <a:ln w="9525">
            <a:solidFill>
              <a:schemeClr val="folHlink"/>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idx="4294967295"/>
          </p:nvPr>
        </p:nvSpPr>
        <p:spPr>
          <a:xfrm>
            <a:off x="1514475" y="387350"/>
            <a:ext cx="7315200" cy="457200"/>
          </a:xfrm>
        </p:spPr>
        <p:txBody>
          <a:bodyPr/>
          <a:lstStyle/>
          <a:p>
            <a:pPr eaLnBrk="1" hangingPunct="1"/>
            <a:r>
              <a:rPr lang="en-US" sz="2000" smtClean="0"/>
              <a:t>Major Recommendations</a:t>
            </a:r>
          </a:p>
        </p:txBody>
      </p:sp>
      <p:sp>
        <p:nvSpPr>
          <p:cNvPr id="17411" name="Rectangle 3"/>
          <p:cNvSpPr>
            <a:spLocks noGrp="1" noChangeArrowheads="1"/>
          </p:cNvSpPr>
          <p:nvPr>
            <p:ph type="body" idx="4294967295"/>
          </p:nvPr>
        </p:nvSpPr>
        <p:spPr>
          <a:xfrm>
            <a:off x="669925" y="1027113"/>
            <a:ext cx="7893050" cy="5106987"/>
          </a:xfrm>
          <a:noFill/>
        </p:spPr>
        <p:txBody>
          <a:bodyPr/>
          <a:lstStyle/>
          <a:p>
            <a:pPr eaLnBrk="1" hangingPunct="1">
              <a:spcBef>
                <a:spcPts val="0"/>
              </a:spcBef>
              <a:buFont typeface="+mj-lt"/>
              <a:buAutoNum type="arabicPeriod"/>
              <a:defRPr/>
            </a:pPr>
            <a:r>
              <a:rPr lang="en-US" dirty="0" smtClean="0">
                <a:solidFill>
                  <a:schemeClr val="tx1"/>
                </a:solidFill>
              </a:rPr>
              <a:t>Create separate experiences for consumers and professionals: a basic version geared towards consumers and an advanced version targeted to professional users</a:t>
            </a:r>
          </a:p>
          <a:p>
            <a:pPr lvl="1" eaLnBrk="1" hangingPunct="1">
              <a:spcBef>
                <a:spcPts val="0"/>
              </a:spcBef>
              <a:defRPr/>
            </a:pPr>
            <a:r>
              <a:rPr lang="en-US" dirty="0" smtClean="0">
                <a:solidFill>
                  <a:schemeClr val="tx1"/>
                </a:solidFill>
                <a:cs typeface="+mn-cs"/>
              </a:rPr>
              <a:t>Different benefits content</a:t>
            </a:r>
          </a:p>
          <a:p>
            <a:pPr lvl="1" eaLnBrk="1" hangingPunct="1">
              <a:spcBef>
                <a:spcPts val="0"/>
              </a:spcBef>
              <a:defRPr/>
            </a:pPr>
            <a:r>
              <a:rPr lang="en-US" dirty="0" smtClean="0">
                <a:solidFill>
                  <a:schemeClr val="tx1"/>
                </a:solidFill>
                <a:cs typeface="+mn-cs"/>
              </a:rPr>
              <a:t>Different Estimator experiences</a:t>
            </a:r>
          </a:p>
          <a:p>
            <a:pPr eaLnBrk="1" hangingPunct="1">
              <a:spcBef>
                <a:spcPts val="0"/>
              </a:spcBef>
              <a:buFont typeface="+mj-lt"/>
              <a:buAutoNum type="arabicPeriod"/>
              <a:defRPr/>
            </a:pPr>
            <a:endParaRPr lang="en-US" dirty="0" smtClean="0">
              <a:solidFill>
                <a:schemeClr val="tx1"/>
              </a:solidFill>
            </a:endParaRPr>
          </a:p>
          <a:p>
            <a:pPr eaLnBrk="1" hangingPunct="1">
              <a:spcBef>
                <a:spcPts val="0"/>
              </a:spcBef>
              <a:buFont typeface="+mj-lt"/>
              <a:buAutoNum type="arabicPeriod"/>
              <a:defRPr/>
            </a:pPr>
            <a:r>
              <a:rPr lang="en-US" dirty="0" smtClean="0">
                <a:solidFill>
                  <a:schemeClr val="tx1"/>
                </a:solidFill>
              </a:rPr>
              <a:t>For consumers, design a simplified overview of Benefits to Work Estimator results, offering a link for secondary access to more advanced tables and charts</a:t>
            </a:r>
          </a:p>
          <a:p>
            <a:pPr eaLnBrk="1" hangingPunct="1">
              <a:spcBef>
                <a:spcPts val="0"/>
              </a:spcBef>
              <a:buFont typeface="+mj-lt"/>
              <a:buAutoNum type="arabicPeriod"/>
              <a:defRPr/>
            </a:pPr>
            <a:endParaRPr lang="en-US" dirty="0" smtClean="0">
              <a:solidFill>
                <a:schemeClr val="tx1"/>
              </a:solidFill>
            </a:endParaRPr>
          </a:p>
          <a:p>
            <a:pPr eaLnBrk="1" hangingPunct="1">
              <a:spcBef>
                <a:spcPts val="0"/>
              </a:spcBef>
              <a:buFont typeface="+mj-lt"/>
              <a:buAutoNum type="arabicPeriod"/>
              <a:defRPr/>
            </a:pPr>
            <a:r>
              <a:rPr lang="en-US" dirty="0" smtClean="0">
                <a:solidFill>
                  <a:schemeClr val="tx1"/>
                </a:solidFill>
              </a:rPr>
              <a:t>Streamline the Benefits to Work Estimator process by combining, collapsing and eliminating screens where possible</a:t>
            </a:r>
          </a:p>
          <a:p>
            <a:pPr eaLnBrk="1" hangingPunct="1">
              <a:spcBef>
                <a:spcPts val="0"/>
              </a:spcBef>
              <a:buFont typeface="+mj-lt"/>
              <a:buAutoNum type="arabicPeriod"/>
              <a:defRPr/>
            </a:pPr>
            <a:endParaRPr lang="en-US" dirty="0" smtClean="0">
              <a:solidFill>
                <a:schemeClr val="tx1"/>
              </a:solidFill>
            </a:endParaRPr>
          </a:p>
          <a:p>
            <a:pPr eaLnBrk="1" hangingPunct="1">
              <a:spcBef>
                <a:spcPts val="0"/>
              </a:spcBef>
              <a:buFont typeface="+mj-lt"/>
              <a:buAutoNum type="arabicPeriod"/>
              <a:defRPr/>
            </a:pPr>
            <a:r>
              <a:rPr lang="en-US" dirty="0" smtClean="0">
                <a:solidFill>
                  <a:schemeClr val="tx1"/>
                </a:solidFill>
              </a:rPr>
              <a:t>Redesign the Home Page to take better advantage of the main content area and reduce focus on the Center Graphic</a:t>
            </a:r>
          </a:p>
          <a:p>
            <a:pPr eaLnBrk="1" hangingPunct="1">
              <a:spcBef>
                <a:spcPts val="0"/>
              </a:spcBef>
              <a:buFont typeface="+mj-lt"/>
              <a:buAutoNum type="arabicPeriod"/>
              <a:defRPr/>
            </a:pPr>
            <a:endParaRPr lang="en-US" dirty="0" smtClean="0">
              <a:solidFill>
                <a:schemeClr val="tx1"/>
              </a:solidFill>
            </a:endParaRPr>
          </a:p>
          <a:p>
            <a:pPr eaLnBrk="1" hangingPunct="1">
              <a:spcBef>
                <a:spcPts val="0"/>
              </a:spcBef>
              <a:buFont typeface="+mj-lt"/>
              <a:buAutoNum type="arabicPeriod"/>
              <a:defRPr/>
            </a:pPr>
            <a:r>
              <a:rPr lang="en-US" dirty="0" smtClean="0">
                <a:solidFill>
                  <a:schemeClr val="tx1"/>
                </a:solidFill>
              </a:rPr>
              <a:t>Ensure the website meets consumer users at their level by avoiding terms this group does not understand</a:t>
            </a:r>
          </a:p>
          <a:p>
            <a:pPr eaLnBrk="1" hangingPunct="1">
              <a:spcBef>
                <a:spcPts val="0"/>
              </a:spcBef>
              <a:buFont typeface="+mj-lt"/>
              <a:buAutoNum type="arabicPeriod"/>
              <a:defRPr/>
            </a:pPr>
            <a:endParaRPr lang="en-US" dirty="0" smtClean="0">
              <a:solidFill>
                <a:schemeClr val="tx1"/>
              </a:solidFill>
            </a:endParaRPr>
          </a:p>
          <a:p>
            <a:pPr eaLnBrk="1" hangingPunct="1">
              <a:spcBef>
                <a:spcPts val="0"/>
              </a:spcBef>
              <a:buFont typeface="+mj-lt"/>
              <a:buAutoNum type="arabicPeriod"/>
              <a:defRPr/>
            </a:pPr>
            <a:r>
              <a:rPr lang="en-US" dirty="0" smtClean="0">
                <a:solidFill>
                  <a:schemeClr val="tx1"/>
                </a:solidFill>
              </a:rPr>
              <a:t>Reformat and reduce content for better web readability</a:t>
            </a:r>
          </a:p>
          <a:p>
            <a:pPr eaLnBrk="1" hangingPunct="1">
              <a:spcBef>
                <a:spcPts val="0"/>
              </a:spcBef>
              <a:buFont typeface="+mj-lt"/>
              <a:buAutoNum type="arabicPeriod"/>
              <a:defRPr/>
            </a:pPr>
            <a:endParaRPr lang="en-US" dirty="0" smtClean="0">
              <a:solidFill>
                <a:schemeClr val="tx1"/>
              </a:solidFill>
            </a:endParaRPr>
          </a:p>
          <a:p>
            <a:pPr eaLnBrk="1" hangingPunct="1">
              <a:spcBef>
                <a:spcPts val="0"/>
              </a:spcBef>
              <a:buFont typeface="+mj-lt"/>
              <a:buAutoNum type="arabicPeriod"/>
              <a:defRPr/>
            </a:pPr>
            <a:r>
              <a:rPr lang="en-US" dirty="0" smtClean="0">
                <a:solidFill>
                  <a:schemeClr val="tx1"/>
                </a:solidFill>
              </a:rPr>
              <a:t>Break up some longer content pages into smaller, manageable content pages</a:t>
            </a:r>
          </a:p>
          <a:p>
            <a:pPr marL="0" indent="0" eaLnBrk="1" hangingPunct="1">
              <a:lnSpc>
                <a:spcPct val="90000"/>
              </a:lnSpc>
              <a:spcBef>
                <a:spcPts val="0"/>
              </a:spcBef>
              <a:buFontTx/>
              <a:buNone/>
              <a:defRPr/>
            </a:pPr>
            <a:endParaRPr lang="en-US" dirty="0" smtClean="0">
              <a:solidFill>
                <a:schemeClr val="tx1"/>
              </a:solidFill>
            </a:endParaRPr>
          </a:p>
          <a:p>
            <a:pPr marL="0" indent="0" eaLnBrk="1" hangingPunct="1">
              <a:lnSpc>
                <a:spcPct val="90000"/>
              </a:lnSpc>
              <a:spcBef>
                <a:spcPts val="0"/>
              </a:spcBef>
              <a:buFontTx/>
              <a:buNone/>
              <a:defRPr/>
            </a:pPr>
            <a:endParaRPr lang="en-US" dirty="0" smtClean="0">
              <a:solidFill>
                <a:schemeClr val="tx1"/>
              </a:solidFill>
            </a:endParaRPr>
          </a:p>
          <a:p>
            <a:pPr marL="0" indent="0" eaLnBrk="1" hangingPunct="1">
              <a:lnSpc>
                <a:spcPct val="90000"/>
              </a:lnSpc>
              <a:spcBef>
                <a:spcPts val="0"/>
              </a:spcBef>
              <a:buFontTx/>
              <a:buNone/>
              <a:defRPr/>
            </a:pPr>
            <a:endParaRPr lang="en-US" dirty="0" smtClean="0">
              <a:solidFill>
                <a:schemeClr val="tx1"/>
              </a:solidFill>
            </a:endParaRPr>
          </a:p>
          <a:p>
            <a:pPr marL="0" indent="0" eaLnBrk="1" hangingPunct="1">
              <a:spcBef>
                <a:spcPts val="0"/>
              </a:spcBef>
              <a:buFontTx/>
              <a:buNone/>
              <a:defRPr/>
            </a:pPr>
            <a:endParaRPr lang="en-US" dirty="0" smtClean="0">
              <a:solidFill>
                <a:schemeClr val="tx1"/>
              </a:solidFill>
            </a:endParaRPr>
          </a:p>
          <a:p>
            <a:pPr marL="0" indent="0" eaLnBrk="1" hangingPunct="1">
              <a:spcBef>
                <a:spcPts val="0"/>
              </a:spcBef>
              <a:buFontTx/>
              <a:buNone/>
              <a:defRPr/>
            </a:pPr>
            <a:endParaRPr lang="en-US" dirty="0" smtClean="0">
              <a:solidFill>
                <a:schemeClr val="tx1"/>
              </a:solidFill>
            </a:endParaRPr>
          </a:p>
        </p:txBody>
      </p:sp>
      <p:sp>
        <p:nvSpPr>
          <p:cNvPr id="391172"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E18A7AF6-E264-4E6C-A2FF-A1A0F632E38B}" type="slidenum">
              <a:rPr lang="en-US" sz="900" i="0">
                <a:solidFill>
                  <a:schemeClr val="bg1"/>
                </a:solidFill>
                <a:latin typeface="Verdana" pitchFamily="34" charset="0"/>
              </a:rPr>
              <a:pPr eaLnBrk="0" hangingPunct="0">
                <a:spcBef>
                  <a:spcPct val="0"/>
                </a:spcBef>
                <a:buClrTx/>
                <a:buFontTx/>
                <a:buNone/>
              </a:pPr>
              <a:t>12</a:t>
            </a:fld>
            <a:endParaRPr lang="en-US" sz="900" i="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p:txBody>
          <a:bodyPr/>
          <a:lstStyle/>
          <a:p>
            <a:pPr eaLnBrk="1" hangingPunct="1"/>
            <a:r>
              <a:rPr lang="en-US" sz="1800" smtClean="0"/>
              <a:t>Using the MA-EPD Estimator: Professionals (cont.)</a:t>
            </a:r>
          </a:p>
        </p:txBody>
      </p:sp>
      <p:sp>
        <p:nvSpPr>
          <p:cNvPr id="134147" name="Rectangle 3"/>
          <p:cNvSpPr>
            <a:spLocks noGrp="1" noChangeArrowheads="1"/>
          </p:cNvSpPr>
          <p:nvPr>
            <p:ph type="body" idx="4294967295"/>
          </p:nvPr>
        </p:nvSpPr>
        <p:spPr>
          <a:xfrm>
            <a:off x="268288" y="2065338"/>
            <a:ext cx="3738562" cy="3746500"/>
          </a:xfrm>
        </p:spPr>
        <p:txBody>
          <a:bodyPr/>
          <a:lstStyle/>
          <a:p>
            <a:pPr eaLnBrk="1" hangingPunct="1">
              <a:lnSpc>
                <a:spcPct val="120000"/>
              </a:lnSpc>
            </a:pPr>
            <a:r>
              <a:rPr lang="en-US" sz="1400" smtClean="0">
                <a:solidFill>
                  <a:schemeClr val="tx1"/>
                </a:solidFill>
              </a:rPr>
              <a:t>The time taken to complete the MA-EPD Estimator was relatively short compared to the Benefits to Work Estimator</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Professionals understood the majority of the terms used in the estimator</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Participants valued the quick process and felt that this process may even be quicker with real client information because they would be more familiar with the information</a:t>
            </a:r>
          </a:p>
          <a:p>
            <a:pPr eaLnBrk="1" hangingPunct="1">
              <a:lnSpc>
                <a:spcPct val="120000"/>
              </a:lnSpc>
            </a:pPr>
            <a:endParaRPr lang="en-US" sz="1400" smtClean="0">
              <a:solidFill>
                <a:schemeClr val="tx1"/>
              </a:solidFill>
            </a:endParaRPr>
          </a:p>
          <a:p>
            <a:pPr lvl="1" eaLnBrk="1" hangingPunct="1">
              <a:lnSpc>
                <a:spcPct val="120000"/>
              </a:lnSpc>
            </a:pPr>
            <a:endParaRPr lang="en-US" smtClean="0">
              <a:solidFill>
                <a:schemeClr val="tx1"/>
              </a:solidFill>
            </a:endParaRPr>
          </a:p>
        </p:txBody>
      </p:sp>
      <p:sp>
        <p:nvSpPr>
          <p:cNvPr id="134148"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Unlike consumers, professional participants had little difficulty moving through steps in the MA-EPD Estimator.</a:t>
            </a:r>
            <a:endParaRPr lang="en-US" sz="1600" i="0">
              <a:solidFill>
                <a:srgbClr val="FF3300"/>
              </a:solidFill>
            </a:endParaRPr>
          </a:p>
        </p:txBody>
      </p:sp>
      <p:sp>
        <p:nvSpPr>
          <p:cNvPr id="134149"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1A3A2DD6-6F0A-46B9-9DE3-CAD6B5ABD3F0}" type="slidenum">
              <a:rPr lang="en-US" sz="900" i="0">
                <a:solidFill>
                  <a:schemeClr val="bg1"/>
                </a:solidFill>
                <a:latin typeface="Verdana" pitchFamily="34" charset="0"/>
              </a:rPr>
              <a:pPr eaLnBrk="0" hangingPunct="0">
                <a:spcBef>
                  <a:spcPct val="0"/>
                </a:spcBef>
                <a:buClrTx/>
                <a:buFontTx/>
                <a:buNone/>
              </a:pPr>
              <a:t>120</a:t>
            </a:fld>
            <a:endParaRPr lang="en-US" sz="900" i="0">
              <a:solidFill>
                <a:schemeClr val="bg1"/>
              </a:solidFill>
              <a:latin typeface="Verdana" pitchFamily="34" charset="0"/>
            </a:endParaRPr>
          </a:p>
        </p:txBody>
      </p:sp>
      <p:pic>
        <p:nvPicPr>
          <p:cNvPr id="134150" name="Picture 7" descr="MA_EPD_Estimator_Health_1"/>
          <p:cNvPicPr>
            <a:picLocks noChangeAspect="1" noChangeArrowheads="1"/>
          </p:cNvPicPr>
          <p:nvPr/>
        </p:nvPicPr>
        <p:blipFill>
          <a:blip r:embed="rId3"/>
          <a:srcRect/>
          <a:stretch>
            <a:fillRect/>
          </a:stretch>
        </p:blipFill>
        <p:spPr bwMode="auto">
          <a:xfrm>
            <a:off x="4198938" y="1892300"/>
            <a:ext cx="2901950" cy="3719513"/>
          </a:xfrm>
          <a:prstGeom prst="rect">
            <a:avLst/>
          </a:prstGeom>
          <a:noFill/>
          <a:ln w="9525">
            <a:solidFill>
              <a:schemeClr val="folHlink"/>
            </a:solidFill>
            <a:miter lim="800000"/>
            <a:headEnd/>
            <a:tailEnd/>
          </a:ln>
        </p:spPr>
      </p:pic>
      <p:pic>
        <p:nvPicPr>
          <p:cNvPr id="134151" name="Picture 8" descr="MA_EPD_Estimator_Confirm_Income_1"/>
          <p:cNvPicPr>
            <a:picLocks noChangeAspect="1" noChangeArrowheads="1"/>
          </p:cNvPicPr>
          <p:nvPr/>
        </p:nvPicPr>
        <p:blipFill>
          <a:blip r:embed="rId4"/>
          <a:srcRect/>
          <a:stretch>
            <a:fillRect/>
          </a:stretch>
        </p:blipFill>
        <p:spPr bwMode="auto">
          <a:xfrm>
            <a:off x="5930900" y="2311400"/>
            <a:ext cx="2884488" cy="3757613"/>
          </a:xfrm>
          <a:prstGeom prst="rect">
            <a:avLst/>
          </a:prstGeom>
          <a:noFill/>
          <a:ln w="9525">
            <a:solidFill>
              <a:schemeClr val="folHlink"/>
            </a:solid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p:txBody>
          <a:bodyPr/>
          <a:lstStyle/>
          <a:p>
            <a:pPr eaLnBrk="1" hangingPunct="1"/>
            <a:r>
              <a:rPr lang="en-US" sz="1800" smtClean="0"/>
              <a:t>Using the MA-EPD Estimator: Professionals (cont.)</a:t>
            </a:r>
          </a:p>
        </p:txBody>
      </p:sp>
      <p:sp>
        <p:nvSpPr>
          <p:cNvPr id="135171" name="Rectangle 3"/>
          <p:cNvSpPr>
            <a:spLocks noGrp="1" noChangeArrowheads="1"/>
          </p:cNvSpPr>
          <p:nvPr>
            <p:ph type="body" idx="4294967295"/>
          </p:nvPr>
        </p:nvSpPr>
        <p:spPr>
          <a:xfrm>
            <a:off x="268288" y="2079625"/>
            <a:ext cx="3973512" cy="3732213"/>
          </a:xfrm>
        </p:spPr>
        <p:txBody>
          <a:bodyPr/>
          <a:lstStyle/>
          <a:p>
            <a:pPr eaLnBrk="1" hangingPunct="1">
              <a:lnSpc>
                <a:spcPct val="120000"/>
              </a:lnSpc>
            </a:pPr>
            <a:r>
              <a:rPr lang="en-US" sz="1400" smtClean="0">
                <a:solidFill>
                  <a:schemeClr val="tx1"/>
                </a:solidFill>
              </a:rPr>
              <a:t>In the many of sessions, participants had already encountered the Benefits to Work Estimator and had a basic understanding of help</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One participant thought if he clicked on the glossary term links, the information would appear in the current browser window and he would lose all the information he had previously entered</a:t>
            </a:r>
          </a:p>
          <a:p>
            <a:pPr lvl="1" eaLnBrk="1" hangingPunct="1"/>
            <a:r>
              <a:rPr lang="en-US" smtClean="0">
                <a:solidFill>
                  <a:schemeClr val="tx1"/>
                </a:solidFill>
              </a:rPr>
              <a:t>Similar to the consumer who had this assumption, this participant was a young and savvy internet user</a:t>
            </a:r>
          </a:p>
          <a:p>
            <a:pPr eaLnBrk="1" hangingPunct="1">
              <a:lnSpc>
                <a:spcPct val="120000"/>
              </a:lnSpc>
              <a:buFontTx/>
              <a:buNone/>
            </a:pPr>
            <a:endParaRPr lang="en-US" sz="1400" smtClean="0">
              <a:solidFill>
                <a:schemeClr val="tx1"/>
              </a:solidFill>
            </a:endParaRPr>
          </a:p>
        </p:txBody>
      </p:sp>
      <p:sp>
        <p:nvSpPr>
          <p:cNvPr id="135172"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Overall professional participants use of the help provided in the MA-EPD Estimator mimicked their use of help in the Benefits to Work Estimator.</a:t>
            </a:r>
          </a:p>
        </p:txBody>
      </p:sp>
      <p:sp>
        <p:nvSpPr>
          <p:cNvPr id="135173"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71260400-9928-4F73-A6A4-305900E35A96}" type="slidenum">
              <a:rPr lang="en-US" sz="900" i="0">
                <a:solidFill>
                  <a:schemeClr val="bg1"/>
                </a:solidFill>
                <a:latin typeface="Verdana" pitchFamily="34" charset="0"/>
              </a:rPr>
              <a:pPr eaLnBrk="0" hangingPunct="0">
                <a:spcBef>
                  <a:spcPct val="0"/>
                </a:spcBef>
                <a:buClrTx/>
                <a:buFontTx/>
                <a:buNone/>
              </a:pPr>
              <a:t>121</a:t>
            </a:fld>
            <a:endParaRPr lang="en-US" sz="900" i="0">
              <a:solidFill>
                <a:schemeClr val="bg1"/>
              </a:solidFill>
              <a:latin typeface="Verdana" pitchFamily="34" charset="0"/>
            </a:endParaRPr>
          </a:p>
        </p:txBody>
      </p:sp>
      <p:pic>
        <p:nvPicPr>
          <p:cNvPr id="135174" name="Picture 11" descr="MA_EPD_Estimator_Help_Areas_1"/>
          <p:cNvPicPr>
            <a:picLocks noChangeAspect="1" noChangeArrowheads="1"/>
          </p:cNvPicPr>
          <p:nvPr/>
        </p:nvPicPr>
        <p:blipFill>
          <a:blip r:embed="rId3"/>
          <a:srcRect/>
          <a:stretch>
            <a:fillRect/>
          </a:stretch>
        </p:blipFill>
        <p:spPr bwMode="auto">
          <a:xfrm>
            <a:off x="4244975" y="2249488"/>
            <a:ext cx="4356100" cy="3240087"/>
          </a:xfrm>
          <a:prstGeom prst="rect">
            <a:avLst/>
          </a:prstGeom>
          <a:noFill/>
          <a:ln w="9525">
            <a:solidFill>
              <a:schemeClr val="folHlink"/>
            </a:solidFill>
            <a:miter lim="800000"/>
            <a:headEnd/>
            <a:tailEnd/>
          </a:ln>
        </p:spPr>
      </p:pic>
      <p:sp>
        <p:nvSpPr>
          <p:cNvPr id="135175" name="Rectangle 12"/>
          <p:cNvSpPr>
            <a:spLocks noChangeArrowheads="1"/>
          </p:cNvSpPr>
          <p:nvPr/>
        </p:nvSpPr>
        <p:spPr bwMode="auto">
          <a:xfrm>
            <a:off x="5167313" y="3206750"/>
            <a:ext cx="906462" cy="158750"/>
          </a:xfrm>
          <a:prstGeom prst="rect">
            <a:avLst/>
          </a:prstGeom>
          <a:noFill/>
          <a:ln w="31750" algn="ctr">
            <a:solidFill>
              <a:srgbClr val="FF9933"/>
            </a:solidFill>
            <a:miter lim="800000"/>
            <a:headEnd/>
            <a:tailEnd/>
          </a:ln>
        </p:spPr>
        <p:txBody>
          <a:bodyPr wrap="none" anchor="ctr"/>
          <a:lstStyle/>
          <a:p>
            <a:endParaRPr lang="en-US" i="0"/>
          </a:p>
        </p:txBody>
      </p:sp>
      <p:pic>
        <p:nvPicPr>
          <p:cNvPr id="135176" name="Picture 13" descr="MA_EPD_Estimator_Glossary_Link_PopUp_1"/>
          <p:cNvPicPr>
            <a:picLocks noChangeAspect="1" noChangeArrowheads="1"/>
          </p:cNvPicPr>
          <p:nvPr/>
        </p:nvPicPr>
        <p:blipFill>
          <a:blip r:embed="rId4"/>
          <a:srcRect/>
          <a:stretch>
            <a:fillRect/>
          </a:stretch>
        </p:blipFill>
        <p:spPr bwMode="auto">
          <a:xfrm>
            <a:off x="5211763" y="3938588"/>
            <a:ext cx="3767137" cy="2025650"/>
          </a:xfrm>
          <a:prstGeom prst="rect">
            <a:avLst/>
          </a:prstGeom>
          <a:noFill/>
          <a:ln w="9525">
            <a:solidFill>
              <a:schemeClr val="folHlink"/>
            </a:solidFill>
            <a:miter lim="800000"/>
            <a:headEnd/>
            <a:tailEnd/>
          </a:ln>
        </p:spPr>
      </p:pic>
      <p:sp>
        <p:nvSpPr>
          <p:cNvPr id="135177" name="Line 14"/>
          <p:cNvSpPr>
            <a:spLocks noChangeShapeType="1"/>
          </p:cNvSpPr>
          <p:nvPr/>
        </p:nvSpPr>
        <p:spPr bwMode="gray">
          <a:xfrm>
            <a:off x="5788025" y="3389313"/>
            <a:ext cx="115888" cy="611187"/>
          </a:xfrm>
          <a:prstGeom prst="line">
            <a:avLst/>
          </a:prstGeom>
          <a:noFill/>
          <a:ln w="31750">
            <a:solidFill>
              <a:srgbClr val="FF9933"/>
            </a:solidFill>
            <a:round/>
            <a:headEnd/>
            <a:tailEnd type="triangle" w="med" len="med"/>
          </a:ln>
        </p:spPr>
        <p:txBody>
          <a:bodyPr/>
          <a:lstStyle/>
          <a:p>
            <a:endParaRPr lang="en-US"/>
          </a:p>
        </p:txBody>
      </p:sp>
      <p:sp>
        <p:nvSpPr>
          <p:cNvPr id="135178" name="Line 10"/>
          <p:cNvSpPr>
            <a:spLocks noChangeShapeType="1"/>
          </p:cNvSpPr>
          <p:nvPr/>
        </p:nvSpPr>
        <p:spPr bwMode="gray">
          <a:xfrm flipV="1">
            <a:off x="3798888" y="3306763"/>
            <a:ext cx="1343025" cy="850900"/>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p:txBody>
          <a:bodyPr/>
          <a:lstStyle/>
          <a:p>
            <a:pPr eaLnBrk="1" hangingPunct="1"/>
            <a:r>
              <a:rPr lang="en-US" sz="1800" smtClean="0"/>
              <a:t>Using the MA-EPD Estimator: Professionals (cont.)</a:t>
            </a:r>
          </a:p>
        </p:txBody>
      </p:sp>
      <p:sp>
        <p:nvSpPr>
          <p:cNvPr id="136195" name="Rectangle 3"/>
          <p:cNvSpPr>
            <a:spLocks noGrp="1" noChangeArrowheads="1"/>
          </p:cNvSpPr>
          <p:nvPr>
            <p:ph type="body" idx="4294967295"/>
          </p:nvPr>
        </p:nvSpPr>
        <p:spPr>
          <a:xfrm>
            <a:off x="268288" y="2324100"/>
            <a:ext cx="3151187" cy="3678238"/>
          </a:xfrm>
        </p:spPr>
        <p:txBody>
          <a:bodyPr/>
          <a:lstStyle/>
          <a:p>
            <a:pPr eaLnBrk="1" hangingPunct="1">
              <a:lnSpc>
                <a:spcPct val="120000"/>
              </a:lnSpc>
            </a:pPr>
            <a:r>
              <a:rPr lang="en-US" sz="1400" smtClean="0">
                <a:solidFill>
                  <a:schemeClr val="tx1"/>
                </a:solidFill>
              </a:rPr>
              <a:t>One participant made a calculation in his head to ensure that birthday entered in the first question on this page fit the age range indicated in the label</a:t>
            </a:r>
          </a:p>
          <a:p>
            <a:pPr lvl="1" eaLnBrk="1" hangingPunct="1">
              <a:lnSpc>
                <a:spcPct val="120000"/>
              </a:lnSpc>
              <a:buFont typeface="Trebuchet MS" pitchFamily="34" charset="0"/>
              <a:buNone/>
            </a:pPr>
            <a:endParaRPr lang="en-US" sz="1200" smtClean="0">
              <a:solidFill>
                <a:schemeClr val="tx1"/>
              </a:solidFill>
            </a:endParaRPr>
          </a:p>
          <a:p>
            <a:pPr eaLnBrk="1" hangingPunct="1">
              <a:lnSpc>
                <a:spcPct val="120000"/>
              </a:lnSpc>
            </a:pPr>
            <a:r>
              <a:rPr lang="en-US" sz="1400" smtClean="0">
                <a:solidFill>
                  <a:schemeClr val="tx1"/>
                </a:solidFill>
              </a:rPr>
              <a:t>One participant was not sure what to put for children, because it was not clear if a number or word should be entered into this space</a:t>
            </a:r>
          </a:p>
        </p:txBody>
      </p:sp>
      <p:sp>
        <p:nvSpPr>
          <p:cNvPr id="136196"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A couple minor usability issues regarding the form labels and layout on the Household Information Page surfaced with this group.</a:t>
            </a:r>
          </a:p>
        </p:txBody>
      </p:sp>
      <p:sp>
        <p:nvSpPr>
          <p:cNvPr id="136197"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8B074BC6-30FD-4701-8BDD-A6B57F7D447A}" type="slidenum">
              <a:rPr lang="en-US" sz="900" i="0">
                <a:solidFill>
                  <a:schemeClr val="bg1"/>
                </a:solidFill>
                <a:latin typeface="Verdana" pitchFamily="34" charset="0"/>
              </a:rPr>
              <a:pPr eaLnBrk="0" hangingPunct="0">
                <a:spcBef>
                  <a:spcPct val="0"/>
                </a:spcBef>
                <a:buClrTx/>
                <a:buFontTx/>
                <a:buNone/>
              </a:pPr>
              <a:t>122</a:t>
            </a:fld>
            <a:endParaRPr lang="en-US" sz="900" i="0">
              <a:solidFill>
                <a:schemeClr val="bg1"/>
              </a:solidFill>
              <a:latin typeface="Verdana" pitchFamily="34" charset="0"/>
            </a:endParaRPr>
          </a:p>
        </p:txBody>
      </p:sp>
      <p:pic>
        <p:nvPicPr>
          <p:cNvPr id="136198" name="Picture 7" descr="MA_EPD_Estimator_Household_Q_1"/>
          <p:cNvPicPr>
            <a:picLocks noChangeAspect="1" noChangeArrowheads="1"/>
          </p:cNvPicPr>
          <p:nvPr/>
        </p:nvPicPr>
        <p:blipFill>
          <a:blip r:embed="rId3"/>
          <a:srcRect/>
          <a:stretch>
            <a:fillRect/>
          </a:stretch>
        </p:blipFill>
        <p:spPr bwMode="auto">
          <a:xfrm>
            <a:off x="4725988" y="2252663"/>
            <a:ext cx="3511550" cy="3844925"/>
          </a:xfrm>
          <a:prstGeom prst="rect">
            <a:avLst/>
          </a:prstGeom>
          <a:noFill/>
          <a:ln w="9525">
            <a:solidFill>
              <a:schemeClr val="folHlink"/>
            </a:solidFill>
            <a:miter lim="800000"/>
            <a:headEnd/>
            <a:tailEnd/>
          </a:ln>
        </p:spPr>
      </p:pic>
      <p:sp>
        <p:nvSpPr>
          <p:cNvPr id="136199" name="Line 9"/>
          <p:cNvSpPr>
            <a:spLocks noChangeShapeType="1"/>
          </p:cNvSpPr>
          <p:nvPr/>
        </p:nvSpPr>
        <p:spPr bwMode="gray">
          <a:xfrm flipV="1">
            <a:off x="3068638" y="2894013"/>
            <a:ext cx="1817687" cy="122237"/>
          </a:xfrm>
          <a:prstGeom prst="line">
            <a:avLst/>
          </a:prstGeom>
          <a:noFill/>
          <a:ln w="31750">
            <a:solidFill>
              <a:srgbClr val="FF9933"/>
            </a:solidFill>
            <a:round/>
            <a:headEnd/>
            <a:tailEnd type="triangle" w="med" len="med"/>
          </a:ln>
        </p:spPr>
        <p:txBody>
          <a:bodyPr/>
          <a:lstStyle/>
          <a:p>
            <a:endParaRPr lang="en-US"/>
          </a:p>
        </p:txBody>
      </p:sp>
      <p:sp>
        <p:nvSpPr>
          <p:cNvPr id="136200" name="Line 10"/>
          <p:cNvSpPr>
            <a:spLocks noChangeShapeType="1"/>
          </p:cNvSpPr>
          <p:nvPr/>
        </p:nvSpPr>
        <p:spPr bwMode="gray">
          <a:xfrm>
            <a:off x="2709863" y="4621213"/>
            <a:ext cx="2100262" cy="481012"/>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9" descr="MA_EPD_Estimator_Dollar_Amount_Snippet_1"/>
          <p:cNvPicPr>
            <a:picLocks noChangeAspect="1" noChangeArrowheads="1"/>
          </p:cNvPicPr>
          <p:nvPr/>
        </p:nvPicPr>
        <p:blipFill>
          <a:blip r:embed="rId3"/>
          <a:srcRect/>
          <a:stretch>
            <a:fillRect/>
          </a:stretch>
        </p:blipFill>
        <p:spPr bwMode="auto">
          <a:xfrm>
            <a:off x="3871913" y="1917700"/>
            <a:ext cx="2568575" cy="2557463"/>
          </a:xfrm>
          <a:prstGeom prst="rect">
            <a:avLst/>
          </a:prstGeom>
          <a:noFill/>
          <a:ln w="9525">
            <a:solidFill>
              <a:schemeClr val="folHlink"/>
            </a:solidFill>
            <a:miter lim="800000"/>
            <a:headEnd/>
            <a:tailEnd/>
          </a:ln>
        </p:spPr>
      </p:pic>
      <p:sp>
        <p:nvSpPr>
          <p:cNvPr id="137219" name="Rectangle 2"/>
          <p:cNvSpPr>
            <a:spLocks noGrp="1" noChangeArrowheads="1"/>
          </p:cNvSpPr>
          <p:nvPr>
            <p:ph type="title" idx="4294967295"/>
          </p:nvPr>
        </p:nvSpPr>
        <p:spPr/>
        <p:txBody>
          <a:bodyPr/>
          <a:lstStyle/>
          <a:p>
            <a:pPr eaLnBrk="1" hangingPunct="1"/>
            <a:r>
              <a:rPr lang="en-US" sz="1800" smtClean="0"/>
              <a:t>Using the MA-EPD Estimator: Professionals (cont.)</a:t>
            </a:r>
          </a:p>
        </p:txBody>
      </p:sp>
      <p:sp>
        <p:nvSpPr>
          <p:cNvPr id="137220" name="Rectangle 3"/>
          <p:cNvSpPr>
            <a:spLocks noGrp="1" noChangeArrowheads="1"/>
          </p:cNvSpPr>
          <p:nvPr>
            <p:ph type="body" idx="4294967295"/>
          </p:nvPr>
        </p:nvSpPr>
        <p:spPr>
          <a:xfrm>
            <a:off x="268288" y="1824038"/>
            <a:ext cx="3608387" cy="3987800"/>
          </a:xfrm>
        </p:spPr>
        <p:txBody>
          <a:bodyPr/>
          <a:lstStyle/>
          <a:p>
            <a:pPr eaLnBrk="1" hangingPunct="1">
              <a:lnSpc>
                <a:spcPct val="120000"/>
              </a:lnSpc>
            </a:pPr>
            <a:r>
              <a:rPr lang="en-US" sz="1400" smtClean="0">
                <a:solidFill>
                  <a:schemeClr val="tx1"/>
                </a:solidFill>
              </a:rPr>
              <a:t>Liked summary at top and the dollar amount given</a:t>
            </a:r>
          </a:p>
          <a:p>
            <a:pPr lvl="1" eaLnBrk="1" hangingPunct="1">
              <a:lnSpc>
                <a:spcPct val="120000"/>
              </a:lnSpc>
            </a:pPr>
            <a:r>
              <a:rPr lang="en-US" smtClean="0">
                <a:solidFill>
                  <a:schemeClr val="tx1"/>
                </a:solidFill>
              </a:rPr>
              <a:t>Felt it should be made more apparent that this number is an estimate for clients</a:t>
            </a:r>
          </a:p>
          <a:p>
            <a:pPr lvl="1" eaLnBrk="1" hangingPunct="1">
              <a:lnSpc>
                <a:spcPct val="120000"/>
              </a:lnSpc>
            </a:pPr>
            <a:endParaRPr lang="en-US" smtClean="0">
              <a:solidFill>
                <a:schemeClr val="tx1"/>
              </a:solidFill>
            </a:endParaRPr>
          </a:p>
          <a:p>
            <a:pPr eaLnBrk="1" hangingPunct="1">
              <a:lnSpc>
                <a:spcPct val="120000"/>
              </a:lnSpc>
            </a:pPr>
            <a:r>
              <a:rPr lang="en-US" sz="1400" smtClean="0">
                <a:solidFill>
                  <a:schemeClr val="tx1"/>
                </a:solidFill>
              </a:rPr>
              <a:t>Tips Page believed to be a useful addition to the results content</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Found the Next Steps page to be a useful page to give to clients</a:t>
            </a:r>
          </a:p>
          <a:p>
            <a:pPr lvl="1" eaLnBrk="1" hangingPunct="1">
              <a:lnSpc>
                <a:spcPct val="120000"/>
              </a:lnSpc>
            </a:pPr>
            <a:r>
              <a:rPr lang="en-US" smtClean="0">
                <a:solidFill>
                  <a:schemeClr val="tx1"/>
                </a:solidFill>
              </a:rPr>
              <a:t>Would like the Next Steps page to appear in the MA-EPD section by itself since this could be a very helpful page for clients</a:t>
            </a:r>
          </a:p>
        </p:txBody>
      </p:sp>
      <p:sp>
        <p:nvSpPr>
          <p:cNvPr id="137221" name="Text Box 5"/>
          <p:cNvSpPr txBox="1">
            <a:spLocks noChangeArrowheads="1"/>
          </p:cNvSpPr>
          <p:nvPr/>
        </p:nvSpPr>
        <p:spPr bwMode="auto">
          <a:xfrm>
            <a:off x="252413" y="1244600"/>
            <a:ext cx="8488362" cy="385763"/>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Professionals found value in the results presented at the end of the estimator.</a:t>
            </a:r>
          </a:p>
        </p:txBody>
      </p:sp>
      <p:sp>
        <p:nvSpPr>
          <p:cNvPr id="137222"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A83AEDE4-76A4-4D10-BC73-51D70F9E0EF4}" type="slidenum">
              <a:rPr lang="en-US" sz="900" i="0">
                <a:solidFill>
                  <a:schemeClr val="bg1"/>
                </a:solidFill>
                <a:latin typeface="Verdana" pitchFamily="34" charset="0"/>
              </a:rPr>
              <a:pPr eaLnBrk="0" hangingPunct="0">
                <a:spcBef>
                  <a:spcPct val="0"/>
                </a:spcBef>
                <a:buClrTx/>
                <a:buFontTx/>
                <a:buNone/>
              </a:pPr>
              <a:t>123</a:t>
            </a:fld>
            <a:endParaRPr lang="en-US" sz="900" i="0">
              <a:solidFill>
                <a:schemeClr val="bg1"/>
              </a:solidFill>
              <a:latin typeface="Verdana" pitchFamily="34" charset="0"/>
            </a:endParaRPr>
          </a:p>
        </p:txBody>
      </p:sp>
      <p:pic>
        <p:nvPicPr>
          <p:cNvPr id="137223" name="Picture 7" descr="MA_EPD_Estimator_Tips_Snippet_1"/>
          <p:cNvPicPr>
            <a:picLocks noChangeAspect="1" noChangeArrowheads="1"/>
          </p:cNvPicPr>
          <p:nvPr/>
        </p:nvPicPr>
        <p:blipFill>
          <a:blip r:embed="rId4"/>
          <a:srcRect/>
          <a:stretch>
            <a:fillRect/>
          </a:stretch>
        </p:blipFill>
        <p:spPr bwMode="auto">
          <a:xfrm>
            <a:off x="4722813" y="2917825"/>
            <a:ext cx="3335337" cy="1916113"/>
          </a:xfrm>
          <a:prstGeom prst="rect">
            <a:avLst/>
          </a:prstGeom>
          <a:noFill/>
          <a:ln w="9525">
            <a:solidFill>
              <a:schemeClr val="folHlink"/>
            </a:solidFill>
            <a:miter lim="800000"/>
            <a:headEnd/>
            <a:tailEnd/>
          </a:ln>
        </p:spPr>
      </p:pic>
      <p:pic>
        <p:nvPicPr>
          <p:cNvPr id="137224" name="Picture 8" descr="MA_EPD_Estimator_Next_Steps_1"/>
          <p:cNvPicPr>
            <a:picLocks noChangeAspect="1" noChangeArrowheads="1"/>
          </p:cNvPicPr>
          <p:nvPr/>
        </p:nvPicPr>
        <p:blipFill>
          <a:blip r:embed="rId5"/>
          <a:srcRect/>
          <a:stretch>
            <a:fillRect/>
          </a:stretch>
        </p:blipFill>
        <p:spPr bwMode="auto">
          <a:xfrm>
            <a:off x="5462588" y="4194175"/>
            <a:ext cx="3398837" cy="1879600"/>
          </a:xfrm>
          <a:prstGeom prst="rect">
            <a:avLst/>
          </a:prstGeom>
          <a:noFill/>
          <a:ln w="9525">
            <a:solidFill>
              <a:schemeClr val="folHlink"/>
            </a:solidFill>
            <a:miter lim="800000"/>
            <a:headEnd/>
            <a:tailEnd/>
          </a:ln>
        </p:spPr>
      </p:pic>
      <p:sp>
        <p:nvSpPr>
          <p:cNvPr id="137225" name="Line 10"/>
          <p:cNvSpPr>
            <a:spLocks noChangeShapeType="1"/>
          </p:cNvSpPr>
          <p:nvPr/>
        </p:nvSpPr>
        <p:spPr bwMode="gray">
          <a:xfrm flipV="1">
            <a:off x="2636838" y="2139950"/>
            <a:ext cx="1319212" cy="69850"/>
          </a:xfrm>
          <a:prstGeom prst="line">
            <a:avLst/>
          </a:prstGeom>
          <a:noFill/>
          <a:ln w="31750">
            <a:solidFill>
              <a:srgbClr val="FF9933"/>
            </a:solidFill>
            <a:round/>
            <a:headEnd/>
            <a:tailEnd type="triangle" w="med" len="med"/>
          </a:ln>
        </p:spPr>
        <p:txBody>
          <a:bodyPr/>
          <a:lstStyle/>
          <a:p>
            <a:endParaRPr lang="en-US"/>
          </a:p>
        </p:txBody>
      </p:sp>
      <p:sp>
        <p:nvSpPr>
          <p:cNvPr id="137226" name="Line 11"/>
          <p:cNvSpPr>
            <a:spLocks noChangeShapeType="1"/>
          </p:cNvSpPr>
          <p:nvPr/>
        </p:nvSpPr>
        <p:spPr bwMode="gray">
          <a:xfrm flipV="1">
            <a:off x="3398838" y="3273425"/>
            <a:ext cx="1462087" cy="409575"/>
          </a:xfrm>
          <a:prstGeom prst="line">
            <a:avLst/>
          </a:prstGeom>
          <a:noFill/>
          <a:ln w="31750">
            <a:solidFill>
              <a:srgbClr val="FF9933"/>
            </a:solidFill>
            <a:round/>
            <a:headEnd/>
            <a:tailEnd type="triangle" w="med" len="med"/>
          </a:ln>
        </p:spPr>
        <p:txBody>
          <a:bodyPr/>
          <a:lstStyle/>
          <a:p>
            <a:endParaRPr lang="en-US"/>
          </a:p>
        </p:txBody>
      </p:sp>
      <p:sp>
        <p:nvSpPr>
          <p:cNvPr id="137227" name="Line 12"/>
          <p:cNvSpPr>
            <a:spLocks noChangeShapeType="1"/>
          </p:cNvSpPr>
          <p:nvPr/>
        </p:nvSpPr>
        <p:spPr bwMode="gray">
          <a:xfrm flipV="1">
            <a:off x="3259138" y="4448175"/>
            <a:ext cx="2292350" cy="192088"/>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p:txBody>
          <a:bodyPr/>
          <a:lstStyle/>
          <a:p>
            <a:pPr eaLnBrk="1" hangingPunct="1"/>
            <a:r>
              <a:rPr lang="en-US" sz="1800" smtClean="0"/>
              <a:t>Using the MA-EPD Estimator: Professionals (cont.)</a:t>
            </a:r>
          </a:p>
        </p:txBody>
      </p:sp>
      <p:sp>
        <p:nvSpPr>
          <p:cNvPr id="138243" name="Rectangle 3"/>
          <p:cNvSpPr>
            <a:spLocks noGrp="1" noChangeArrowheads="1"/>
          </p:cNvSpPr>
          <p:nvPr>
            <p:ph type="body" idx="4294967295"/>
          </p:nvPr>
        </p:nvSpPr>
        <p:spPr>
          <a:xfrm>
            <a:off x="268288" y="2065338"/>
            <a:ext cx="3151187" cy="3935412"/>
          </a:xfrm>
        </p:spPr>
        <p:txBody>
          <a:bodyPr/>
          <a:lstStyle/>
          <a:p>
            <a:pPr eaLnBrk="1" hangingPunct="1">
              <a:lnSpc>
                <a:spcPct val="120000"/>
              </a:lnSpc>
            </a:pPr>
            <a:r>
              <a:rPr lang="en-US" sz="1400" smtClean="0">
                <a:solidFill>
                  <a:schemeClr val="tx1"/>
                </a:solidFill>
              </a:rPr>
              <a:t>Professionals saw this as way they could provide more information to their clients</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Professionals also saw this as an education tool for themselves</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Professionals believed that a few clients would be motivated and able to use estimator without direct help from a professional</a:t>
            </a:r>
          </a:p>
          <a:p>
            <a:pPr lvl="1" eaLnBrk="1" hangingPunct="1">
              <a:lnSpc>
                <a:spcPct val="120000"/>
              </a:lnSpc>
            </a:pPr>
            <a:endParaRPr lang="en-US" smtClean="0">
              <a:solidFill>
                <a:schemeClr val="tx1"/>
              </a:solidFill>
            </a:endParaRPr>
          </a:p>
        </p:txBody>
      </p:sp>
      <p:sp>
        <p:nvSpPr>
          <p:cNvPr id="138244"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Overall professionals saw the usefulness in this estimator both for themselves and their clients</a:t>
            </a:r>
          </a:p>
        </p:txBody>
      </p:sp>
      <p:sp>
        <p:nvSpPr>
          <p:cNvPr id="138245"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41A22BCB-6A2B-49F1-9406-39E15C5A19A3}" type="slidenum">
              <a:rPr lang="en-US" sz="900" i="0">
                <a:solidFill>
                  <a:schemeClr val="bg1"/>
                </a:solidFill>
                <a:latin typeface="Verdana" pitchFamily="34" charset="0"/>
              </a:rPr>
              <a:pPr eaLnBrk="0" hangingPunct="0">
                <a:spcBef>
                  <a:spcPct val="0"/>
                </a:spcBef>
                <a:buClrTx/>
                <a:buFontTx/>
                <a:buNone/>
              </a:pPr>
              <a:t>124</a:t>
            </a:fld>
            <a:endParaRPr lang="en-US" sz="900" i="0">
              <a:solidFill>
                <a:schemeClr val="bg1"/>
              </a:solidFill>
              <a:latin typeface="Verdana" pitchFamily="34" charset="0"/>
            </a:endParaRPr>
          </a:p>
        </p:txBody>
      </p:sp>
      <p:pic>
        <p:nvPicPr>
          <p:cNvPr id="138246" name="Picture 9" descr="MA_EPD_Estimator_Home_All_1"/>
          <p:cNvPicPr>
            <a:picLocks noChangeAspect="1" noChangeArrowheads="1"/>
          </p:cNvPicPr>
          <p:nvPr/>
        </p:nvPicPr>
        <p:blipFill>
          <a:blip r:embed="rId3"/>
          <a:srcRect/>
          <a:stretch>
            <a:fillRect/>
          </a:stretch>
        </p:blipFill>
        <p:spPr bwMode="auto">
          <a:xfrm>
            <a:off x="3638550" y="2081213"/>
            <a:ext cx="2378075" cy="3262312"/>
          </a:xfrm>
          <a:prstGeom prst="rect">
            <a:avLst/>
          </a:prstGeom>
          <a:noFill/>
          <a:ln w="9525">
            <a:solidFill>
              <a:schemeClr val="folHlink"/>
            </a:solidFill>
            <a:miter lim="800000"/>
            <a:headEnd/>
            <a:tailEnd/>
          </a:ln>
        </p:spPr>
      </p:pic>
      <p:pic>
        <p:nvPicPr>
          <p:cNvPr id="138247" name="Picture 10" descr="MA_EPD_Estimator_Results_All_1"/>
          <p:cNvPicPr>
            <a:picLocks noChangeAspect="1" noChangeArrowheads="1"/>
          </p:cNvPicPr>
          <p:nvPr/>
        </p:nvPicPr>
        <p:blipFill>
          <a:blip r:embed="rId4"/>
          <a:srcRect/>
          <a:stretch>
            <a:fillRect/>
          </a:stretch>
        </p:blipFill>
        <p:spPr bwMode="auto">
          <a:xfrm>
            <a:off x="6486525" y="1758950"/>
            <a:ext cx="2330450" cy="4365625"/>
          </a:xfrm>
          <a:prstGeom prst="rect">
            <a:avLst/>
          </a:prstGeom>
          <a:noFill/>
          <a:ln w="9525">
            <a:solidFill>
              <a:schemeClr val="folHlink"/>
            </a:solidFill>
            <a:miter lim="800000"/>
            <a:headEnd/>
            <a:tailEnd/>
          </a:ln>
        </p:spPr>
      </p:pic>
      <p:pic>
        <p:nvPicPr>
          <p:cNvPr id="138248" name="Picture 8" descr="MA_EPD_Estimator_Health_1"/>
          <p:cNvPicPr>
            <a:picLocks noChangeAspect="1" noChangeArrowheads="1"/>
          </p:cNvPicPr>
          <p:nvPr/>
        </p:nvPicPr>
        <p:blipFill>
          <a:blip r:embed="rId5"/>
          <a:srcRect/>
          <a:stretch>
            <a:fillRect/>
          </a:stretch>
        </p:blipFill>
        <p:spPr bwMode="auto">
          <a:xfrm>
            <a:off x="4457700" y="2560638"/>
            <a:ext cx="2570163" cy="3295650"/>
          </a:xfrm>
          <a:prstGeom prst="rect">
            <a:avLst/>
          </a:prstGeom>
          <a:noFill/>
          <a:ln w="9525">
            <a:solidFill>
              <a:schemeClr val="folHlink"/>
            </a:solid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B6FAB57B-45E5-48BF-B19C-8F9384472A3B}" type="slidenum">
              <a:rPr lang="en-US" sz="900" i="0">
                <a:solidFill>
                  <a:schemeClr val="bg1"/>
                </a:solidFill>
                <a:latin typeface="Verdana" pitchFamily="34" charset="0"/>
              </a:rPr>
              <a:pPr eaLnBrk="0" hangingPunct="0">
                <a:spcBef>
                  <a:spcPct val="0"/>
                </a:spcBef>
                <a:buClrTx/>
                <a:buFontTx/>
                <a:buNone/>
              </a:pPr>
              <a:t>125</a:t>
            </a:fld>
            <a:endParaRPr lang="en-US" sz="900" i="0">
              <a:solidFill>
                <a:schemeClr val="bg1"/>
              </a:solidFill>
              <a:latin typeface="Verdana" pitchFamily="34" charset="0"/>
            </a:endParaRPr>
          </a:p>
        </p:txBody>
      </p:sp>
      <p:sp>
        <p:nvSpPr>
          <p:cNvPr id="139267" name="Rectangle 2"/>
          <p:cNvSpPr>
            <a:spLocks noGrp="1" noChangeArrowheads="1"/>
          </p:cNvSpPr>
          <p:nvPr>
            <p:ph type="title" idx="4294967295"/>
          </p:nvPr>
        </p:nvSpPr>
        <p:spPr>
          <a:xfrm>
            <a:off x="1416050" y="400050"/>
            <a:ext cx="7413625" cy="457200"/>
          </a:xfrm>
        </p:spPr>
        <p:txBody>
          <a:bodyPr/>
          <a:lstStyle/>
          <a:p>
            <a:pPr eaLnBrk="1" hangingPunct="1"/>
            <a:r>
              <a:rPr lang="en-US" smtClean="0"/>
              <a:t>Recommendations</a:t>
            </a:r>
          </a:p>
        </p:txBody>
      </p:sp>
      <p:graphicFrame>
        <p:nvGraphicFramePr>
          <p:cNvPr id="139314" name="Group 50"/>
          <p:cNvGraphicFramePr>
            <a:graphicFrameLocks noGrp="1"/>
          </p:cNvGraphicFramePr>
          <p:nvPr/>
        </p:nvGraphicFramePr>
        <p:xfrm>
          <a:off x="381000" y="1346200"/>
          <a:ext cx="8320088" cy="4575175"/>
        </p:xfrm>
        <a:graphic>
          <a:graphicData uri="http://schemas.openxmlformats.org/drawingml/2006/table">
            <a:tbl>
              <a:tblPr/>
              <a:tblGrid>
                <a:gridCol w="8320088"/>
              </a:tblGrid>
              <a:tr h="354013">
                <a:tc>
                  <a:txBody>
                    <a:bodyPr/>
                    <a:lstStyle/>
                    <a:p>
                      <a:pPr marL="0" marR="0" lvl="0" indent="0" algn="l" defTabSz="914400" rtl="0" eaLnBrk="1" fontAlgn="base" latinLnBrk="0" hangingPunct="1">
                        <a:lnSpc>
                          <a:spcPct val="100000"/>
                        </a:lnSpc>
                        <a:spcBef>
                          <a:spcPct val="20000"/>
                        </a:spcBef>
                        <a:spcAft>
                          <a:spcPct val="0"/>
                        </a:spcAft>
                        <a:buClr>
                          <a:srgbClr val="113268"/>
                        </a:buClr>
                        <a:buSzTx/>
                        <a:buFontTx/>
                        <a:buNone/>
                        <a:tabLst/>
                      </a:pPr>
                      <a:r>
                        <a:rPr kumimoji="0" lang="en-US" sz="1600" b="1" i="0" u="none" strike="noStrike" cap="none" normalizeH="0" baseline="0" smtClean="0">
                          <a:ln>
                            <a:noFill/>
                          </a:ln>
                          <a:solidFill>
                            <a:srgbClr val="292929"/>
                          </a:solidFill>
                          <a:effectLst/>
                          <a:latin typeface="Trebuchet MS" pitchFamily="34" charset="0"/>
                          <a:cs typeface="Arial" charset="0"/>
                        </a:rPr>
                        <a:t>Recommendations: Using the MA-EPD Estimator</a:t>
                      </a:r>
                      <a:endParaRPr kumimoji="0" lang="en-US" sz="1600" b="1" i="0" u="none" strike="noStrike" cap="none" normalizeH="0" baseline="0" smtClean="0">
                        <a:ln>
                          <a:noFill/>
                        </a:ln>
                        <a:solidFill>
                          <a:srgbClr val="FF3300"/>
                        </a:solidFill>
                        <a:effectLst/>
                        <a:latin typeface="Trebuchet MS" pitchFamily="34" charset="0"/>
                        <a:cs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098925">
                <a:tc>
                  <a:txBody>
                    <a:bodyPr/>
                    <a:lstStyle/>
                    <a:p>
                      <a:pPr marL="266700" marR="0" lvl="0" indent="-266700" algn="l" defTabSz="914400" rtl="0" eaLnBrk="1" fontAlgn="base" latinLnBrk="0" hangingPunct="1">
                        <a:lnSpc>
                          <a:spcPct val="120000"/>
                        </a:lnSpc>
                        <a:spcBef>
                          <a:spcPct val="20000"/>
                        </a:spcBef>
                        <a:spcAft>
                          <a:spcPct val="0"/>
                        </a:spcAft>
                        <a:buClr>
                          <a:srgbClr val="113268"/>
                        </a:buClr>
                        <a:buSzTx/>
                        <a:buFontTx/>
                        <a:buAutoNum type="arabicPeriod"/>
                        <a:tabLst/>
                      </a:pPr>
                      <a:r>
                        <a:rPr kumimoji="0" lang="en-US" sz="1400" b="1" i="0" u="none" strike="noStrike" cap="none" normalizeH="0" baseline="0" smtClean="0">
                          <a:ln>
                            <a:noFill/>
                          </a:ln>
                          <a:solidFill>
                            <a:srgbClr val="292929"/>
                          </a:solidFill>
                          <a:effectLst/>
                          <a:latin typeface="Trebuchet MS" pitchFamily="34" charset="0"/>
                          <a:cs typeface="Arial" charset="0"/>
                        </a:rPr>
                        <a:t>Goal: Streamline access to the MA-EPD Estimator</a:t>
                      </a:r>
                      <a:r>
                        <a:rPr kumimoji="0" lang="en-US" sz="1600" b="0" i="0" u="none" strike="noStrike" cap="none" normalizeH="0" baseline="0" smtClean="0">
                          <a:ln>
                            <a:noFill/>
                          </a:ln>
                          <a:solidFill>
                            <a:srgbClr val="000000"/>
                          </a:solidFill>
                          <a:effectLst/>
                          <a:latin typeface="Trebuchet MS" pitchFamily="34" charset="0"/>
                          <a:cs typeface="Times New Roman" pitchFamily="18" charset="0"/>
                        </a:rPr>
                        <a:t> </a:t>
                      </a:r>
                    </a:p>
                    <a:p>
                      <a:pPr marL="742950" marR="0" lvl="1" indent="-285750" algn="l" defTabSz="914400" rtl="0" eaLnBrk="1" fontAlgn="base" latinLnBrk="0" hangingPunct="1">
                        <a:lnSpc>
                          <a:spcPct val="120000"/>
                        </a:lnSpc>
                        <a:spcBef>
                          <a:spcPct val="20000"/>
                        </a:spcBef>
                        <a:spcAft>
                          <a:spcPct val="0"/>
                        </a:spcAft>
                        <a:buClr>
                          <a:srgbClr val="113268"/>
                        </a:buClr>
                        <a:buSzTx/>
                        <a:buFontTx/>
                        <a:buChar char="•"/>
                        <a:tabLst/>
                      </a:pPr>
                      <a:r>
                        <a:rPr kumimoji="0" lang="en-US" sz="1400" b="0" i="0" u="none" strike="noStrike" cap="none" normalizeH="0" baseline="0" smtClean="0">
                          <a:ln>
                            <a:noFill/>
                          </a:ln>
                          <a:solidFill>
                            <a:srgbClr val="000000"/>
                          </a:solidFill>
                          <a:effectLst/>
                          <a:latin typeface="Trebuchet MS" pitchFamily="34" charset="0"/>
                          <a:cs typeface="Times New Roman" pitchFamily="18" charset="0"/>
                        </a:rPr>
                        <a:t>Provide access to the MA-EPD Estimator in all content sections that describe MA-EPD</a:t>
                      </a:r>
                    </a:p>
                    <a:p>
                      <a:pPr marL="742950" marR="0" lvl="1" indent="-285750" algn="l" defTabSz="914400" rtl="0" eaLnBrk="1" fontAlgn="base" latinLnBrk="0" hangingPunct="1">
                        <a:lnSpc>
                          <a:spcPct val="120000"/>
                        </a:lnSpc>
                        <a:spcBef>
                          <a:spcPct val="20000"/>
                        </a:spcBef>
                        <a:spcAft>
                          <a:spcPct val="0"/>
                        </a:spcAft>
                        <a:buClr>
                          <a:srgbClr val="113268"/>
                        </a:buClr>
                        <a:buSzTx/>
                        <a:buFontTx/>
                        <a:buChar char="•"/>
                        <a:tabLst/>
                      </a:pPr>
                      <a:r>
                        <a:rPr kumimoji="0" lang="en-US" sz="1400" b="0" i="0" u="none" strike="noStrike" cap="none" normalizeH="0" baseline="0" smtClean="0">
                          <a:ln>
                            <a:noFill/>
                          </a:ln>
                          <a:solidFill>
                            <a:srgbClr val="000000"/>
                          </a:solidFill>
                          <a:effectLst/>
                          <a:latin typeface="Trebuchet MS" pitchFamily="34" charset="0"/>
                          <a:cs typeface="Times New Roman" pitchFamily="18" charset="0"/>
                        </a:rPr>
                        <a:t>Consider using another name for the MA-EPD Estimator that consumers would understand</a:t>
                      </a:r>
                    </a:p>
                    <a:p>
                      <a:pPr marL="742950" marR="0" lvl="1" indent="-285750" algn="l" defTabSz="914400" rtl="0" eaLnBrk="1" fontAlgn="base" latinLnBrk="0" hangingPunct="1">
                        <a:lnSpc>
                          <a:spcPct val="120000"/>
                        </a:lnSpc>
                        <a:spcBef>
                          <a:spcPct val="20000"/>
                        </a:spcBef>
                        <a:spcAft>
                          <a:spcPct val="0"/>
                        </a:spcAft>
                        <a:buClr>
                          <a:srgbClr val="113268"/>
                        </a:buClr>
                        <a:buSzTx/>
                        <a:buFontTx/>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Redesign the Introductory Page for the MA-EPD Estimator</a:t>
                      </a:r>
                    </a:p>
                    <a:p>
                      <a:pPr marL="1143000" marR="0" lvl="2" indent="-228600" algn="l" defTabSz="914400" rtl="0" eaLnBrk="1" fontAlgn="base" latinLnBrk="0" hangingPunct="1">
                        <a:lnSpc>
                          <a:spcPct val="120000"/>
                        </a:lnSpc>
                        <a:spcBef>
                          <a:spcPct val="200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chemeClr val="tx1"/>
                          </a:solidFill>
                          <a:effectLst/>
                          <a:latin typeface="Trebuchet MS" pitchFamily="34" charset="0"/>
                          <a:cs typeface="Arial" charset="0"/>
                        </a:rPr>
                        <a:t>Reduce the size of the main image</a:t>
                      </a:r>
                    </a:p>
                    <a:p>
                      <a:pPr marL="1143000" marR="0" lvl="2" indent="-228600" algn="l" defTabSz="914400" rtl="0" eaLnBrk="1" fontAlgn="base" latinLnBrk="0" hangingPunct="1">
                        <a:lnSpc>
                          <a:spcPct val="120000"/>
                        </a:lnSpc>
                        <a:spcBef>
                          <a:spcPct val="200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chemeClr val="tx1"/>
                          </a:solidFill>
                          <a:effectLst/>
                          <a:latin typeface="Trebuchet MS" pitchFamily="34" charset="0"/>
                          <a:cs typeface="Arial" charset="0"/>
                        </a:rPr>
                        <a:t>Remove copy from main image area and display on body of the page</a:t>
                      </a:r>
                    </a:p>
                    <a:p>
                      <a:pPr marL="1143000" marR="0" lvl="2" indent="-228600" algn="l" defTabSz="914400" rtl="0" eaLnBrk="1" fontAlgn="base" latinLnBrk="0" hangingPunct="1">
                        <a:lnSpc>
                          <a:spcPct val="120000"/>
                        </a:lnSpc>
                        <a:spcBef>
                          <a:spcPct val="200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chemeClr val="tx1"/>
                          </a:solidFill>
                          <a:effectLst/>
                          <a:latin typeface="Trebuchet MS" pitchFamily="34" charset="0"/>
                          <a:cs typeface="Arial" charset="0"/>
                        </a:rPr>
                        <a:t>Streamline the content on this page </a:t>
                      </a:r>
                    </a:p>
                    <a:p>
                      <a:pPr marL="1143000" marR="0" lvl="2" indent="-228600" algn="l" defTabSz="914400" rtl="0" eaLnBrk="1" fontAlgn="base" latinLnBrk="0" hangingPunct="1">
                        <a:lnSpc>
                          <a:spcPct val="120000"/>
                        </a:lnSpc>
                        <a:spcBef>
                          <a:spcPct val="200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chemeClr val="tx1"/>
                          </a:solidFill>
                          <a:effectLst/>
                          <a:latin typeface="Trebuchet MS" pitchFamily="34" charset="0"/>
                          <a:cs typeface="Arial" charset="0"/>
                        </a:rPr>
                        <a:t>Format content for greater scannability, using section headings and lists</a:t>
                      </a:r>
                    </a:p>
                    <a:p>
                      <a:pPr marL="1143000" marR="0" lvl="2" indent="-2286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chemeClr val="tx1"/>
                          </a:solidFill>
                          <a:effectLst/>
                          <a:latin typeface="Trebuchet MS" pitchFamily="34" charset="0"/>
                          <a:cs typeface="Arial" charset="0"/>
                        </a:rPr>
                        <a:t>Increase the readability of text through the use of a dark color text on a light colored background</a:t>
                      </a:r>
                    </a:p>
                    <a:p>
                      <a:pPr marL="1143000" marR="0" lvl="2" indent="-2286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chemeClr val="tx1"/>
                          </a:solidFill>
                          <a:effectLst/>
                          <a:latin typeface="Trebuchet MS" pitchFamily="34" charset="0"/>
                          <a:cs typeface="Arial" charset="0"/>
                        </a:rPr>
                        <a:t>Include a clearer completion time estimate</a:t>
                      </a:r>
                    </a:p>
                    <a:p>
                      <a:pPr marL="1143000" marR="0" lvl="2" indent="-2286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chemeClr val="tx1"/>
                          </a:solidFill>
                          <a:effectLst/>
                          <a:latin typeface="Trebuchet MS" pitchFamily="34" charset="0"/>
                          <a:cs typeface="Arial" charset="0"/>
                        </a:rPr>
                        <a:t>Clarify explanation of the purpose of the MA-EPD program</a:t>
                      </a:r>
                    </a:p>
                    <a:p>
                      <a:pPr marL="1143000" marR="0" lvl="2" indent="-2286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chemeClr val="tx1"/>
                          </a:solidFill>
                          <a:effectLst/>
                          <a:latin typeface="Trebuchet MS" pitchFamily="34" charset="0"/>
                          <a:cs typeface="Arial" charset="0"/>
                        </a:rPr>
                        <a:t>Indicate an income range for MA-EPD</a:t>
                      </a:r>
                    </a:p>
                    <a:p>
                      <a:pPr marL="1143000" marR="0" lvl="2" indent="-2286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chemeClr val="tx1"/>
                          </a:solidFill>
                          <a:effectLst/>
                          <a:latin typeface="Trebuchet MS" pitchFamily="34" charset="0"/>
                          <a:cs typeface="Arial" charset="0"/>
                        </a:rPr>
                        <a:t>Ensure the start button is above the fold</a:t>
                      </a:r>
                      <a:endParaRPr kumimoji="0" lang="en-US" sz="1400" b="0" i="0" u="none" strike="noStrike" cap="none" normalizeH="0" baseline="0" smtClean="0">
                        <a:ln>
                          <a:noFill/>
                        </a:ln>
                        <a:solidFill>
                          <a:schemeClr val="tx1"/>
                        </a:solidFill>
                        <a:effectLst/>
                        <a:latin typeface="Trebuchet MS" pitchFamily="34" charset="0"/>
                        <a:cs typeface="Times New Roman" pitchFamily="18"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638ED445-CE39-4F9E-AB81-0FC9A9261659}" type="slidenum">
              <a:rPr lang="en-US" sz="900" i="0">
                <a:solidFill>
                  <a:schemeClr val="bg1"/>
                </a:solidFill>
                <a:latin typeface="Verdana" pitchFamily="34" charset="0"/>
              </a:rPr>
              <a:pPr eaLnBrk="0" hangingPunct="0">
                <a:spcBef>
                  <a:spcPct val="0"/>
                </a:spcBef>
                <a:buClrTx/>
                <a:buFontTx/>
                <a:buNone/>
              </a:pPr>
              <a:t>126</a:t>
            </a:fld>
            <a:endParaRPr lang="en-US" sz="900" i="0">
              <a:solidFill>
                <a:schemeClr val="bg1"/>
              </a:solidFill>
              <a:latin typeface="Verdana" pitchFamily="34" charset="0"/>
            </a:endParaRPr>
          </a:p>
        </p:txBody>
      </p:sp>
      <p:sp>
        <p:nvSpPr>
          <p:cNvPr id="140291" name="Rectangle 2"/>
          <p:cNvSpPr>
            <a:spLocks noGrp="1" noChangeArrowheads="1"/>
          </p:cNvSpPr>
          <p:nvPr>
            <p:ph type="title" idx="4294967295"/>
          </p:nvPr>
        </p:nvSpPr>
        <p:spPr>
          <a:xfrm>
            <a:off x="1416050" y="400050"/>
            <a:ext cx="7413625" cy="457200"/>
          </a:xfrm>
        </p:spPr>
        <p:txBody>
          <a:bodyPr/>
          <a:lstStyle/>
          <a:p>
            <a:pPr eaLnBrk="1" hangingPunct="1"/>
            <a:r>
              <a:rPr lang="en-US" smtClean="0"/>
              <a:t>Recommendations</a:t>
            </a:r>
          </a:p>
        </p:txBody>
      </p:sp>
      <p:graphicFrame>
        <p:nvGraphicFramePr>
          <p:cNvPr id="140347" name="Group 59"/>
          <p:cNvGraphicFramePr>
            <a:graphicFrameLocks noGrp="1"/>
          </p:cNvGraphicFramePr>
          <p:nvPr/>
        </p:nvGraphicFramePr>
        <p:xfrm>
          <a:off x="381000" y="1346200"/>
          <a:ext cx="8320088" cy="4191000"/>
        </p:xfrm>
        <a:graphic>
          <a:graphicData uri="http://schemas.openxmlformats.org/drawingml/2006/table">
            <a:tbl>
              <a:tblPr/>
              <a:tblGrid>
                <a:gridCol w="8320088"/>
              </a:tblGrid>
              <a:tr h="354013">
                <a:tc>
                  <a:txBody>
                    <a:bodyPr/>
                    <a:lstStyle/>
                    <a:p>
                      <a:pPr marL="0" marR="0" lvl="0" indent="0" algn="l" defTabSz="914400" rtl="0" eaLnBrk="1" fontAlgn="base" latinLnBrk="0" hangingPunct="1">
                        <a:lnSpc>
                          <a:spcPct val="100000"/>
                        </a:lnSpc>
                        <a:spcBef>
                          <a:spcPct val="20000"/>
                        </a:spcBef>
                        <a:spcAft>
                          <a:spcPct val="0"/>
                        </a:spcAft>
                        <a:buClr>
                          <a:srgbClr val="113268"/>
                        </a:buClr>
                        <a:buSzTx/>
                        <a:buFontTx/>
                        <a:buNone/>
                        <a:tabLst/>
                      </a:pPr>
                      <a:r>
                        <a:rPr kumimoji="0" lang="en-US" sz="1600" b="1" i="0" u="none" strike="noStrike" cap="none" normalizeH="0" baseline="0" smtClean="0">
                          <a:ln>
                            <a:noFill/>
                          </a:ln>
                          <a:solidFill>
                            <a:srgbClr val="292929"/>
                          </a:solidFill>
                          <a:effectLst/>
                          <a:latin typeface="Trebuchet MS" pitchFamily="34" charset="0"/>
                          <a:cs typeface="Arial" charset="0"/>
                        </a:rPr>
                        <a:t>Recommendations: Using the MA-EPD Estimator (cont.)</a:t>
                      </a:r>
                      <a:endParaRPr kumimoji="0" lang="en-US" sz="1600" b="1" i="0" u="none" strike="noStrike" cap="none" normalizeH="0" baseline="0" smtClean="0">
                        <a:ln>
                          <a:noFill/>
                        </a:ln>
                        <a:solidFill>
                          <a:srgbClr val="FF3300"/>
                        </a:solidFill>
                        <a:effectLst/>
                        <a:latin typeface="Trebuchet MS" pitchFamily="34" charset="0"/>
                        <a:cs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63575">
                <a:tc>
                  <a:txBody>
                    <a:bodyPr/>
                    <a:lstStyle/>
                    <a:p>
                      <a:pPr marL="266700" marR="0" lvl="0" indent="-266700" algn="l" defTabSz="914400" rtl="0" eaLnBrk="1" fontAlgn="base" latinLnBrk="0" hangingPunct="1">
                        <a:lnSpc>
                          <a:spcPct val="120000"/>
                        </a:lnSpc>
                        <a:spcBef>
                          <a:spcPct val="20000"/>
                        </a:spcBef>
                        <a:spcAft>
                          <a:spcPct val="0"/>
                        </a:spcAft>
                        <a:buClr>
                          <a:srgbClr val="113268"/>
                        </a:buClr>
                        <a:buSzTx/>
                        <a:buFontTx/>
                        <a:buAutoNum type="arabicPeriod" startAt="2"/>
                        <a:tabLst/>
                      </a:pPr>
                      <a:r>
                        <a:rPr kumimoji="0" lang="en-US" sz="1400" b="1" i="0" u="none" strike="noStrike" cap="none" normalizeH="0" baseline="0" smtClean="0">
                          <a:ln>
                            <a:noFill/>
                          </a:ln>
                          <a:solidFill>
                            <a:srgbClr val="292929"/>
                          </a:solidFill>
                          <a:effectLst/>
                          <a:latin typeface="Trebuchet MS" pitchFamily="34" charset="0"/>
                          <a:cs typeface="Arial" charset="0"/>
                        </a:rPr>
                        <a:t>Goal: Reduce difficulty of completing the MA-EPD Estimator</a:t>
                      </a:r>
                      <a:r>
                        <a:rPr kumimoji="0" lang="en-US" sz="1600" b="0" i="0" u="none" strike="noStrike" cap="none" normalizeH="0" baseline="0" smtClean="0">
                          <a:ln>
                            <a:noFill/>
                          </a:ln>
                          <a:solidFill>
                            <a:srgbClr val="000000"/>
                          </a:solidFill>
                          <a:effectLst/>
                          <a:latin typeface="Trebuchet MS" pitchFamily="34" charset="0"/>
                          <a:cs typeface="Times New Roman" pitchFamily="18" charset="0"/>
                        </a:rPr>
                        <a:t> </a:t>
                      </a:r>
                    </a:p>
                    <a:p>
                      <a:pPr marL="685800" marR="0" lvl="1" indent="-279400" algn="l" defTabSz="914400" rtl="0" eaLnBrk="0" fontAlgn="base" latinLnBrk="0" hangingPunct="0">
                        <a:lnSpc>
                          <a:spcPct val="120000"/>
                        </a:lnSpc>
                        <a:spcBef>
                          <a:spcPct val="20000"/>
                        </a:spcBef>
                        <a:spcAft>
                          <a:spcPct val="0"/>
                        </a:spcAft>
                        <a:buClr>
                          <a:srgbClr val="113268"/>
                        </a:buClr>
                        <a:buSzTx/>
                        <a:buFontTx/>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Optimize the Household Information Page</a:t>
                      </a:r>
                    </a:p>
                    <a:p>
                      <a:pPr marL="1143000" marR="0" lvl="2" indent="-228600" algn="l" defTabSz="914400" rtl="0" eaLnBrk="0" fontAlgn="base" latinLnBrk="0" hangingPunct="0">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Clarify birth date format by using two textboxes, 2 and 4 characters long respectively, and pre-filling them with the values “MM”  and “YYYY”</a:t>
                      </a:r>
                    </a:p>
                    <a:p>
                      <a:pPr marL="1143000" marR="0" lvl="2" indent="-228600" algn="l" defTabSz="914400" rtl="0" eaLnBrk="0" fontAlgn="base" latinLnBrk="0" hangingPunct="0">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In the first question, change the age range shown to birth year range </a:t>
                      </a:r>
                    </a:p>
                    <a:p>
                      <a:pPr marL="1143000" marR="0" lvl="2" indent="-228600" algn="l" defTabSz="914400" rtl="0" eaLnBrk="0" fontAlgn="base" latinLnBrk="0" hangingPunct="0">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Use a drop-down list for the number of children question</a:t>
                      </a:r>
                    </a:p>
                    <a:p>
                      <a:pPr marL="1143000" marR="0" lvl="2" indent="-228600" algn="l" defTabSz="914400" rtl="0" eaLnBrk="0" fontAlgn="base" latinLnBrk="0" hangingPunct="0">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Consider replacing the Disabled Status dropdown with a vertical list of choices using radio buttons. Under each status option, include a line of explanatory text in the form to help consumers choose</a:t>
                      </a:r>
                    </a:p>
                    <a:p>
                      <a:pPr marL="1143000" marR="0" lvl="2" indent="-228600" algn="l" defTabSz="914400" rtl="0" eaLnBrk="0" fontAlgn="base" latinLnBrk="0" hangingPunct="0">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If the Disabled Status dropdown is not replaced: </a:t>
                      </a:r>
                    </a:p>
                    <a:p>
                      <a:pPr marL="1600200" marR="0" lvl="3" indent="-228600" algn="l" defTabSz="914400" rtl="0" eaLnBrk="0" fontAlgn="base" latinLnBrk="0" hangingPunct="0">
                        <a:lnSpc>
                          <a:spcPct val="120000"/>
                        </a:lnSpc>
                        <a:spcBef>
                          <a:spcPct val="20000"/>
                        </a:spcBef>
                        <a:spcAft>
                          <a:spcPct val="0"/>
                        </a:spcAft>
                        <a:buClr>
                          <a:srgbClr val="113268"/>
                        </a:buClr>
                        <a:buSzTx/>
                        <a:buFontTx/>
                        <a:buChar char="&gt;"/>
                        <a:tabLst/>
                      </a:pPr>
                      <a:r>
                        <a:rPr kumimoji="0" lang="en-US" sz="1400" b="0" i="0" u="none" strike="noStrike" cap="none" normalizeH="0" baseline="0" smtClean="0">
                          <a:ln>
                            <a:noFill/>
                          </a:ln>
                          <a:solidFill>
                            <a:srgbClr val="292929"/>
                          </a:solidFill>
                          <a:effectLst/>
                          <a:latin typeface="Trebuchet MS" pitchFamily="34" charset="0"/>
                          <a:cs typeface="Arial" charset="0"/>
                        </a:rPr>
                        <a:t>Do not use abbreviations</a:t>
                      </a:r>
                    </a:p>
                    <a:p>
                      <a:pPr marL="1600200" marR="0" lvl="3" indent="-228600" algn="l" defTabSz="914400" rtl="0" eaLnBrk="0" fontAlgn="base" latinLnBrk="0" hangingPunct="0">
                        <a:lnSpc>
                          <a:spcPct val="120000"/>
                        </a:lnSpc>
                        <a:spcBef>
                          <a:spcPct val="20000"/>
                        </a:spcBef>
                        <a:spcAft>
                          <a:spcPct val="0"/>
                        </a:spcAft>
                        <a:buClr>
                          <a:srgbClr val="113268"/>
                        </a:buClr>
                        <a:buSzTx/>
                        <a:buFontTx/>
                        <a:buChar char="&gt;"/>
                        <a:tabLst/>
                      </a:pPr>
                      <a:r>
                        <a:rPr kumimoji="0" lang="en-US" sz="1400" b="0" i="0" u="none" strike="noStrike" cap="none" normalizeH="0" baseline="0" smtClean="0">
                          <a:ln>
                            <a:noFill/>
                          </a:ln>
                          <a:solidFill>
                            <a:srgbClr val="292929"/>
                          </a:solidFill>
                          <a:effectLst/>
                          <a:latin typeface="Trebuchet MS" pitchFamily="34" charset="0"/>
                          <a:cs typeface="Arial" charset="0"/>
                        </a:rPr>
                        <a:t>Provide clear definitions for the options in help content for this page</a:t>
                      </a:r>
                    </a:p>
                    <a:p>
                      <a:pPr marL="1143000" marR="0" lvl="2" indent="-228600" algn="l" defTabSz="914400" rtl="0" eaLnBrk="0" fontAlgn="base" latinLnBrk="0" hangingPunct="0">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Display required fields indicator at the upper left of the form</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8F8F8"/>
                    </a:solidFill>
                  </a:tcPr>
                </a:tc>
              </a:tr>
            </a:tbl>
          </a:graphicData>
        </a:graphic>
      </p:graphicFrame>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E5FC6AC2-C34F-40DF-B227-9817529B10B5}" type="slidenum">
              <a:rPr lang="en-US" sz="900" i="0">
                <a:solidFill>
                  <a:schemeClr val="bg1"/>
                </a:solidFill>
                <a:latin typeface="Verdana" pitchFamily="34" charset="0"/>
              </a:rPr>
              <a:pPr eaLnBrk="0" hangingPunct="0">
                <a:spcBef>
                  <a:spcPct val="0"/>
                </a:spcBef>
                <a:buClrTx/>
                <a:buFontTx/>
                <a:buNone/>
              </a:pPr>
              <a:t>127</a:t>
            </a:fld>
            <a:endParaRPr lang="en-US" sz="900" i="0">
              <a:solidFill>
                <a:schemeClr val="bg1"/>
              </a:solidFill>
              <a:latin typeface="Verdana" pitchFamily="34" charset="0"/>
            </a:endParaRPr>
          </a:p>
        </p:txBody>
      </p:sp>
      <p:sp>
        <p:nvSpPr>
          <p:cNvPr id="378883" name="Rectangle 2"/>
          <p:cNvSpPr>
            <a:spLocks noGrp="1" noChangeArrowheads="1"/>
          </p:cNvSpPr>
          <p:nvPr>
            <p:ph type="title" idx="4294967295"/>
          </p:nvPr>
        </p:nvSpPr>
        <p:spPr>
          <a:xfrm>
            <a:off x="1416050" y="400050"/>
            <a:ext cx="7413625" cy="457200"/>
          </a:xfrm>
        </p:spPr>
        <p:txBody>
          <a:bodyPr/>
          <a:lstStyle/>
          <a:p>
            <a:pPr eaLnBrk="1" hangingPunct="1"/>
            <a:r>
              <a:rPr lang="en-US" smtClean="0"/>
              <a:t>Recommendations</a:t>
            </a:r>
          </a:p>
        </p:txBody>
      </p:sp>
      <p:graphicFrame>
        <p:nvGraphicFramePr>
          <p:cNvPr id="378892" name="Group 12"/>
          <p:cNvGraphicFramePr>
            <a:graphicFrameLocks noGrp="1"/>
          </p:cNvGraphicFramePr>
          <p:nvPr/>
        </p:nvGraphicFramePr>
        <p:xfrm>
          <a:off x="381000" y="1346200"/>
          <a:ext cx="8320088" cy="3627438"/>
        </p:xfrm>
        <a:graphic>
          <a:graphicData uri="http://schemas.openxmlformats.org/drawingml/2006/table">
            <a:tbl>
              <a:tblPr/>
              <a:tblGrid>
                <a:gridCol w="8320088"/>
              </a:tblGrid>
              <a:tr h="354013">
                <a:tc>
                  <a:txBody>
                    <a:bodyPr/>
                    <a:lstStyle/>
                    <a:p>
                      <a:pPr marL="0" marR="0" lvl="0" indent="0" algn="l" defTabSz="914400" rtl="0" eaLnBrk="1" fontAlgn="base" latinLnBrk="0" hangingPunct="1">
                        <a:lnSpc>
                          <a:spcPct val="100000"/>
                        </a:lnSpc>
                        <a:spcBef>
                          <a:spcPct val="20000"/>
                        </a:spcBef>
                        <a:spcAft>
                          <a:spcPct val="0"/>
                        </a:spcAft>
                        <a:buClr>
                          <a:srgbClr val="113268"/>
                        </a:buClr>
                        <a:buSzTx/>
                        <a:buFontTx/>
                        <a:buNone/>
                        <a:tabLst/>
                      </a:pPr>
                      <a:r>
                        <a:rPr kumimoji="0" lang="en-US" sz="1600" b="1" i="0" u="none" strike="noStrike" cap="none" normalizeH="0" baseline="0" smtClean="0">
                          <a:ln>
                            <a:noFill/>
                          </a:ln>
                          <a:solidFill>
                            <a:srgbClr val="292929"/>
                          </a:solidFill>
                          <a:effectLst/>
                          <a:latin typeface="Trebuchet MS" pitchFamily="34" charset="0"/>
                          <a:cs typeface="Arial" charset="0"/>
                        </a:rPr>
                        <a:t>Recommendations: Using the MA-EPD Estimator (cont.)</a:t>
                      </a:r>
                      <a:endParaRPr kumimoji="0" lang="en-US" sz="1600" b="1" i="0" u="none" strike="noStrike" cap="none" normalizeH="0" baseline="0" smtClean="0">
                        <a:ln>
                          <a:noFill/>
                        </a:ln>
                        <a:solidFill>
                          <a:srgbClr val="FF3300"/>
                        </a:solidFill>
                        <a:effectLst/>
                        <a:latin typeface="Trebuchet MS" pitchFamily="34" charset="0"/>
                        <a:cs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63575">
                <a:tc>
                  <a:txBody>
                    <a:bodyPr/>
                    <a:lstStyle/>
                    <a:p>
                      <a:pPr marL="266700" marR="0" lvl="0" indent="-266700" algn="l" defTabSz="914400" rtl="0" eaLnBrk="1" fontAlgn="base" latinLnBrk="0" hangingPunct="1">
                        <a:lnSpc>
                          <a:spcPct val="120000"/>
                        </a:lnSpc>
                        <a:spcBef>
                          <a:spcPct val="20000"/>
                        </a:spcBef>
                        <a:spcAft>
                          <a:spcPct val="0"/>
                        </a:spcAft>
                        <a:buClr>
                          <a:srgbClr val="113268"/>
                        </a:buClr>
                        <a:buSzTx/>
                        <a:buFontTx/>
                        <a:buAutoNum type="arabicPeriod" startAt="2"/>
                        <a:tabLst/>
                      </a:pPr>
                      <a:r>
                        <a:rPr kumimoji="0" lang="en-US" sz="1400" b="1" i="0" u="none" strike="noStrike" cap="none" normalizeH="0" baseline="0" smtClean="0">
                          <a:ln>
                            <a:noFill/>
                          </a:ln>
                          <a:solidFill>
                            <a:srgbClr val="292929"/>
                          </a:solidFill>
                          <a:effectLst/>
                          <a:latin typeface="Trebuchet MS" pitchFamily="34" charset="0"/>
                          <a:cs typeface="Arial" charset="0"/>
                        </a:rPr>
                        <a:t>Goal: Reduce difficulty of completing the MA-EPD Estimator</a:t>
                      </a:r>
                      <a:r>
                        <a:rPr kumimoji="0" lang="en-US" sz="1600" b="1" i="0" u="none" strike="noStrike" cap="none" normalizeH="0" baseline="0" smtClean="0">
                          <a:ln>
                            <a:noFill/>
                          </a:ln>
                          <a:solidFill>
                            <a:srgbClr val="000000"/>
                          </a:solidFill>
                          <a:effectLst/>
                          <a:latin typeface="Trebuchet MS" pitchFamily="34" charset="0"/>
                          <a:cs typeface="Times New Roman" pitchFamily="18" charset="0"/>
                        </a:rPr>
                        <a:t> </a:t>
                      </a:r>
                      <a:r>
                        <a:rPr kumimoji="0" lang="en-US" sz="1400" b="1" i="0" u="none" strike="noStrike" cap="none" normalizeH="0" baseline="0" smtClean="0">
                          <a:ln>
                            <a:noFill/>
                          </a:ln>
                          <a:solidFill>
                            <a:srgbClr val="000000"/>
                          </a:solidFill>
                          <a:effectLst/>
                          <a:latin typeface="Trebuchet MS" pitchFamily="34" charset="0"/>
                          <a:cs typeface="Times New Roman" pitchFamily="18" charset="0"/>
                        </a:rPr>
                        <a:t>(cont.)</a:t>
                      </a:r>
                    </a:p>
                    <a:p>
                      <a:pPr marL="685800" marR="0" lvl="1" indent="-279400" algn="l" defTabSz="914400" rtl="0" eaLnBrk="0" fontAlgn="base" latinLnBrk="0" hangingPunct="0">
                        <a:lnSpc>
                          <a:spcPct val="120000"/>
                        </a:lnSpc>
                        <a:spcBef>
                          <a:spcPct val="20000"/>
                        </a:spcBef>
                        <a:spcAft>
                          <a:spcPct val="0"/>
                        </a:spcAft>
                        <a:buClr>
                          <a:srgbClr val="113268"/>
                        </a:buClr>
                        <a:buSzTx/>
                        <a:buFontTx/>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Rework help content to make it easier for consumers to understand</a:t>
                      </a:r>
                    </a:p>
                    <a:p>
                      <a:pPr marL="1143000" marR="0" lvl="2" indent="-228600" algn="l" defTabSz="914400" rtl="0" eaLnBrk="0" fontAlgn="base" latinLnBrk="0" hangingPunct="0">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Reconsider the use of separate Glossary and Tips areas in favor of a single consistent means of accessing help</a:t>
                      </a:r>
                    </a:p>
                    <a:p>
                      <a:pPr marL="1143000" marR="0" lvl="2" indent="-228600" algn="l" defTabSz="914400" rtl="0" eaLnBrk="0" fontAlgn="base" latinLnBrk="0" hangingPunct="0">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Explore alternate treatments for surfacing Glossary Term Links</a:t>
                      </a:r>
                    </a:p>
                    <a:p>
                      <a:pPr marL="1143000" marR="0" lvl="2" indent="-228600" algn="l" defTabSz="914400" rtl="0" eaLnBrk="0" fontAlgn="base" latinLnBrk="0" hangingPunct="0">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Avoid the use of abbreviations and unfamiliar terminology (e.g., “unearned income”) as much as possible</a:t>
                      </a:r>
                    </a:p>
                    <a:p>
                      <a:pPr marL="685800" marR="0" lvl="1" indent="-279400" algn="l" defTabSz="914400" rtl="0" eaLnBrk="1" fontAlgn="base" latinLnBrk="0" hangingPunct="1">
                        <a:lnSpc>
                          <a:spcPct val="120000"/>
                        </a:lnSpc>
                        <a:spcBef>
                          <a:spcPct val="20000"/>
                        </a:spcBef>
                        <a:spcAft>
                          <a:spcPct val="0"/>
                        </a:spcAft>
                        <a:buClr>
                          <a:srgbClr val="113268"/>
                        </a:buClr>
                        <a:buSzTx/>
                        <a:buFontTx/>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Clarify question wording with consumer users in mind</a:t>
                      </a:r>
                    </a:p>
                    <a:p>
                      <a:pPr marL="1143000" marR="0" lvl="2" indent="-228600"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Avoid the use of abbreviations, jargon and technical terms wherever possible (e.g.,“unearned Income”)</a:t>
                      </a:r>
                    </a:p>
                    <a:p>
                      <a:pPr marL="1143000" marR="0" lvl="2" indent="-2286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Bold key terms in questions to support scanning of questions</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8F8F8"/>
                    </a:solidFill>
                  </a:tcPr>
                </a:tc>
              </a:tr>
            </a:tbl>
          </a:graphicData>
        </a:graphic>
      </p:graphicFrame>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A6426885-A540-4945-B23C-39D79AFDEDC7}" type="slidenum">
              <a:rPr lang="en-US" sz="900" i="0">
                <a:solidFill>
                  <a:schemeClr val="bg1"/>
                </a:solidFill>
                <a:latin typeface="Verdana" pitchFamily="34" charset="0"/>
              </a:rPr>
              <a:pPr eaLnBrk="0" hangingPunct="0">
                <a:spcBef>
                  <a:spcPct val="0"/>
                </a:spcBef>
                <a:buClrTx/>
                <a:buFontTx/>
                <a:buNone/>
              </a:pPr>
              <a:t>128</a:t>
            </a:fld>
            <a:endParaRPr lang="en-US" sz="900" i="0">
              <a:solidFill>
                <a:schemeClr val="bg1"/>
              </a:solidFill>
              <a:latin typeface="Verdana" pitchFamily="34" charset="0"/>
            </a:endParaRPr>
          </a:p>
        </p:txBody>
      </p:sp>
      <p:sp>
        <p:nvSpPr>
          <p:cNvPr id="141315" name="Rectangle 2"/>
          <p:cNvSpPr>
            <a:spLocks noGrp="1" noChangeArrowheads="1"/>
          </p:cNvSpPr>
          <p:nvPr>
            <p:ph type="title" idx="4294967295"/>
          </p:nvPr>
        </p:nvSpPr>
        <p:spPr>
          <a:xfrm>
            <a:off x="1416050" y="400050"/>
            <a:ext cx="7413625" cy="457200"/>
          </a:xfrm>
        </p:spPr>
        <p:txBody>
          <a:bodyPr/>
          <a:lstStyle/>
          <a:p>
            <a:pPr eaLnBrk="1" hangingPunct="1"/>
            <a:r>
              <a:rPr lang="en-US" smtClean="0"/>
              <a:t>Recommendations</a:t>
            </a:r>
          </a:p>
        </p:txBody>
      </p:sp>
      <p:graphicFrame>
        <p:nvGraphicFramePr>
          <p:cNvPr id="141342" name="Group 30"/>
          <p:cNvGraphicFramePr>
            <a:graphicFrameLocks noGrp="1"/>
          </p:cNvGraphicFramePr>
          <p:nvPr/>
        </p:nvGraphicFramePr>
        <p:xfrm>
          <a:off x="381000" y="1346200"/>
          <a:ext cx="8332788" cy="3001963"/>
        </p:xfrm>
        <a:graphic>
          <a:graphicData uri="http://schemas.openxmlformats.org/drawingml/2006/table">
            <a:tbl>
              <a:tblPr/>
              <a:tblGrid>
                <a:gridCol w="8332788"/>
              </a:tblGrid>
              <a:tr h="354013">
                <a:tc>
                  <a:txBody>
                    <a:bodyPr/>
                    <a:lstStyle/>
                    <a:p>
                      <a:pPr marL="0" marR="0" lvl="0" indent="0" algn="l" defTabSz="914400" rtl="0" eaLnBrk="1" fontAlgn="base" latinLnBrk="0" hangingPunct="1">
                        <a:lnSpc>
                          <a:spcPct val="100000"/>
                        </a:lnSpc>
                        <a:spcBef>
                          <a:spcPct val="20000"/>
                        </a:spcBef>
                        <a:spcAft>
                          <a:spcPct val="0"/>
                        </a:spcAft>
                        <a:buClr>
                          <a:srgbClr val="113268"/>
                        </a:buClr>
                        <a:buSzTx/>
                        <a:buFontTx/>
                        <a:buNone/>
                        <a:tabLst/>
                      </a:pPr>
                      <a:r>
                        <a:rPr kumimoji="0" lang="en-US" sz="1600" b="1" i="0" u="none" strike="noStrike" cap="none" normalizeH="0" baseline="0" smtClean="0">
                          <a:ln>
                            <a:noFill/>
                          </a:ln>
                          <a:solidFill>
                            <a:srgbClr val="292929"/>
                          </a:solidFill>
                          <a:effectLst/>
                          <a:latin typeface="Trebuchet MS" pitchFamily="34" charset="0"/>
                          <a:cs typeface="Arial" charset="0"/>
                        </a:rPr>
                        <a:t>Recommendations: Using the MA-EPD Estimator (cont.)</a:t>
                      </a:r>
                      <a:endParaRPr kumimoji="0" lang="en-US" sz="1600" b="1" i="0" u="none" strike="noStrike" cap="none" normalizeH="0" baseline="0" smtClean="0">
                        <a:ln>
                          <a:noFill/>
                        </a:ln>
                        <a:solidFill>
                          <a:srgbClr val="FF3300"/>
                        </a:solidFill>
                        <a:effectLst/>
                        <a:latin typeface="Trebuchet MS" pitchFamily="34" charset="0"/>
                        <a:cs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266700" marR="0" lvl="0" indent="-266700" algn="l" defTabSz="914400" rtl="0" eaLnBrk="1" fontAlgn="base" latinLnBrk="0" hangingPunct="1">
                        <a:lnSpc>
                          <a:spcPct val="120000"/>
                        </a:lnSpc>
                        <a:spcBef>
                          <a:spcPts val="300"/>
                        </a:spcBef>
                        <a:spcAft>
                          <a:spcPct val="0"/>
                        </a:spcAft>
                        <a:buClr>
                          <a:srgbClr val="113268"/>
                        </a:buClr>
                        <a:buSzTx/>
                        <a:buFont typeface="Trebuchet MS" pitchFamily="34" charset="0"/>
                        <a:buAutoNum type="arabicPeriod" startAt="3"/>
                        <a:tabLst/>
                      </a:pPr>
                      <a:r>
                        <a:rPr kumimoji="0" lang="en-US" sz="1400" b="1" i="0" u="none" strike="noStrike" cap="none" normalizeH="0" baseline="0" smtClean="0">
                          <a:ln>
                            <a:noFill/>
                          </a:ln>
                          <a:solidFill>
                            <a:srgbClr val="292929"/>
                          </a:solidFill>
                          <a:effectLst/>
                          <a:latin typeface="Trebuchet MS" pitchFamily="34" charset="0"/>
                          <a:cs typeface="Arial" charset="0"/>
                        </a:rPr>
                        <a:t>Goal: Improve comprehension of Estimator Results</a:t>
                      </a:r>
                    </a:p>
                    <a:p>
                      <a:pPr marL="749300" marR="0" lvl="1" indent="-292100" algn="l" defTabSz="914400" rtl="0" eaLnBrk="1" fontAlgn="base" latinLnBrk="0" hangingPunct="1">
                        <a:lnSpc>
                          <a:spcPct val="120000"/>
                        </a:lnSpc>
                        <a:spcBef>
                          <a:spcPct val="20000"/>
                        </a:spcBef>
                        <a:spcAft>
                          <a:spcPct val="0"/>
                        </a:spcAft>
                        <a:buClr>
                          <a:srgbClr val="113268"/>
                        </a:buClr>
                        <a:buSzTx/>
                        <a:buFontTx/>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Enhance the design of the Results Page</a:t>
                      </a:r>
                    </a:p>
                    <a:p>
                      <a:pPr marL="1143000" marR="0" lvl="2" indent="-2286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Ensure that the information shown on the results is clearly indicated as an estimate</a:t>
                      </a:r>
                    </a:p>
                    <a:p>
                      <a:pPr marL="1143000" marR="0" lvl="2" indent="-2286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Provide a link to review the information entered</a:t>
                      </a:r>
                    </a:p>
                    <a:p>
                      <a:pPr marL="1143000" marR="0" lvl="2" indent="-2286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For consumers, provide clear information on how to contact a benefits professional to review the estimator results</a:t>
                      </a:r>
                    </a:p>
                    <a:p>
                      <a:pPr marL="1143000" marR="0" lvl="2" indent="-2286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Add print format links</a:t>
                      </a:r>
                    </a:p>
                    <a:p>
                      <a:pPr marL="749300" marR="0" lvl="1" indent="-292100" algn="l" defTabSz="914400" rtl="0" eaLnBrk="1" fontAlgn="base" latinLnBrk="0" hangingPunct="1">
                        <a:lnSpc>
                          <a:spcPct val="120000"/>
                        </a:lnSpc>
                        <a:spcBef>
                          <a:spcPct val="20000"/>
                        </a:spcBef>
                        <a:spcAft>
                          <a:spcPct val="0"/>
                        </a:spcAft>
                        <a:buClr>
                          <a:srgbClr val="113268"/>
                        </a:buClr>
                        <a:buSzTx/>
                        <a:buFontTx/>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Keep the Tips and Next Steps pages to support information sharing between professionals and consumers</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036"/>
          <p:cNvSpPr txBox="1">
            <a:spLocks noGrp="1" noChangeArrowheads="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CC77DBCC-7A5C-4D60-8790-6101772DDD64}" type="slidenum">
              <a:rPr lang="en-US" sz="900" i="0">
                <a:solidFill>
                  <a:schemeClr val="bg1"/>
                </a:solidFill>
                <a:latin typeface="Verdana" pitchFamily="34" charset="0"/>
              </a:rPr>
              <a:pPr eaLnBrk="0" hangingPunct="0">
                <a:spcBef>
                  <a:spcPct val="0"/>
                </a:spcBef>
                <a:buClrTx/>
                <a:buFontTx/>
                <a:buNone/>
              </a:pPr>
              <a:t>129</a:t>
            </a:fld>
            <a:endParaRPr lang="en-US" sz="900" i="0">
              <a:solidFill>
                <a:schemeClr val="bg1"/>
              </a:solidFill>
              <a:latin typeface="Verdana" pitchFamily="34" charset="0"/>
            </a:endParaRPr>
          </a:p>
        </p:txBody>
      </p:sp>
      <p:sp>
        <p:nvSpPr>
          <p:cNvPr id="143363" name="Text Box 2"/>
          <p:cNvSpPr>
            <a:spLocks noChangeArrowheads="1"/>
          </p:cNvSpPr>
          <p:nvPr>
            <p:ph type="subTitle" idx="4294967295"/>
          </p:nvPr>
        </p:nvSpPr>
        <p:spPr>
          <a:xfrm>
            <a:off x="714375" y="2430463"/>
            <a:ext cx="7326313" cy="512762"/>
          </a:xfrm>
          <a:noFill/>
        </p:spPr>
        <p:txBody>
          <a:bodyPr/>
          <a:lstStyle/>
          <a:p>
            <a:pPr marL="0" indent="0" eaLnBrk="1" hangingPunct="1">
              <a:spcBef>
                <a:spcPct val="50000"/>
              </a:spcBef>
              <a:buClrTx/>
              <a:buFontTx/>
              <a:buNone/>
            </a:pPr>
            <a:r>
              <a:rPr lang="en-US" sz="2000" smtClean="0">
                <a:solidFill>
                  <a:srgbClr val="15177D"/>
                </a:solidFill>
              </a:rPr>
              <a:t>Detailed Findings</a:t>
            </a:r>
          </a:p>
        </p:txBody>
      </p:sp>
      <p:sp>
        <p:nvSpPr>
          <p:cNvPr id="143364" name="Text Box 3"/>
          <p:cNvSpPr txBox="1">
            <a:spLocks noChangeArrowheads="1"/>
          </p:cNvSpPr>
          <p:nvPr/>
        </p:nvSpPr>
        <p:spPr bwMode="auto">
          <a:xfrm>
            <a:off x="1325563" y="2947988"/>
            <a:ext cx="5702300" cy="2974975"/>
          </a:xfrm>
          <a:prstGeom prst="rect">
            <a:avLst/>
          </a:prstGeom>
          <a:noFill/>
          <a:ln w="9525" algn="ctr">
            <a:noFill/>
            <a:miter lim="800000"/>
            <a:headEnd/>
            <a:tailEnd/>
          </a:ln>
        </p:spPr>
        <p:txBody>
          <a:bodyPr>
            <a:spAutoFit/>
          </a:bodyPr>
          <a:lstStyle/>
          <a:p>
            <a:pPr marL="342900" indent="-342900">
              <a:spcAft>
                <a:spcPct val="60000"/>
              </a:spcAft>
              <a:buFont typeface="Wingdings" pitchFamily="2" charset="2"/>
              <a:buNone/>
            </a:pPr>
            <a:r>
              <a:rPr lang="en-US" sz="1600" i="0"/>
              <a:t> </a:t>
            </a:r>
            <a:r>
              <a:rPr lang="en-US" sz="1600" i="0">
                <a:solidFill>
                  <a:srgbClr val="15177D"/>
                </a:solidFill>
                <a:sym typeface="Wingdings" pitchFamily="2" charset="2"/>
              </a:rPr>
              <a:t>	</a:t>
            </a:r>
            <a:r>
              <a:rPr lang="en-US" sz="1600" i="0">
                <a:solidFill>
                  <a:srgbClr val="15177D"/>
                </a:solidFill>
              </a:rPr>
              <a:t>Impressions of the Website</a:t>
            </a:r>
          </a:p>
          <a:p>
            <a:pPr marL="342900" indent="-342900">
              <a:spcAft>
                <a:spcPct val="60000"/>
              </a:spcAft>
              <a:buFont typeface="Wingdings" pitchFamily="2" charset="2"/>
              <a:buNone/>
            </a:pPr>
            <a:r>
              <a:rPr lang="en-US" sz="1600" i="0"/>
              <a:t> </a:t>
            </a:r>
            <a:r>
              <a:rPr lang="en-US" sz="1600" i="0">
                <a:solidFill>
                  <a:srgbClr val="15177D"/>
                </a:solidFill>
              </a:rPr>
              <a:t>	Finding and Using Benefits Content</a:t>
            </a:r>
          </a:p>
          <a:p>
            <a:pPr marL="342900" indent="-342900">
              <a:spcAft>
                <a:spcPct val="60000"/>
              </a:spcAft>
              <a:buFont typeface="Wingdings" pitchFamily="2" charset="2"/>
              <a:buNone/>
            </a:pPr>
            <a:r>
              <a:rPr lang="en-US" sz="1600" i="0">
                <a:solidFill>
                  <a:srgbClr val="15177D"/>
                </a:solidFill>
              </a:rPr>
              <a:t>	 Using the Benefits to Work Estimator - Consumers</a:t>
            </a:r>
          </a:p>
          <a:p>
            <a:pPr marL="342900" indent="-342900">
              <a:spcAft>
                <a:spcPct val="60000"/>
              </a:spcAft>
              <a:buFont typeface="Wingdings" pitchFamily="2" charset="2"/>
              <a:buNone/>
            </a:pPr>
            <a:r>
              <a:rPr lang="en-US" sz="1600" b="1" i="0">
                <a:solidFill>
                  <a:srgbClr val="15177D"/>
                </a:solidFill>
              </a:rPr>
              <a:t>	</a:t>
            </a:r>
            <a:r>
              <a:rPr lang="en-US" sz="1600" i="0">
                <a:solidFill>
                  <a:srgbClr val="15177D"/>
                </a:solidFill>
              </a:rPr>
              <a:t>Using the Benefits to Work Estimator - Professionals </a:t>
            </a:r>
          </a:p>
          <a:p>
            <a:pPr marL="342900" indent="-342900">
              <a:spcAft>
                <a:spcPct val="60000"/>
              </a:spcAft>
              <a:buFont typeface="Wingdings" pitchFamily="2" charset="2"/>
              <a:buNone/>
            </a:pPr>
            <a:r>
              <a:rPr lang="en-US" sz="1600" i="0">
                <a:solidFill>
                  <a:srgbClr val="15177D"/>
                </a:solidFill>
              </a:rPr>
              <a:t>	Using the MA-EPD Estimator</a:t>
            </a:r>
          </a:p>
          <a:p>
            <a:pPr marL="342900" indent="-342900">
              <a:spcAft>
                <a:spcPct val="60000"/>
              </a:spcAft>
              <a:buFont typeface="Wingdings" pitchFamily="2" charset="2"/>
              <a:buChar char="è"/>
            </a:pPr>
            <a:r>
              <a:rPr lang="en-US" sz="1600" b="1" i="0">
                <a:solidFill>
                  <a:srgbClr val="15177D"/>
                </a:solidFill>
              </a:rPr>
              <a:t>Website Navigation</a:t>
            </a:r>
          </a:p>
          <a:p>
            <a:pPr marL="342900" indent="-342900">
              <a:spcAft>
                <a:spcPct val="60000"/>
              </a:spcAft>
              <a:buFont typeface="Wingdings" pitchFamily="2" charset="2"/>
              <a:buNone/>
            </a:pPr>
            <a:r>
              <a:rPr lang="en-US" sz="1600" i="0">
                <a:solidFill>
                  <a:srgbClr val="15177D"/>
                </a:solidFill>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6"/>
          <p:cNvSpPr txBox="1">
            <a:spLocks noGrp="1" noChangeArrowheads="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EE8F40BE-0978-4AC8-B2A8-CD5A13548EB0}" type="slidenum">
              <a:rPr lang="en-US" sz="900" i="0">
                <a:solidFill>
                  <a:schemeClr val="bg1"/>
                </a:solidFill>
                <a:latin typeface="Verdana" pitchFamily="34" charset="0"/>
              </a:rPr>
              <a:pPr eaLnBrk="0" hangingPunct="0">
                <a:spcBef>
                  <a:spcPct val="0"/>
                </a:spcBef>
                <a:buClrTx/>
                <a:buFontTx/>
                <a:buNone/>
              </a:pPr>
              <a:t>13</a:t>
            </a:fld>
            <a:endParaRPr lang="en-US" sz="900" i="0">
              <a:solidFill>
                <a:schemeClr val="bg1"/>
              </a:solidFill>
              <a:latin typeface="Verdana" pitchFamily="34" charset="0"/>
            </a:endParaRPr>
          </a:p>
        </p:txBody>
      </p:sp>
      <p:sp>
        <p:nvSpPr>
          <p:cNvPr id="25603" name="Text Box 2"/>
          <p:cNvSpPr>
            <a:spLocks noChangeArrowheads="1"/>
          </p:cNvSpPr>
          <p:nvPr>
            <p:ph type="subTitle" idx="4294967295"/>
          </p:nvPr>
        </p:nvSpPr>
        <p:spPr>
          <a:xfrm>
            <a:off x="714375" y="2430463"/>
            <a:ext cx="7326313" cy="512762"/>
          </a:xfrm>
          <a:noFill/>
        </p:spPr>
        <p:txBody>
          <a:bodyPr/>
          <a:lstStyle/>
          <a:p>
            <a:pPr marL="0" indent="0" eaLnBrk="1" hangingPunct="1">
              <a:spcBef>
                <a:spcPct val="50000"/>
              </a:spcBef>
              <a:buClrTx/>
              <a:buFontTx/>
              <a:buNone/>
            </a:pPr>
            <a:r>
              <a:rPr lang="en-US" sz="2000" smtClean="0">
                <a:solidFill>
                  <a:srgbClr val="15177D"/>
                </a:solidFill>
              </a:rPr>
              <a:t>Detailed Findings</a:t>
            </a:r>
          </a:p>
        </p:txBody>
      </p:sp>
      <p:sp>
        <p:nvSpPr>
          <p:cNvPr id="25604" name="Text Box 3"/>
          <p:cNvSpPr txBox="1">
            <a:spLocks noChangeArrowheads="1"/>
          </p:cNvSpPr>
          <p:nvPr/>
        </p:nvSpPr>
        <p:spPr bwMode="auto">
          <a:xfrm>
            <a:off x="1325563" y="2947988"/>
            <a:ext cx="5702300" cy="2974975"/>
          </a:xfrm>
          <a:prstGeom prst="rect">
            <a:avLst/>
          </a:prstGeom>
          <a:noFill/>
          <a:ln w="9525" algn="ctr">
            <a:noFill/>
            <a:miter lim="800000"/>
            <a:headEnd/>
            <a:tailEnd/>
          </a:ln>
        </p:spPr>
        <p:txBody>
          <a:bodyPr>
            <a:spAutoFit/>
          </a:bodyPr>
          <a:lstStyle/>
          <a:p>
            <a:pPr marL="342900" indent="-342900">
              <a:spcAft>
                <a:spcPct val="60000"/>
              </a:spcAft>
              <a:buFont typeface="Wingdings" pitchFamily="2" charset="2"/>
              <a:buNone/>
            </a:pPr>
            <a:r>
              <a:rPr lang="en-US" sz="1600" b="1" i="0">
                <a:solidFill>
                  <a:srgbClr val="15177D"/>
                </a:solidFill>
                <a:sym typeface="Wingdings" pitchFamily="2" charset="2"/>
              </a:rPr>
              <a:t></a:t>
            </a:r>
            <a:r>
              <a:rPr lang="en-US" sz="1600" b="1" i="0"/>
              <a:t> </a:t>
            </a:r>
            <a:r>
              <a:rPr lang="en-US" sz="1600" b="1" i="0">
                <a:solidFill>
                  <a:srgbClr val="15177D"/>
                </a:solidFill>
                <a:sym typeface="Wingdings" pitchFamily="2" charset="2"/>
              </a:rPr>
              <a:t>	</a:t>
            </a:r>
            <a:r>
              <a:rPr lang="en-US" sz="1600" b="1" i="0">
                <a:solidFill>
                  <a:srgbClr val="15177D"/>
                </a:solidFill>
              </a:rPr>
              <a:t>Impressions of the Website</a:t>
            </a:r>
          </a:p>
          <a:p>
            <a:pPr marL="342900" indent="-342900">
              <a:spcAft>
                <a:spcPct val="60000"/>
              </a:spcAft>
              <a:buFont typeface="Wingdings" pitchFamily="2" charset="2"/>
              <a:buNone/>
            </a:pPr>
            <a:r>
              <a:rPr lang="en-US" sz="1600" i="0"/>
              <a:t> </a:t>
            </a:r>
            <a:r>
              <a:rPr lang="en-US" sz="1600" i="0">
                <a:solidFill>
                  <a:srgbClr val="15177D"/>
                </a:solidFill>
              </a:rPr>
              <a:t>	Finding and Using Benefits Content</a:t>
            </a:r>
          </a:p>
          <a:p>
            <a:pPr marL="342900" indent="-342900">
              <a:spcAft>
                <a:spcPct val="60000"/>
              </a:spcAft>
              <a:buFont typeface="Wingdings" pitchFamily="2" charset="2"/>
              <a:buNone/>
            </a:pPr>
            <a:r>
              <a:rPr lang="en-US" sz="1600" i="0">
                <a:solidFill>
                  <a:srgbClr val="15177D"/>
                </a:solidFill>
              </a:rPr>
              <a:t>	Using the Benefits to Work Estimator - Consumers</a:t>
            </a:r>
          </a:p>
          <a:p>
            <a:pPr marL="342900" indent="-342900">
              <a:spcAft>
                <a:spcPct val="60000"/>
              </a:spcAft>
              <a:buFont typeface="Wingdings" pitchFamily="2" charset="2"/>
              <a:buNone/>
            </a:pPr>
            <a:r>
              <a:rPr lang="en-US" sz="1600" b="1" i="0">
                <a:solidFill>
                  <a:srgbClr val="15177D"/>
                </a:solidFill>
              </a:rPr>
              <a:t>	</a:t>
            </a:r>
            <a:r>
              <a:rPr lang="en-US" sz="1600" i="0">
                <a:solidFill>
                  <a:srgbClr val="15177D"/>
                </a:solidFill>
              </a:rPr>
              <a:t>Using the Benefits to Work Estimator - Professionals </a:t>
            </a:r>
          </a:p>
          <a:p>
            <a:pPr marL="342900" indent="-342900">
              <a:spcAft>
                <a:spcPct val="60000"/>
              </a:spcAft>
              <a:buFont typeface="Wingdings" pitchFamily="2" charset="2"/>
              <a:buNone/>
            </a:pPr>
            <a:r>
              <a:rPr lang="en-US" sz="1600" i="0">
                <a:solidFill>
                  <a:srgbClr val="15177D"/>
                </a:solidFill>
              </a:rPr>
              <a:t>	Using the MA-EPD Estimator</a:t>
            </a:r>
          </a:p>
          <a:p>
            <a:pPr marL="342900" indent="-342900">
              <a:spcAft>
                <a:spcPct val="60000"/>
              </a:spcAft>
              <a:buFont typeface="Wingdings" pitchFamily="2" charset="2"/>
              <a:buNone/>
            </a:pPr>
            <a:r>
              <a:rPr lang="en-US" sz="1600" i="0">
                <a:solidFill>
                  <a:srgbClr val="15177D"/>
                </a:solidFill>
              </a:rPr>
              <a:t>	Website Navigation</a:t>
            </a:r>
          </a:p>
          <a:p>
            <a:pPr marL="342900" indent="-342900">
              <a:spcAft>
                <a:spcPct val="60000"/>
              </a:spcAft>
              <a:buFont typeface="Wingdings" pitchFamily="2" charset="2"/>
              <a:buNone/>
            </a:pPr>
            <a:r>
              <a:rPr lang="en-US" sz="1600" i="0">
                <a:solidFill>
                  <a:srgbClr val="15177D"/>
                </a:solidFill>
              </a:rPr>
              <a:t>	</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p:txBody>
          <a:bodyPr/>
          <a:lstStyle/>
          <a:p>
            <a:pPr eaLnBrk="1" hangingPunct="1"/>
            <a:r>
              <a:rPr lang="en-US" sz="2000" smtClean="0"/>
              <a:t>Website Navigation</a:t>
            </a:r>
          </a:p>
        </p:txBody>
      </p:sp>
      <p:sp>
        <p:nvSpPr>
          <p:cNvPr id="144387" name="Rectangle 3"/>
          <p:cNvSpPr>
            <a:spLocks noGrp="1" noChangeArrowheads="1"/>
          </p:cNvSpPr>
          <p:nvPr>
            <p:ph type="body" idx="4294967295"/>
          </p:nvPr>
        </p:nvSpPr>
        <p:spPr>
          <a:xfrm>
            <a:off x="268288" y="2000250"/>
            <a:ext cx="4106862" cy="3811588"/>
          </a:xfrm>
        </p:spPr>
        <p:txBody>
          <a:bodyPr/>
          <a:lstStyle/>
          <a:p>
            <a:pPr eaLnBrk="1" hangingPunct="1">
              <a:lnSpc>
                <a:spcPct val="120000"/>
              </a:lnSpc>
            </a:pPr>
            <a:r>
              <a:rPr lang="en-US" sz="1400" smtClean="0">
                <a:solidFill>
                  <a:schemeClr val="tx1"/>
                </a:solidFill>
              </a:rPr>
              <a:t>Many consumer participants did not understand the terms used in the navigation</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Professional participants were more likely to use this navigation and often secondary to the content in the center of the Home Page</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When expanded, this part of the navigation was largely ignored by participants</a:t>
            </a:r>
          </a:p>
          <a:p>
            <a:pPr eaLnBrk="1" hangingPunct="1">
              <a:lnSpc>
                <a:spcPct val="120000"/>
              </a:lnSpc>
            </a:pPr>
            <a:endParaRPr lang="en-US" sz="1400" smtClean="0">
              <a:solidFill>
                <a:schemeClr val="tx1"/>
              </a:solidFill>
            </a:endParaRPr>
          </a:p>
        </p:txBody>
      </p:sp>
      <p:sp>
        <p:nvSpPr>
          <p:cNvPr id="144388"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buFontTx/>
              <a:buNone/>
            </a:pPr>
            <a:r>
              <a:rPr lang="en-US" sz="1600" i="0">
                <a:solidFill>
                  <a:schemeClr val="tx1"/>
                </a:solidFill>
              </a:rPr>
              <a:t>The Left Navigation was ignored by many consumer participants, yet was frequently used by professional participants.</a:t>
            </a:r>
          </a:p>
        </p:txBody>
      </p:sp>
      <p:sp>
        <p:nvSpPr>
          <p:cNvPr id="144389"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66440C30-7736-45D8-93C4-2418BCC6C5D8}" type="slidenum">
              <a:rPr lang="en-US" sz="900" i="0">
                <a:solidFill>
                  <a:schemeClr val="bg1"/>
                </a:solidFill>
                <a:latin typeface="Verdana" pitchFamily="34" charset="0"/>
              </a:rPr>
              <a:pPr eaLnBrk="0" hangingPunct="0">
                <a:spcBef>
                  <a:spcPct val="0"/>
                </a:spcBef>
                <a:buClrTx/>
                <a:buFontTx/>
                <a:buNone/>
              </a:pPr>
              <a:t>130</a:t>
            </a:fld>
            <a:endParaRPr lang="en-US" sz="900" i="0">
              <a:solidFill>
                <a:schemeClr val="bg1"/>
              </a:solidFill>
              <a:latin typeface="Verdana" pitchFamily="34" charset="0"/>
            </a:endParaRPr>
          </a:p>
        </p:txBody>
      </p:sp>
      <p:pic>
        <p:nvPicPr>
          <p:cNvPr id="144390" name="Picture 8" descr="Home_Snippet_2"/>
          <p:cNvPicPr>
            <a:picLocks noChangeAspect="1" noChangeArrowheads="1"/>
          </p:cNvPicPr>
          <p:nvPr/>
        </p:nvPicPr>
        <p:blipFill>
          <a:blip r:embed="rId3"/>
          <a:srcRect/>
          <a:stretch>
            <a:fillRect/>
          </a:stretch>
        </p:blipFill>
        <p:spPr bwMode="auto">
          <a:xfrm>
            <a:off x="4902200" y="2043113"/>
            <a:ext cx="3940175" cy="3711575"/>
          </a:xfrm>
          <a:prstGeom prst="rect">
            <a:avLst/>
          </a:prstGeom>
          <a:noFill/>
          <a:ln w="9525">
            <a:solidFill>
              <a:schemeClr val="folHlink"/>
            </a:solidFill>
            <a:miter lim="800000"/>
            <a:headEnd/>
            <a:tailEnd/>
          </a:ln>
        </p:spPr>
      </p:pic>
      <p:sp>
        <p:nvSpPr>
          <p:cNvPr id="144391" name="Rectangle 9"/>
          <p:cNvSpPr>
            <a:spLocks noChangeArrowheads="1"/>
          </p:cNvSpPr>
          <p:nvPr/>
        </p:nvSpPr>
        <p:spPr bwMode="auto">
          <a:xfrm>
            <a:off x="4919663" y="2805113"/>
            <a:ext cx="828675" cy="1350962"/>
          </a:xfrm>
          <a:prstGeom prst="rect">
            <a:avLst/>
          </a:prstGeom>
          <a:noFill/>
          <a:ln w="31750" algn="ctr">
            <a:solidFill>
              <a:srgbClr val="FF9933"/>
            </a:solidFill>
            <a:miter lim="800000"/>
            <a:headEnd/>
            <a:tailEnd/>
          </a:ln>
        </p:spPr>
        <p:txBody>
          <a:bodyPr wrap="none" anchor="ctr"/>
          <a:lstStyle/>
          <a:p>
            <a:endParaRPr lang="en-US"/>
          </a:p>
        </p:txBody>
      </p:sp>
      <p:pic>
        <p:nvPicPr>
          <p:cNvPr id="144392" name="Picture 10" descr="Left_Nav_Exp_1"/>
          <p:cNvPicPr>
            <a:picLocks noChangeAspect="1" noChangeArrowheads="1"/>
          </p:cNvPicPr>
          <p:nvPr/>
        </p:nvPicPr>
        <p:blipFill>
          <a:blip r:embed="rId4"/>
          <a:srcRect/>
          <a:stretch>
            <a:fillRect/>
          </a:stretch>
        </p:blipFill>
        <p:spPr bwMode="auto">
          <a:xfrm>
            <a:off x="5992813" y="3486150"/>
            <a:ext cx="1095375" cy="2552700"/>
          </a:xfrm>
          <a:prstGeom prst="rect">
            <a:avLst/>
          </a:prstGeom>
          <a:noFill/>
          <a:ln w="9525">
            <a:solidFill>
              <a:schemeClr val="folHlink"/>
            </a:solidFill>
            <a:miter lim="800000"/>
            <a:headEnd/>
            <a:tailEnd/>
          </a:ln>
        </p:spPr>
      </p:pic>
      <p:sp>
        <p:nvSpPr>
          <p:cNvPr id="144393" name="Line 11"/>
          <p:cNvSpPr>
            <a:spLocks noChangeShapeType="1"/>
          </p:cNvSpPr>
          <p:nvPr/>
        </p:nvSpPr>
        <p:spPr bwMode="gray">
          <a:xfrm>
            <a:off x="4284663" y="4405313"/>
            <a:ext cx="1649412" cy="1225550"/>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p:txBody>
          <a:bodyPr/>
          <a:lstStyle/>
          <a:p>
            <a:pPr eaLnBrk="1" hangingPunct="1"/>
            <a:r>
              <a:rPr lang="en-US" sz="2000" smtClean="0"/>
              <a:t>Website Navigation (cont.)</a:t>
            </a:r>
          </a:p>
        </p:txBody>
      </p:sp>
      <p:sp>
        <p:nvSpPr>
          <p:cNvPr id="145411" name="Rectangle 3"/>
          <p:cNvSpPr>
            <a:spLocks noGrp="1" noChangeArrowheads="1"/>
          </p:cNvSpPr>
          <p:nvPr>
            <p:ph type="body" idx="4294967295"/>
          </p:nvPr>
        </p:nvSpPr>
        <p:spPr>
          <a:xfrm>
            <a:off x="268288" y="2000250"/>
            <a:ext cx="4106862" cy="3811588"/>
          </a:xfrm>
        </p:spPr>
        <p:txBody>
          <a:bodyPr/>
          <a:lstStyle/>
          <a:p>
            <a:pPr eaLnBrk="1" hangingPunct="1">
              <a:lnSpc>
                <a:spcPct val="120000"/>
              </a:lnSpc>
            </a:pPr>
            <a:r>
              <a:rPr lang="en-US" sz="1400" smtClean="0">
                <a:solidFill>
                  <a:schemeClr val="tx1"/>
                </a:solidFill>
              </a:rPr>
              <a:t>Although the content grouping violates common web design standards, the Top Navigation was viewed by participants to be an area for website utilities, such as About Us and Forums</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Most participants who used this navigation accessed the About Us and Glossary Pages through this area</a:t>
            </a:r>
          </a:p>
          <a:p>
            <a:pPr eaLnBrk="1" hangingPunct="1">
              <a:lnSpc>
                <a:spcPct val="120000"/>
              </a:lnSpc>
            </a:pPr>
            <a:endParaRPr lang="en-US" sz="1400" smtClean="0">
              <a:solidFill>
                <a:schemeClr val="tx1"/>
              </a:solidFill>
            </a:endParaRPr>
          </a:p>
        </p:txBody>
      </p:sp>
      <p:sp>
        <p:nvSpPr>
          <p:cNvPr id="145412" name="Text Box 5"/>
          <p:cNvSpPr txBox="1">
            <a:spLocks noChangeArrowheads="1"/>
          </p:cNvSpPr>
          <p:nvPr/>
        </p:nvSpPr>
        <p:spPr bwMode="auto">
          <a:xfrm>
            <a:off x="252413" y="1244600"/>
            <a:ext cx="8488362" cy="385763"/>
          </a:xfrm>
          <a:prstGeom prst="rect">
            <a:avLst/>
          </a:prstGeom>
          <a:noFill/>
          <a:ln w="9525" algn="ctr">
            <a:noFill/>
            <a:miter lim="800000"/>
            <a:headEnd/>
            <a:tailEnd/>
          </a:ln>
        </p:spPr>
        <p:txBody>
          <a:bodyPr>
            <a:spAutoFit/>
          </a:bodyPr>
          <a:lstStyle/>
          <a:p>
            <a:pPr>
              <a:lnSpc>
                <a:spcPct val="120000"/>
              </a:lnSpc>
              <a:buFontTx/>
              <a:buNone/>
            </a:pPr>
            <a:r>
              <a:rPr lang="en-US" sz="1600" i="0">
                <a:solidFill>
                  <a:schemeClr val="tx1"/>
                </a:solidFill>
              </a:rPr>
              <a:t>Participants had little difficulty using the Top Navigation.</a:t>
            </a:r>
          </a:p>
        </p:txBody>
      </p:sp>
      <p:sp>
        <p:nvSpPr>
          <p:cNvPr id="145413"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B455B0C4-CB9A-4162-B216-D8525A2912CE}" type="slidenum">
              <a:rPr lang="en-US" sz="900" i="0">
                <a:solidFill>
                  <a:schemeClr val="bg1"/>
                </a:solidFill>
                <a:latin typeface="Verdana" pitchFamily="34" charset="0"/>
              </a:rPr>
              <a:pPr eaLnBrk="0" hangingPunct="0">
                <a:spcBef>
                  <a:spcPct val="0"/>
                </a:spcBef>
                <a:buClrTx/>
                <a:buFontTx/>
                <a:buNone/>
              </a:pPr>
              <a:t>131</a:t>
            </a:fld>
            <a:endParaRPr lang="en-US" sz="900" i="0">
              <a:solidFill>
                <a:schemeClr val="bg1"/>
              </a:solidFill>
              <a:latin typeface="Verdana" pitchFamily="34" charset="0"/>
            </a:endParaRPr>
          </a:p>
        </p:txBody>
      </p:sp>
      <p:pic>
        <p:nvPicPr>
          <p:cNvPr id="145414" name="Picture 7" descr="Home_Snippet_2"/>
          <p:cNvPicPr>
            <a:picLocks noChangeAspect="1" noChangeArrowheads="1"/>
          </p:cNvPicPr>
          <p:nvPr/>
        </p:nvPicPr>
        <p:blipFill>
          <a:blip r:embed="rId3"/>
          <a:srcRect/>
          <a:stretch>
            <a:fillRect/>
          </a:stretch>
        </p:blipFill>
        <p:spPr bwMode="auto">
          <a:xfrm>
            <a:off x="4927600" y="2093913"/>
            <a:ext cx="3940175" cy="3711575"/>
          </a:xfrm>
          <a:prstGeom prst="rect">
            <a:avLst/>
          </a:prstGeom>
          <a:noFill/>
          <a:ln w="9525">
            <a:solidFill>
              <a:schemeClr val="folHlink"/>
            </a:solidFill>
            <a:miter lim="800000"/>
            <a:headEnd/>
            <a:tailEnd/>
          </a:ln>
        </p:spPr>
      </p:pic>
      <p:sp>
        <p:nvSpPr>
          <p:cNvPr id="145415" name="Rectangle 8"/>
          <p:cNvSpPr>
            <a:spLocks noChangeArrowheads="1"/>
          </p:cNvSpPr>
          <p:nvPr/>
        </p:nvSpPr>
        <p:spPr bwMode="auto">
          <a:xfrm>
            <a:off x="4957763" y="2601913"/>
            <a:ext cx="3902075" cy="131762"/>
          </a:xfrm>
          <a:prstGeom prst="rect">
            <a:avLst/>
          </a:prstGeom>
          <a:noFill/>
          <a:ln w="31750" algn="ctr">
            <a:solidFill>
              <a:srgbClr val="FF9933"/>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p:txBody>
          <a:bodyPr/>
          <a:lstStyle/>
          <a:p>
            <a:pPr eaLnBrk="1" hangingPunct="1"/>
            <a:r>
              <a:rPr lang="en-US" sz="2000" smtClean="0"/>
              <a:t>Website Navigation (cont.)</a:t>
            </a:r>
          </a:p>
        </p:txBody>
      </p:sp>
      <p:sp>
        <p:nvSpPr>
          <p:cNvPr id="146435" name="Rectangle 3"/>
          <p:cNvSpPr>
            <a:spLocks noGrp="1" noChangeArrowheads="1"/>
          </p:cNvSpPr>
          <p:nvPr>
            <p:ph type="body" idx="4294967295"/>
          </p:nvPr>
        </p:nvSpPr>
        <p:spPr>
          <a:xfrm>
            <a:off x="268288" y="2000250"/>
            <a:ext cx="4106862" cy="3811588"/>
          </a:xfrm>
        </p:spPr>
        <p:txBody>
          <a:bodyPr/>
          <a:lstStyle/>
          <a:p>
            <a:pPr eaLnBrk="1" hangingPunct="1">
              <a:lnSpc>
                <a:spcPct val="120000"/>
              </a:lnSpc>
            </a:pPr>
            <a:r>
              <a:rPr lang="en-US" sz="1400" smtClean="0">
                <a:solidFill>
                  <a:schemeClr val="tx1"/>
                </a:solidFill>
              </a:rPr>
              <a:t>Participants each had their own personal preference for utilizing one of these options</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Participants requested the times of service be clearly noted on the pages accessed through these links</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The one participant who explored Feedback mistook this as an area for complaints and suggestions about the DHS generally, not the website in particular</a:t>
            </a:r>
          </a:p>
        </p:txBody>
      </p:sp>
      <p:sp>
        <p:nvSpPr>
          <p:cNvPr id="146436"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buFontTx/>
              <a:buNone/>
            </a:pPr>
            <a:r>
              <a:rPr lang="en-US" sz="1600" i="0">
                <a:solidFill>
                  <a:schemeClr val="tx1"/>
                </a:solidFill>
              </a:rPr>
              <a:t>All consumer participants saw value in the Phone Number, Live Chat, and Email links found in the Help Center section of the Home Page.</a:t>
            </a:r>
          </a:p>
        </p:txBody>
      </p:sp>
      <p:sp>
        <p:nvSpPr>
          <p:cNvPr id="146437"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D2018700-AC29-4E44-9E94-FBAF9677DC6D}" type="slidenum">
              <a:rPr lang="en-US" sz="900" i="0">
                <a:solidFill>
                  <a:schemeClr val="bg1"/>
                </a:solidFill>
                <a:latin typeface="Verdana" pitchFamily="34" charset="0"/>
              </a:rPr>
              <a:pPr eaLnBrk="0" hangingPunct="0">
                <a:spcBef>
                  <a:spcPct val="0"/>
                </a:spcBef>
                <a:buClrTx/>
                <a:buFontTx/>
                <a:buNone/>
              </a:pPr>
              <a:t>132</a:t>
            </a:fld>
            <a:endParaRPr lang="en-US" sz="900" i="0">
              <a:solidFill>
                <a:schemeClr val="bg1"/>
              </a:solidFill>
              <a:latin typeface="Verdana" pitchFamily="34" charset="0"/>
            </a:endParaRPr>
          </a:p>
        </p:txBody>
      </p:sp>
      <p:pic>
        <p:nvPicPr>
          <p:cNvPr id="146438" name="Picture 7" descr="Home_Snippet_2"/>
          <p:cNvPicPr>
            <a:picLocks noChangeAspect="1" noChangeArrowheads="1"/>
          </p:cNvPicPr>
          <p:nvPr/>
        </p:nvPicPr>
        <p:blipFill>
          <a:blip r:embed="rId3"/>
          <a:srcRect/>
          <a:stretch>
            <a:fillRect/>
          </a:stretch>
        </p:blipFill>
        <p:spPr bwMode="auto">
          <a:xfrm>
            <a:off x="4902200" y="2081213"/>
            <a:ext cx="3940175" cy="3711575"/>
          </a:xfrm>
          <a:prstGeom prst="rect">
            <a:avLst/>
          </a:prstGeom>
          <a:noFill/>
          <a:ln w="9525">
            <a:solidFill>
              <a:schemeClr val="folHlink"/>
            </a:solidFill>
            <a:miter lim="800000"/>
            <a:headEnd/>
            <a:tailEnd/>
          </a:ln>
        </p:spPr>
      </p:pic>
      <p:sp>
        <p:nvSpPr>
          <p:cNvPr id="146439" name="Rectangle 8"/>
          <p:cNvSpPr>
            <a:spLocks noChangeArrowheads="1"/>
          </p:cNvSpPr>
          <p:nvPr/>
        </p:nvSpPr>
        <p:spPr bwMode="auto">
          <a:xfrm>
            <a:off x="4932363" y="2728913"/>
            <a:ext cx="3863975" cy="119062"/>
          </a:xfrm>
          <a:prstGeom prst="rect">
            <a:avLst/>
          </a:prstGeom>
          <a:noFill/>
          <a:ln w="31750" algn="ctr">
            <a:solidFill>
              <a:srgbClr val="FF9933"/>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p:txBody>
          <a:bodyPr/>
          <a:lstStyle/>
          <a:p>
            <a:pPr eaLnBrk="1" hangingPunct="1"/>
            <a:r>
              <a:rPr lang="en-US" sz="2000" smtClean="0"/>
              <a:t>Website Navigation (cont.)</a:t>
            </a:r>
          </a:p>
        </p:txBody>
      </p:sp>
      <p:sp>
        <p:nvSpPr>
          <p:cNvPr id="147459" name="Rectangle 3"/>
          <p:cNvSpPr>
            <a:spLocks noGrp="1" noChangeArrowheads="1"/>
          </p:cNvSpPr>
          <p:nvPr>
            <p:ph type="body" idx="4294967295"/>
          </p:nvPr>
        </p:nvSpPr>
        <p:spPr>
          <a:xfrm>
            <a:off x="268288" y="1863725"/>
            <a:ext cx="4344987" cy="4203700"/>
          </a:xfrm>
        </p:spPr>
        <p:txBody>
          <a:bodyPr/>
          <a:lstStyle/>
          <a:p>
            <a:pPr eaLnBrk="1" hangingPunct="1">
              <a:lnSpc>
                <a:spcPct val="120000"/>
              </a:lnSpc>
            </a:pPr>
            <a:r>
              <a:rPr lang="en-US" sz="1400" smtClean="0">
                <a:solidFill>
                  <a:schemeClr val="tx1"/>
                </a:solidFill>
              </a:rPr>
              <a:t>Most participants did not comment on the Progress Bar until prompted by the moderator</a:t>
            </a:r>
          </a:p>
          <a:p>
            <a:pPr eaLnBrk="1" hangingPunct="1">
              <a:lnSpc>
                <a:spcPct val="120000"/>
              </a:lnSpc>
              <a:spcBef>
                <a:spcPct val="0"/>
              </a:spcBef>
              <a:buFontTx/>
              <a:buNone/>
            </a:pPr>
            <a:endParaRPr lang="en-US" sz="1400" smtClean="0">
              <a:solidFill>
                <a:schemeClr val="tx1"/>
              </a:solidFill>
            </a:endParaRPr>
          </a:p>
          <a:p>
            <a:pPr eaLnBrk="1" hangingPunct="1">
              <a:lnSpc>
                <a:spcPct val="120000"/>
              </a:lnSpc>
              <a:spcBef>
                <a:spcPct val="0"/>
              </a:spcBef>
            </a:pPr>
            <a:r>
              <a:rPr lang="en-US" sz="1400" smtClean="0">
                <a:solidFill>
                  <a:schemeClr val="tx1"/>
                </a:solidFill>
              </a:rPr>
              <a:t>Many consumer participants did not notice the Progress Bar at the beginning of the estimator process, because they did not believe they were in a process at this point</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The few participants who did notice the Progress Bar did not see it until they were deep into the Benefits to Work Estimator process</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Participants had difficulty recognizing a step until checkboxes appeared in the section</a:t>
            </a:r>
          </a:p>
          <a:p>
            <a:pPr eaLnBrk="1" hangingPunct="1">
              <a:lnSpc>
                <a:spcPct val="120000"/>
              </a:lnSpc>
            </a:pPr>
            <a:endParaRPr lang="en-US" sz="1400" smtClean="0">
              <a:solidFill>
                <a:schemeClr val="tx1"/>
              </a:solidFill>
            </a:endParaRPr>
          </a:p>
        </p:txBody>
      </p:sp>
      <p:sp>
        <p:nvSpPr>
          <p:cNvPr id="147460" name="Text Box 5"/>
          <p:cNvSpPr txBox="1">
            <a:spLocks noChangeArrowheads="1"/>
          </p:cNvSpPr>
          <p:nvPr/>
        </p:nvSpPr>
        <p:spPr bwMode="auto">
          <a:xfrm>
            <a:off x="252413" y="1244600"/>
            <a:ext cx="8488362" cy="385763"/>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Most consumer participants overlooked the Progress Bar at the top of estimator pages.</a:t>
            </a:r>
          </a:p>
        </p:txBody>
      </p:sp>
      <p:sp>
        <p:nvSpPr>
          <p:cNvPr id="147461"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20616D8C-6B5C-42E9-8C5D-0D296EEA3087}" type="slidenum">
              <a:rPr lang="en-US" sz="900" i="0">
                <a:solidFill>
                  <a:schemeClr val="bg1"/>
                </a:solidFill>
                <a:latin typeface="Verdana" pitchFamily="34" charset="0"/>
              </a:rPr>
              <a:pPr eaLnBrk="0" hangingPunct="0">
                <a:spcBef>
                  <a:spcPct val="0"/>
                </a:spcBef>
                <a:buClrTx/>
                <a:buFontTx/>
                <a:buNone/>
              </a:pPr>
              <a:t>133</a:t>
            </a:fld>
            <a:endParaRPr lang="en-US" sz="900" i="0">
              <a:solidFill>
                <a:schemeClr val="bg1"/>
              </a:solidFill>
              <a:latin typeface="Verdana" pitchFamily="34" charset="0"/>
            </a:endParaRPr>
          </a:p>
        </p:txBody>
      </p:sp>
      <p:pic>
        <p:nvPicPr>
          <p:cNvPr id="147462" name="Picture 6" descr="Benefits_to_Work_Create_Plan_Large_1"/>
          <p:cNvPicPr>
            <a:picLocks noChangeAspect="1" noChangeArrowheads="1"/>
          </p:cNvPicPr>
          <p:nvPr/>
        </p:nvPicPr>
        <p:blipFill>
          <a:blip r:embed="rId3"/>
          <a:srcRect/>
          <a:stretch>
            <a:fillRect/>
          </a:stretch>
        </p:blipFill>
        <p:spPr bwMode="auto">
          <a:xfrm>
            <a:off x="5654675" y="2576513"/>
            <a:ext cx="3248025" cy="2562225"/>
          </a:xfrm>
          <a:prstGeom prst="rect">
            <a:avLst/>
          </a:prstGeom>
          <a:noFill/>
          <a:ln w="9525">
            <a:solidFill>
              <a:schemeClr val="folHlink"/>
            </a:solidFill>
            <a:miter lim="800000"/>
            <a:headEnd/>
            <a:tailEnd/>
          </a:ln>
        </p:spPr>
      </p:pic>
      <p:pic>
        <p:nvPicPr>
          <p:cNvPr id="147463" name="Picture 7" descr="Benefits_to_Work_Progress_Bar_2"/>
          <p:cNvPicPr>
            <a:picLocks noChangeAspect="1" noChangeArrowheads="1"/>
          </p:cNvPicPr>
          <p:nvPr/>
        </p:nvPicPr>
        <p:blipFill>
          <a:blip r:embed="rId4"/>
          <a:srcRect/>
          <a:stretch>
            <a:fillRect/>
          </a:stretch>
        </p:blipFill>
        <p:spPr bwMode="auto">
          <a:xfrm>
            <a:off x="4425950" y="2435225"/>
            <a:ext cx="4565650" cy="285750"/>
          </a:xfrm>
          <a:prstGeom prst="rect">
            <a:avLst/>
          </a:prstGeom>
          <a:noFill/>
          <a:ln w="9525">
            <a:solidFill>
              <a:schemeClr val="folHlink"/>
            </a:solidFill>
            <a:miter lim="800000"/>
            <a:headEnd/>
            <a:tailEnd/>
          </a:ln>
        </p:spPr>
      </p:pic>
      <p:sp>
        <p:nvSpPr>
          <p:cNvPr id="147464" name="Line 8"/>
          <p:cNvSpPr>
            <a:spLocks noChangeShapeType="1"/>
          </p:cNvSpPr>
          <p:nvPr/>
        </p:nvSpPr>
        <p:spPr bwMode="gray">
          <a:xfrm flipV="1">
            <a:off x="5995988" y="2798763"/>
            <a:ext cx="263525" cy="698500"/>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p:txBody>
          <a:bodyPr/>
          <a:lstStyle/>
          <a:p>
            <a:pPr eaLnBrk="1" hangingPunct="1"/>
            <a:r>
              <a:rPr lang="en-US" sz="2000" smtClean="0"/>
              <a:t>Website Navigation (cont.)</a:t>
            </a:r>
          </a:p>
        </p:txBody>
      </p:sp>
      <p:sp>
        <p:nvSpPr>
          <p:cNvPr id="148483" name="Rectangle 3"/>
          <p:cNvSpPr>
            <a:spLocks noGrp="1" noChangeArrowheads="1"/>
          </p:cNvSpPr>
          <p:nvPr>
            <p:ph type="body" idx="4294967295"/>
          </p:nvPr>
        </p:nvSpPr>
        <p:spPr>
          <a:xfrm>
            <a:off x="268288" y="2003425"/>
            <a:ext cx="5551487" cy="4064000"/>
          </a:xfrm>
        </p:spPr>
        <p:txBody>
          <a:bodyPr/>
          <a:lstStyle/>
          <a:p>
            <a:pPr eaLnBrk="1" hangingPunct="1">
              <a:lnSpc>
                <a:spcPct val="120000"/>
              </a:lnSpc>
            </a:pPr>
            <a:r>
              <a:rPr lang="en-US" sz="1400" smtClean="0">
                <a:solidFill>
                  <a:schemeClr val="tx1"/>
                </a:solidFill>
              </a:rPr>
              <a:t>Many participants had a basic idea of where they were in the process, but could not tell how many steps were left</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Most did not view the section headings or checkboxes to be links</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Participants did not expect to jump back multiple screens when clicking on a section heading</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Participants did not expect the number of checkboxes to change in a section as they went through the estimator</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The significance of the colors used in the progress bar (such as orange, blue, and black) was not recognized</a:t>
            </a:r>
          </a:p>
          <a:p>
            <a:pPr eaLnBrk="1" hangingPunct="1">
              <a:lnSpc>
                <a:spcPct val="120000"/>
              </a:lnSpc>
            </a:pPr>
            <a:endParaRPr lang="en-US" sz="1400" smtClean="0">
              <a:solidFill>
                <a:schemeClr val="tx1"/>
              </a:solidFill>
            </a:endParaRPr>
          </a:p>
        </p:txBody>
      </p:sp>
      <p:sp>
        <p:nvSpPr>
          <p:cNvPr id="148484"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t>Participants were unable to use the Progress Bar to track their movement through the estimator.</a:t>
            </a:r>
          </a:p>
        </p:txBody>
      </p:sp>
      <p:sp>
        <p:nvSpPr>
          <p:cNvPr id="148485"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F4FE385D-F523-4123-B640-A91CD64BCD86}" type="slidenum">
              <a:rPr lang="en-US" sz="900" i="0">
                <a:solidFill>
                  <a:schemeClr val="bg1"/>
                </a:solidFill>
                <a:latin typeface="Verdana" pitchFamily="34" charset="0"/>
              </a:rPr>
              <a:pPr eaLnBrk="0" hangingPunct="0">
                <a:spcBef>
                  <a:spcPct val="0"/>
                </a:spcBef>
                <a:buClrTx/>
                <a:buFontTx/>
                <a:buNone/>
              </a:pPr>
              <a:t>134</a:t>
            </a:fld>
            <a:endParaRPr lang="en-US" sz="900" i="0">
              <a:solidFill>
                <a:schemeClr val="bg1"/>
              </a:solidFill>
              <a:latin typeface="Verdana" pitchFamily="34" charset="0"/>
            </a:endParaRPr>
          </a:p>
        </p:txBody>
      </p:sp>
      <p:pic>
        <p:nvPicPr>
          <p:cNvPr id="148486" name="Picture 6" descr="Benefits_to_Work_Create_Plan_Large_1"/>
          <p:cNvPicPr>
            <a:picLocks noChangeAspect="1" noChangeArrowheads="1"/>
          </p:cNvPicPr>
          <p:nvPr/>
        </p:nvPicPr>
        <p:blipFill>
          <a:blip r:embed="rId3"/>
          <a:srcRect/>
          <a:stretch>
            <a:fillRect/>
          </a:stretch>
        </p:blipFill>
        <p:spPr bwMode="auto">
          <a:xfrm>
            <a:off x="5959475" y="2030413"/>
            <a:ext cx="2955925" cy="2332037"/>
          </a:xfrm>
          <a:prstGeom prst="rect">
            <a:avLst/>
          </a:prstGeom>
          <a:noFill/>
          <a:ln w="9525">
            <a:solidFill>
              <a:schemeClr val="folHlink"/>
            </a:solidFill>
            <a:miter lim="800000"/>
            <a:headEnd/>
            <a:tailEnd/>
          </a:ln>
        </p:spPr>
      </p:pic>
      <p:pic>
        <p:nvPicPr>
          <p:cNvPr id="148487" name="Picture 7" descr="Benefits_to_Work_Progress_Bar_2"/>
          <p:cNvPicPr>
            <a:picLocks noChangeAspect="1" noChangeArrowheads="1"/>
          </p:cNvPicPr>
          <p:nvPr/>
        </p:nvPicPr>
        <p:blipFill>
          <a:blip r:embed="rId4"/>
          <a:srcRect/>
          <a:stretch>
            <a:fillRect/>
          </a:stretch>
        </p:blipFill>
        <p:spPr bwMode="auto">
          <a:xfrm>
            <a:off x="4476750" y="3273425"/>
            <a:ext cx="4565650" cy="285750"/>
          </a:xfrm>
          <a:prstGeom prst="rect">
            <a:avLst/>
          </a:prstGeom>
          <a:noFill/>
          <a:ln w="9525">
            <a:solidFill>
              <a:schemeClr val="folHlink"/>
            </a:solidFill>
            <a:miter lim="800000"/>
            <a:headEnd/>
            <a:tailEnd/>
          </a:ln>
        </p:spPr>
      </p:pic>
      <p:sp>
        <p:nvSpPr>
          <p:cNvPr id="148488" name="Line 8"/>
          <p:cNvSpPr>
            <a:spLocks noChangeShapeType="1"/>
          </p:cNvSpPr>
          <p:nvPr/>
        </p:nvSpPr>
        <p:spPr bwMode="gray">
          <a:xfrm flipH="1">
            <a:off x="5649913" y="2773363"/>
            <a:ext cx="587375" cy="482600"/>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833CEBC2-AB26-4A63-A5D9-B8EDE361828A}" type="slidenum">
              <a:rPr lang="en-US" sz="900" i="0">
                <a:solidFill>
                  <a:schemeClr val="bg1"/>
                </a:solidFill>
                <a:latin typeface="Verdana" pitchFamily="34" charset="0"/>
              </a:rPr>
              <a:pPr eaLnBrk="0" hangingPunct="0">
                <a:spcBef>
                  <a:spcPct val="0"/>
                </a:spcBef>
                <a:buClrTx/>
                <a:buFontTx/>
                <a:buNone/>
              </a:pPr>
              <a:t>135</a:t>
            </a:fld>
            <a:endParaRPr lang="en-US" sz="900" i="0">
              <a:solidFill>
                <a:schemeClr val="bg1"/>
              </a:solidFill>
              <a:latin typeface="Verdana" pitchFamily="34" charset="0"/>
            </a:endParaRPr>
          </a:p>
        </p:txBody>
      </p:sp>
      <p:sp>
        <p:nvSpPr>
          <p:cNvPr id="149507" name="Rectangle 2"/>
          <p:cNvSpPr>
            <a:spLocks noGrp="1" noChangeArrowheads="1"/>
          </p:cNvSpPr>
          <p:nvPr>
            <p:ph type="title" idx="4294967295"/>
          </p:nvPr>
        </p:nvSpPr>
        <p:spPr>
          <a:xfrm>
            <a:off x="1416050" y="400050"/>
            <a:ext cx="7413625" cy="457200"/>
          </a:xfrm>
        </p:spPr>
        <p:txBody>
          <a:bodyPr/>
          <a:lstStyle/>
          <a:p>
            <a:pPr eaLnBrk="1" hangingPunct="1"/>
            <a:r>
              <a:rPr lang="en-US" smtClean="0"/>
              <a:t>Recommendations</a:t>
            </a:r>
          </a:p>
        </p:txBody>
      </p:sp>
      <p:graphicFrame>
        <p:nvGraphicFramePr>
          <p:cNvPr id="149551" name="Group 47"/>
          <p:cNvGraphicFramePr>
            <a:graphicFrameLocks noGrp="1"/>
          </p:cNvGraphicFramePr>
          <p:nvPr/>
        </p:nvGraphicFramePr>
        <p:xfrm>
          <a:off x="381000" y="1346200"/>
          <a:ext cx="8332788" cy="3940175"/>
        </p:xfrm>
        <a:graphic>
          <a:graphicData uri="http://schemas.openxmlformats.org/drawingml/2006/table">
            <a:tbl>
              <a:tblPr/>
              <a:tblGrid>
                <a:gridCol w="8332788"/>
              </a:tblGrid>
              <a:tr h="354013">
                <a:tc>
                  <a:txBody>
                    <a:bodyPr/>
                    <a:lstStyle/>
                    <a:p>
                      <a:pPr marL="0" marR="0" lvl="0" indent="0" algn="l" defTabSz="914400" rtl="0" eaLnBrk="1" fontAlgn="base" latinLnBrk="0" hangingPunct="1">
                        <a:lnSpc>
                          <a:spcPct val="100000"/>
                        </a:lnSpc>
                        <a:spcBef>
                          <a:spcPct val="20000"/>
                        </a:spcBef>
                        <a:spcAft>
                          <a:spcPct val="0"/>
                        </a:spcAft>
                        <a:buClr>
                          <a:srgbClr val="113268"/>
                        </a:buClr>
                        <a:buSzTx/>
                        <a:buFontTx/>
                        <a:buNone/>
                        <a:tabLst/>
                      </a:pPr>
                      <a:r>
                        <a:rPr kumimoji="0" lang="en-US" sz="1600" b="1" i="0" u="none" strike="noStrike" cap="none" normalizeH="0" baseline="0" smtClean="0">
                          <a:ln>
                            <a:noFill/>
                          </a:ln>
                          <a:solidFill>
                            <a:srgbClr val="292929"/>
                          </a:solidFill>
                          <a:effectLst/>
                          <a:latin typeface="Trebuchet MS" pitchFamily="34" charset="0"/>
                          <a:cs typeface="Arial" charset="0"/>
                        </a:rPr>
                        <a:t>Recommendations: Website Navigation</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266700" marR="0" lvl="0" indent="-266700" algn="l" defTabSz="914400" rtl="0" eaLnBrk="1" fontAlgn="base" latinLnBrk="0" hangingPunct="1">
                        <a:lnSpc>
                          <a:spcPct val="120000"/>
                        </a:lnSpc>
                        <a:spcBef>
                          <a:spcPct val="20000"/>
                        </a:spcBef>
                        <a:spcAft>
                          <a:spcPct val="0"/>
                        </a:spcAft>
                        <a:buClr>
                          <a:srgbClr val="113268"/>
                        </a:buClr>
                        <a:buSzTx/>
                        <a:buFontTx/>
                        <a:buAutoNum type="arabicPeriod"/>
                        <a:tabLst/>
                      </a:pPr>
                      <a:r>
                        <a:rPr kumimoji="0" lang="en-US" sz="1400" b="1" i="0" u="none" strike="noStrike" cap="none" normalizeH="0" baseline="0" smtClean="0">
                          <a:ln>
                            <a:noFill/>
                          </a:ln>
                          <a:solidFill>
                            <a:schemeClr val="tx1"/>
                          </a:solidFill>
                          <a:effectLst/>
                          <a:latin typeface="Trebuchet MS" pitchFamily="34" charset="0"/>
                          <a:cs typeface="Times New Roman" pitchFamily="18" charset="0"/>
                        </a:rPr>
                        <a:t>Goal: Streamline Navigation</a:t>
                      </a:r>
                    </a:p>
                    <a:p>
                      <a:pPr marL="685800" marR="0" lvl="1" indent="-279400" algn="l" defTabSz="914400" rtl="0" eaLnBrk="1" fontAlgn="base" latinLnBrk="0" hangingPunct="1">
                        <a:lnSpc>
                          <a:spcPct val="120000"/>
                        </a:lnSpc>
                        <a:spcBef>
                          <a:spcPct val="20000"/>
                        </a:spcBef>
                        <a:spcAft>
                          <a:spcPct val="0"/>
                        </a:spcAft>
                        <a:buClr>
                          <a:srgbClr val="113268"/>
                        </a:buClr>
                        <a:buSzTx/>
                        <a:buFontTx/>
                        <a:buChar char="•"/>
                        <a:tabLst/>
                      </a:pPr>
                      <a:r>
                        <a:rPr kumimoji="0" lang="en-US" sz="1400" b="0" i="0" u="none" strike="noStrike" cap="none" normalizeH="0" baseline="0" smtClean="0">
                          <a:ln>
                            <a:noFill/>
                          </a:ln>
                          <a:solidFill>
                            <a:schemeClr val="tx1"/>
                          </a:solidFill>
                          <a:effectLst/>
                          <a:latin typeface="Trebuchet MS" pitchFamily="34" charset="0"/>
                          <a:cs typeface="Times New Roman" pitchFamily="18" charset="0"/>
                        </a:rPr>
                        <a:t>Redesign the Left Navigation</a:t>
                      </a:r>
                    </a:p>
                    <a:p>
                      <a:pPr marL="1143000" marR="0" lvl="2" indent="-2286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chemeClr val="tx1"/>
                          </a:solidFill>
                          <a:effectLst/>
                          <a:latin typeface="Trebuchet MS" pitchFamily="34" charset="0"/>
                          <a:cs typeface="Times New Roman" pitchFamily="18" charset="0"/>
                        </a:rPr>
                        <a:t>Avoid using abbreviations and terminology potentially unfamiliar to consumer participants</a:t>
                      </a:r>
                    </a:p>
                    <a:p>
                      <a:pPr marL="1143000" marR="0" lvl="2" indent="-2286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chemeClr val="tx1"/>
                          </a:solidFill>
                          <a:effectLst/>
                          <a:latin typeface="Trebuchet MS" pitchFamily="34" charset="0"/>
                          <a:cs typeface="Times New Roman" pitchFamily="18" charset="0"/>
                        </a:rPr>
                        <a:t>Use a simple palette of 2 to 3 colors for the Left Navigation</a:t>
                      </a:r>
                    </a:p>
                    <a:p>
                      <a:pPr marL="685800" marR="0" lvl="1" indent="-279400" algn="l" defTabSz="914400" rtl="0" eaLnBrk="1" fontAlgn="base" latinLnBrk="0" hangingPunct="1">
                        <a:lnSpc>
                          <a:spcPct val="120000"/>
                        </a:lnSpc>
                        <a:spcBef>
                          <a:spcPct val="20000"/>
                        </a:spcBef>
                        <a:spcAft>
                          <a:spcPct val="0"/>
                        </a:spcAft>
                        <a:buClr>
                          <a:srgbClr val="113268"/>
                        </a:buClr>
                        <a:buSzTx/>
                        <a:buFontTx/>
                        <a:buChar char="•"/>
                        <a:tabLst/>
                      </a:pPr>
                      <a:r>
                        <a:rPr kumimoji="0" lang="en-US" sz="1400" b="0" i="0" u="none" strike="noStrike" cap="none" normalizeH="0" baseline="0" smtClean="0">
                          <a:ln>
                            <a:noFill/>
                          </a:ln>
                          <a:solidFill>
                            <a:schemeClr val="tx1"/>
                          </a:solidFill>
                          <a:effectLst/>
                          <a:latin typeface="Trebuchet MS" pitchFamily="34" charset="0"/>
                          <a:cs typeface="Times New Roman" pitchFamily="18" charset="0"/>
                        </a:rPr>
                        <a:t>Consider the Top Navigation design</a:t>
                      </a:r>
                    </a:p>
                    <a:p>
                      <a:pPr marL="1143000" marR="0" lvl="2" indent="-2286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chemeClr val="tx1"/>
                          </a:solidFill>
                          <a:effectLst/>
                          <a:latin typeface="Trebuchet MS" pitchFamily="34" charset="0"/>
                          <a:cs typeface="Arial" charset="0"/>
                        </a:rPr>
                        <a:t>In the near term, keep the Top Navigation as it is currently designed</a:t>
                      </a:r>
                    </a:p>
                    <a:p>
                      <a:pPr marL="1143000" marR="0" lvl="2" indent="-2286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chemeClr val="tx1"/>
                          </a:solidFill>
                          <a:effectLst/>
                          <a:latin typeface="Trebuchet MS" pitchFamily="34" charset="0"/>
                          <a:cs typeface="Arial" charset="0"/>
                        </a:rPr>
                        <a:t>In the future, consider modifying the Top Navigation to accommodate full site content</a:t>
                      </a:r>
                    </a:p>
                    <a:p>
                      <a:pPr marL="685800" marR="0" lvl="1" indent="-279400" algn="l" defTabSz="914400" rtl="0" eaLnBrk="1" fontAlgn="base" latinLnBrk="0" hangingPunct="1">
                        <a:lnSpc>
                          <a:spcPct val="120000"/>
                        </a:lnSpc>
                        <a:spcBef>
                          <a:spcPct val="20000"/>
                        </a:spcBef>
                        <a:spcAft>
                          <a:spcPct val="0"/>
                        </a:spcAft>
                        <a:buClr>
                          <a:srgbClr val="113268"/>
                        </a:buClr>
                        <a:buSzTx/>
                        <a:buFontTx/>
                        <a:buChar char="•"/>
                        <a:tabLst/>
                      </a:pPr>
                      <a:r>
                        <a:rPr kumimoji="0" lang="en-US" sz="1400" b="0" i="0" u="none" strike="noStrike" cap="none" normalizeH="0" baseline="0" smtClean="0">
                          <a:ln>
                            <a:noFill/>
                          </a:ln>
                          <a:solidFill>
                            <a:schemeClr val="tx1"/>
                          </a:solidFill>
                          <a:effectLst/>
                          <a:latin typeface="Trebuchet MS" pitchFamily="34" charset="0"/>
                          <a:cs typeface="Arial" charset="0"/>
                        </a:rPr>
                        <a:t>Improve the Help Center</a:t>
                      </a:r>
                    </a:p>
                    <a:p>
                      <a:pPr marL="1143000" marR="0" lvl="2" indent="-2286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chemeClr val="tx1"/>
                          </a:solidFill>
                          <a:effectLst/>
                          <a:latin typeface="Trebuchet MS" pitchFamily="34" charset="0"/>
                          <a:cs typeface="Arial" charset="0"/>
                        </a:rPr>
                        <a:t>Keep the three options available through the Help Center: Phone, Web, and Live Chat</a:t>
                      </a:r>
                    </a:p>
                    <a:p>
                      <a:pPr marL="1143000" marR="0" lvl="2" indent="-2286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chemeClr val="tx1"/>
                          </a:solidFill>
                          <a:effectLst/>
                          <a:latin typeface="Trebuchet MS" pitchFamily="34" charset="0"/>
                          <a:cs typeface="Arial" charset="0"/>
                        </a:rPr>
                        <a:t>Add times of service to the pages accessible through the Help Center</a:t>
                      </a:r>
                    </a:p>
                    <a:p>
                      <a:pPr marL="1143000" marR="0" lvl="2" indent="-2286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chemeClr val="tx1"/>
                          </a:solidFill>
                          <a:effectLst/>
                          <a:latin typeface="Trebuchet MS" pitchFamily="34" charset="0"/>
                          <a:cs typeface="Arial" charset="0"/>
                        </a:rPr>
                        <a:t>Rename the Feedback link “Website Feedback”</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28335D0A-0D02-46B7-B7DD-B860964CC20D}" type="slidenum">
              <a:rPr lang="en-US" sz="900" i="0">
                <a:solidFill>
                  <a:schemeClr val="bg1"/>
                </a:solidFill>
                <a:latin typeface="Verdana" pitchFamily="34" charset="0"/>
              </a:rPr>
              <a:pPr eaLnBrk="0" hangingPunct="0">
                <a:spcBef>
                  <a:spcPct val="0"/>
                </a:spcBef>
                <a:buClrTx/>
                <a:buFontTx/>
                <a:buNone/>
              </a:pPr>
              <a:t>136</a:t>
            </a:fld>
            <a:endParaRPr lang="en-US" sz="900" i="0">
              <a:solidFill>
                <a:schemeClr val="bg1"/>
              </a:solidFill>
              <a:latin typeface="Verdana" pitchFamily="34" charset="0"/>
            </a:endParaRPr>
          </a:p>
        </p:txBody>
      </p:sp>
      <p:sp>
        <p:nvSpPr>
          <p:cNvPr id="374787" name="Rectangle 2"/>
          <p:cNvSpPr>
            <a:spLocks noGrp="1" noChangeArrowheads="1"/>
          </p:cNvSpPr>
          <p:nvPr>
            <p:ph type="title" idx="4294967295"/>
          </p:nvPr>
        </p:nvSpPr>
        <p:spPr>
          <a:xfrm>
            <a:off x="1416050" y="400050"/>
            <a:ext cx="7413625" cy="457200"/>
          </a:xfrm>
        </p:spPr>
        <p:txBody>
          <a:bodyPr/>
          <a:lstStyle/>
          <a:p>
            <a:pPr eaLnBrk="1" hangingPunct="1"/>
            <a:r>
              <a:rPr lang="en-US" smtClean="0"/>
              <a:t>Recommendations</a:t>
            </a:r>
          </a:p>
        </p:txBody>
      </p:sp>
      <p:graphicFrame>
        <p:nvGraphicFramePr>
          <p:cNvPr id="374802" name="Group 18"/>
          <p:cNvGraphicFramePr>
            <a:graphicFrameLocks noGrp="1"/>
          </p:cNvGraphicFramePr>
          <p:nvPr/>
        </p:nvGraphicFramePr>
        <p:xfrm>
          <a:off x="381000" y="1346200"/>
          <a:ext cx="8332788" cy="1643063"/>
        </p:xfrm>
        <a:graphic>
          <a:graphicData uri="http://schemas.openxmlformats.org/drawingml/2006/table">
            <a:tbl>
              <a:tblPr/>
              <a:tblGrid>
                <a:gridCol w="8332788"/>
              </a:tblGrid>
              <a:tr h="354013">
                <a:tc>
                  <a:txBody>
                    <a:bodyPr/>
                    <a:lstStyle/>
                    <a:p>
                      <a:pPr marL="0" marR="0" lvl="0" indent="0" algn="l" defTabSz="914400" rtl="0" eaLnBrk="1" fontAlgn="base" latinLnBrk="0" hangingPunct="1">
                        <a:lnSpc>
                          <a:spcPct val="100000"/>
                        </a:lnSpc>
                        <a:spcBef>
                          <a:spcPct val="20000"/>
                        </a:spcBef>
                        <a:spcAft>
                          <a:spcPct val="0"/>
                        </a:spcAft>
                        <a:buClr>
                          <a:srgbClr val="113268"/>
                        </a:buClr>
                        <a:buSzTx/>
                        <a:buFontTx/>
                        <a:buNone/>
                        <a:tabLst/>
                      </a:pPr>
                      <a:r>
                        <a:rPr kumimoji="0" lang="en-US" sz="1600" b="1" i="0" u="none" strike="noStrike" cap="none" normalizeH="0" baseline="0" smtClean="0">
                          <a:ln>
                            <a:noFill/>
                          </a:ln>
                          <a:solidFill>
                            <a:srgbClr val="292929"/>
                          </a:solidFill>
                          <a:effectLst/>
                          <a:latin typeface="Trebuchet MS" pitchFamily="34" charset="0"/>
                          <a:cs typeface="Arial" charset="0"/>
                        </a:rPr>
                        <a:t>Recommendations: Website Navigation</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289050">
                <a:tc>
                  <a:txBody>
                    <a:bodyPr/>
                    <a:lstStyle/>
                    <a:p>
                      <a:pPr marL="266700" marR="0" lvl="0" indent="-266700" algn="l" defTabSz="914400" rtl="0" eaLnBrk="0" fontAlgn="base" latinLnBrk="0" hangingPunct="0">
                        <a:lnSpc>
                          <a:spcPct val="120000"/>
                        </a:lnSpc>
                        <a:spcBef>
                          <a:spcPct val="20000"/>
                        </a:spcBef>
                        <a:spcAft>
                          <a:spcPct val="0"/>
                        </a:spcAft>
                        <a:buClr>
                          <a:srgbClr val="113268"/>
                        </a:buClr>
                        <a:buSzTx/>
                        <a:buFont typeface="Trebuchet MS" pitchFamily="34" charset="0"/>
                        <a:buAutoNum type="arabicPeriod" startAt="2"/>
                        <a:tabLst/>
                      </a:pPr>
                      <a:r>
                        <a:rPr kumimoji="0" lang="en-US" sz="1400" b="1" i="0" u="none" strike="noStrike" cap="none" normalizeH="0" baseline="0" smtClean="0">
                          <a:ln>
                            <a:noFill/>
                          </a:ln>
                          <a:solidFill>
                            <a:schemeClr val="tx1"/>
                          </a:solidFill>
                          <a:effectLst/>
                          <a:latin typeface="Trebuchet MS" pitchFamily="34" charset="0"/>
                          <a:cs typeface="Arial" charset="0"/>
                        </a:rPr>
                        <a:t>Goal: Improve communication of progress</a:t>
                      </a:r>
                    </a:p>
                    <a:p>
                      <a:pPr marL="742950" marR="0" lvl="1" indent="-285750" algn="l" defTabSz="914400" rtl="0" eaLnBrk="0" fontAlgn="base" latinLnBrk="0" hangingPunct="0">
                        <a:lnSpc>
                          <a:spcPct val="120000"/>
                        </a:lnSpc>
                        <a:spcBef>
                          <a:spcPct val="20000"/>
                        </a:spcBef>
                        <a:spcAft>
                          <a:spcPct val="0"/>
                        </a:spcAft>
                        <a:buClr>
                          <a:srgbClr val="113268"/>
                        </a:buClr>
                        <a:buSzTx/>
                        <a:buFontTx/>
                        <a:buChar char="•"/>
                        <a:tabLst/>
                      </a:pPr>
                      <a:r>
                        <a:rPr kumimoji="0" lang="en-US" sz="1400" b="0" i="0" u="none" strike="noStrike" cap="none" normalizeH="0" baseline="0" smtClean="0">
                          <a:ln>
                            <a:noFill/>
                          </a:ln>
                          <a:solidFill>
                            <a:schemeClr val="tx1"/>
                          </a:solidFill>
                          <a:effectLst/>
                          <a:latin typeface="Trebuchet MS" pitchFamily="34" charset="0"/>
                          <a:cs typeface="Arial" charset="0"/>
                        </a:rPr>
                        <a:t>Explore simpler, more prominent treatments of the Progress Bar</a:t>
                      </a:r>
                    </a:p>
                    <a:p>
                      <a:pPr marL="742950" marR="0" lvl="1" indent="-285750" algn="l" defTabSz="914400" rtl="0" eaLnBrk="0" fontAlgn="base" latinLnBrk="0" hangingPunct="0">
                        <a:lnSpc>
                          <a:spcPct val="120000"/>
                        </a:lnSpc>
                        <a:spcBef>
                          <a:spcPct val="20000"/>
                        </a:spcBef>
                        <a:spcAft>
                          <a:spcPct val="0"/>
                        </a:spcAft>
                        <a:buClr>
                          <a:srgbClr val="113268"/>
                        </a:buClr>
                        <a:buSzTx/>
                        <a:buFontTx/>
                        <a:buChar char="•"/>
                        <a:tabLst/>
                      </a:pPr>
                      <a:r>
                        <a:rPr kumimoji="0" lang="en-US" sz="1400" b="0" i="0" u="none" strike="noStrike" cap="none" normalizeH="0" baseline="0" smtClean="0">
                          <a:ln>
                            <a:noFill/>
                          </a:ln>
                          <a:solidFill>
                            <a:schemeClr val="tx1"/>
                          </a:solidFill>
                          <a:effectLst/>
                          <a:latin typeface="Trebuchet MS" pitchFamily="34" charset="0"/>
                          <a:cs typeface="Arial" charset="0"/>
                        </a:rPr>
                        <a:t>Limit Progress Bar to main steps and eliminate use for navigation</a:t>
                      </a:r>
                    </a:p>
                    <a:p>
                      <a:pPr marL="742950" marR="0" lvl="1" indent="-285750" algn="l" defTabSz="914400" rtl="0" eaLnBrk="0" fontAlgn="base" latinLnBrk="0" hangingPunct="0">
                        <a:lnSpc>
                          <a:spcPct val="120000"/>
                        </a:lnSpc>
                        <a:spcBef>
                          <a:spcPct val="20000"/>
                        </a:spcBef>
                        <a:spcAft>
                          <a:spcPct val="0"/>
                        </a:spcAft>
                        <a:buClr>
                          <a:srgbClr val="113268"/>
                        </a:buClr>
                        <a:buSzTx/>
                        <a:buFontTx/>
                        <a:buChar char="•"/>
                        <a:tabLst/>
                      </a:pPr>
                      <a:r>
                        <a:rPr kumimoji="0" lang="en-US" sz="1400" b="0" i="0" u="none" strike="noStrike" cap="none" normalizeH="0" baseline="0" smtClean="0">
                          <a:ln>
                            <a:noFill/>
                          </a:ln>
                          <a:solidFill>
                            <a:schemeClr val="tx1"/>
                          </a:solidFill>
                          <a:effectLst/>
                          <a:latin typeface="Trebuchet MS" pitchFamily="34" charset="0"/>
                          <a:cs typeface="Arial" charset="0"/>
                        </a:rPr>
                        <a:t>Do not display the Progress Bar until data entry begins</a:t>
                      </a:r>
                      <a:endParaRPr kumimoji="0" lang="en-US" sz="1200" b="0" i="0" u="none" strike="noStrike" cap="none" normalizeH="0" baseline="0" smtClean="0">
                        <a:ln>
                          <a:noFill/>
                        </a:ln>
                        <a:solidFill>
                          <a:schemeClr val="tx1"/>
                        </a:solidFill>
                        <a:effectLst/>
                        <a:latin typeface="Trebuchet MS" pitchFamily="34"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8F8F8"/>
                    </a:solidFill>
                  </a:tcPr>
                </a:tc>
              </a:tr>
            </a:tbl>
          </a:graphicData>
        </a:graphic>
      </p:graphicFrame>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036"/>
          <p:cNvSpPr txBox="1">
            <a:spLocks noGrp="1" noChangeArrowheads="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E76E6822-D919-419B-9B4D-1E895397E4AD}" type="slidenum">
              <a:rPr lang="en-US" sz="900" i="0">
                <a:solidFill>
                  <a:schemeClr val="bg1"/>
                </a:solidFill>
                <a:latin typeface="Verdana" pitchFamily="34" charset="0"/>
              </a:rPr>
              <a:pPr eaLnBrk="0" hangingPunct="0">
                <a:spcBef>
                  <a:spcPct val="0"/>
                </a:spcBef>
                <a:buClrTx/>
                <a:buFontTx/>
                <a:buNone/>
              </a:pPr>
              <a:t>137</a:t>
            </a:fld>
            <a:endParaRPr lang="en-US" sz="900" i="0">
              <a:solidFill>
                <a:schemeClr val="bg1"/>
              </a:solidFill>
              <a:latin typeface="Verdana" pitchFamily="34" charset="0"/>
            </a:endParaRPr>
          </a:p>
        </p:txBody>
      </p:sp>
      <p:pic>
        <p:nvPicPr>
          <p:cNvPr id="150531" name="Rectangle 34816"/>
          <p:cNvPicPr>
            <a:picLocks noChangeAspect="1" noChangeArrowheads="1"/>
          </p:cNvPicPr>
          <p:nvPr/>
        </p:nvPicPr>
        <p:blipFill>
          <a:blip r:embed="rId3"/>
          <a:srcRect/>
          <a:stretch>
            <a:fillRect/>
          </a:stretch>
        </p:blipFill>
        <p:spPr bwMode="auto">
          <a:xfrm>
            <a:off x="3152775" y="2613025"/>
            <a:ext cx="2998788" cy="674688"/>
          </a:xfrm>
          <a:prstGeom prst="rect">
            <a:avLst/>
          </a:prstGeom>
          <a:noFill/>
          <a:ln w="9525">
            <a:noFill/>
            <a:miter lim="800000"/>
            <a:headEnd/>
            <a:tailEnd/>
          </a:ln>
        </p:spPr>
      </p:pic>
      <p:sp>
        <p:nvSpPr>
          <p:cNvPr id="150532" name="TextBox 34817"/>
          <p:cNvSpPr txBox="1">
            <a:spLocks noChangeArrowheads="1"/>
          </p:cNvSpPr>
          <p:nvPr/>
        </p:nvSpPr>
        <p:spPr bwMode="auto">
          <a:xfrm>
            <a:off x="882650" y="3443288"/>
            <a:ext cx="4418013" cy="2160587"/>
          </a:xfrm>
          <a:prstGeom prst="rect">
            <a:avLst/>
          </a:prstGeom>
          <a:noFill/>
          <a:ln w="9525">
            <a:noFill/>
            <a:miter lim="800000"/>
            <a:headEnd/>
            <a:tailEnd/>
          </a:ln>
        </p:spPr>
        <p:txBody>
          <a:bodyPr>
            <a:spAutoFit/>
          </a:bodyPr>
          <a:lstStyle/>
          <a:p>
            <a:pPr algn="r" eaLnBrk="0" hangingPunct="0">
              <a:spcBef>
                <a:spcPct val="0"/>
              </a:spcBef>
              <a:buClrTx/>
              <a:buFontTx/>
              <a:buNone/>
            </a:pPr>
            <a:r>
              <a:rPr lang="en-US" sz="1400" b="1" i="0">
                <a:solidFill>
                  <a:srgbClr val="15177D"/>
                </a:solidFill>
              </a:rPr>
              <a:t>2822 Central Street </a:t>
            </a:r>
          </a:p>
          <a:p>
            <a:pPr algn="r" eaLnBrk="0" hangingPunct="0">
              <a:spcBef>
                <a:spcPct val="0"/>
              </a:spcBef>
              <a:buClrTx/>
              <a:buFontTx/>
              <a:buNone/>
            </a:pPr>
            <a:r>
              <a:rPr lang="en-US" sz="1400" b="1" i="0">
                <a:solidFill>
                  <a:srgbClr val="15177D"/>
                </a:solidFill>
              </a:rPr>
              <a:t>Suite 100</a:t>
            </a:r>
          </a:p>
          <a:p>
            <a:pPr algn="r" eaLnBrk="0" hangingPunct="0">
              <a:spcBef>
                <a:spcPct val="0"/>
              </a:spcBef>
              <a:buClrTx/>
              <a:buFontTx/>
              <a:buNone/>
            </a:pPr>
            <a:r>
              <a:rPr lang="en-US" sz="1400" b="1" i="0">
                <a:solidFill>
                  <a:srgbClr val="15177D"/>
                </a:solidFill>
              </a:rPr>
              <a:t>Evanston, IL  60201</a:t>
            </a:r>
          </a:p>
          <a:p>
            <a:pPr algn="r" eaLnBrk="0" hangingPunct="0">
              <a:spcBef>
                <a:spcPct val="0"/>
              </a:spcBef>
              <a:buClrTx/>
              <a:buFontTx/>
              <a:buNone/>
            </a:pPr>
            <a:r>
              <a:rPr lang="en-US" sz="1400" b="1" i="0">
                <a:solidFill>
                  <a:srgbClr val="15177D"/>
                </a:solidFill>
              </a:rPr>
              <a:t>847-864-7713</a:t>
            </a:r>
          </a:p>
          <a:p>
            <a:pPr algn="r" eaLnBrk="0" hangingPunct="0">
              <a:spcBef>
                <a:spcPct val="0"/>
              </a:spcBef>
              <a:buClrTx/>
              <a:buFontTx/>
              <a:buNone/>
            </a:pPr>
            <a:endParaRPr lang="en-US" sz="1400" b="1" i="0">
              <a:solidFill>
                <a:srgbClr val="15177D"/>
              </a:solidFill>
            </a:endParaRPr>
          </a:p>
          <a:p>
            <a:pPr algn="r" eaLnBrk="0" hangingPunct="0">
              <a:spcBef>
                <a:spcPct val="0"/>
              </a:spcBef>
              <a:buClrTx/>
              <a:buFontTx/>
              <a:buNone/>
            </a:pPr>
            <a:r>
              <a:rPr lang="en-US" sz="1400" b="1" i="0">
                <a:solidFill>
                  <a:srgbClr val="15177D"/>
                </a:solidFill>
              </a:rPr>
              <a:t>Contact:  </a:t>
            </a:r>
          </a:p>
          <a:p>
            <a:pPr algn="r" eaLnBrk="0" hangingPunct="0">
              <a:spcBef>
                <a:spcPct val="0"/>
              </a:spcBef>
              <a:buClrTx/>
              <a:buFontTx/>
              <a:buNone/>
            </a:pPr>
            <a:endParaRPr lang="en-US" sz="800" i="0">
              <a:solidFill>
                <a:srgbClr val="FF0000"/>
              </a:solidFill>
            </a:endParaRPr>
          </a:p>
          <a:p>
            <a:pPr algn="r" eaLnBrk="0" hangingPunct="0">
              <a:spcBef>
                <a:spcPct val="0"/>
              </a:spcBef>
              <a:buClrTx/>
              <a:buFontTx/>
              <a:buNone/>
            </a:pPr>
            <a:r>
              <a:rPr lang="en-US" sz="1400" i="0">
                <a:solidFill>
                  <a:schemeClr val="tx1"/>
                </a:solidFill>
              </a:rPr>
              <a:t>Amy Quinn  |  aquinn@centralis.com </a:t>
            </a:r>
          </a:p>
          <a:p>
            <a:pPr algn="r" eaLnBrk="0" hangingPunct="0">
              <a:spcBef>
                <a:spcPct val="0"/>
              </a:spcBef>
              <a:buClrTx/>
              <a:buFontTx/>
              <a:buNone/>
            </a:pPr>
            <a:endParaRPr lang="en-US" sz="800" i="0">
              <a:solidFill>
                <a:schemeClr val="tx1"/>
              </a:solidFill>
            </a:endParaRPr>
          </a:p>
          <a:p>
            <a:pPr algn="r" eaLnBrk="0" hangingPunct="0">
              <a:spcBef>
                <a:spcPct val="0"/>
              </a:spcBef>
              <a:buClrTx/>
              <a:buFontTx/>
              <a:buNone/>
            </a:pPr>
            <a:r>
              <a:rPr lang="en-US" sz="1400" i="0">
                <a:solidFill>
                  <a:schemeClr val="tx1"/>
                </a:solidFill>
              </a:rPr>
              <a:t>Lyman Casey  |  lyman@centralis.com</a:t>
            </a:r>
          </a:p>
          <a:p>
            <a:pPr algn="r" eaLnBrk="0" hangingPunct="0">
              <a:spcBef>
                <a:spcPct val="0"/>
              </a:spcBef>
              <a:buClrTx/>
              <a:buFontTx/>
              <a:buNone/>
            </a:pPr>
            <a:endParaRPr lang="en-US" sz="800" i="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2000" smtClean="0"/>
              <a:t>Impressions of the Website</a:t>
            </a:r>
          </a:p>
        </p:txBody>
      </p:sp>
      <p:sp>
        <p:nvSpPr>
          <p:cNvPr id="26627" name="Rectangle 3"/>
          <p:cNvSpPr>
            <a:spLocks noGrp="1" noChangeArrowheads="1"/>
          </p:cNvSpPr>
          <p:nvPr>
            <p:ph type="body" idx="1"/>
          </p:nvPr>
        </p:nvSpPr>
        <p:spPr>
          <a:xfrm>
            <a:off x="927100" y="1758950"/>
            <a:ext cx="7759700" cy="1560513"/>
          </a:xfrm>
        </p:spPr>
        <p:txBody>
          <a:bodyPr/>
          <a:lstStyle/>
          <a:p>
            <a:pPr marL="0" indent="0" eaLnBrk="1" hangingPunct="1">
              <a:lnSpc>
                <a:spcPct val="90000"/>
              </a:lnSpc>
              <a:buFontTx/>
              <a:buNone/>
              <a:tabLst>
                <a:tab pos="0" algn="l"/>
              </a:tabLst>
            </a:pPr>
            <a:r>
              <a:rPr lang="en-US" sz="1400" smtClean="0"/>
              <a:t>“Imagine that your case worker told you about a new website called Disability Benefits 101 that provides information about disability benefits.  You decided to check it out to see what information the website provides about benefits.</a:t>
            </a:r>
          </a:p>
          <a:p>
            <a:pPr marL="0" indent="0" eaLnBrk="1" hangingPunct="1">
              <a:lnSpc>
                <a:spcPct val="90000"/>
              </a:lnSpc>
              <a:buFontTx/>
              <a:buNone/>
              <a:tabLst>
                <a:tab pos="0" algn="l"/>
              </a:tabLst>
            </a:pPr>
            <a:r>
              <a:rPr lang="en-US" sz="1400" smtClean="0"/>
              <a:t>	</a:t>
            </a:r>
          </a:p>
          <a:p>
            <a:pPr marL="0" indent="0" eaLnBrk="1" hangingPunct="1">
              <a:lnSpc>
                <a:spcPct val="90000"/>
              </a:lnSpc>
              <a:buFontTx/>
              <a:buNone/>
              <a:tabLst>
                <a:tab pos="0" algn="l"/>
              </a:tabLst>
            </a:pPr>
            <a:r>
              <a:rPr lang="en-US" sz="1400" smtClean="0"/>
              <a:t>Starting from here, please show me what interesting information you find on the site.  Feel free to explore the site to see what information you might find that may be of interest to you.”</a:t>
            </a:r>
          </a:p>
        </p:txBody>
      </p:sp>
      <p:sp>
        <p:nvSpPr>
          <p:cNvPr id="26628" name="Text Box 4"/>
          <p:cNvSpPr txBox="1">
            <a:spLocks noChangeArrowheads="1"/>
          </p:cNvSpPr>
          <p:nvPr/>
        </p:nvSpPr>
        <p:spPr bwMode="auto">
          <a:xfrm>
            <a:off x="450850" y="1276350"/>
            <a:ext cx="5637213" cy="336550"/>
          </a:xfrm>
          <a:prstGeom prst="rect">
            <a:avLst/>
          </a:prstGeom>
          <a:noFill/>
          <a:ln w="9525" algn="ctr">
            <a:noFill/>
            <a:miter lim="800000"/>
            <a:headEnd/>
            <a:tailEnd/>
          </a:ln>
        </p:spPr>
        <p:txBody>
          <a:bodyPr wrap="none">
            <a:spAutoFit/>
          </a:bodyPr>
          <a:lstStyle/>
          <a:p>
            <a:pPr marL="342900" indent="-342900">
              <a:buFontTx/>
              <a:buNone/>
            </a:pPr>
            <a:r>
              <a:rPr lang="en-US" sz="1600" b="1" i="0">
                <a:solidFill>
                  <a:schemeClr val="tx1"/>
                </a:solidFill>
              </a:rPr>
              <a:t>Consumers </a:t>
            </a:r>
            <a:r>
              <a:rPr lang="en-US" sz="1600" i="0">
                <a:solidFill>
                  <a:schemeClr val="tx1"/>
                </a:solidFill>
              </a:rPr>
              <a:t>were asked to complete the following scenario:</a:t>
            </a:r>
          </a:p>
        </p:txBody>
      </p:sp>
      <p:sp>
        <p:nvSpPr>
          <p:cNvPr id="26629"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C0439275-F72F-493A-A790-D64CC65233CC}" type="slidenum">
              <a:rPr lang="en-US" sz="900" i="0">
                <a:solidFill>
                  <a:schemeClr val="bg1"/>
                </a:solidFill>
                <a:latin typeface="Verdana" pitchFamily="34" charset="0"/>
              </a:rPr>
              <a:pPr eaLnBrk="0" hangingPunct="0">
                <a:spcBef>
                  <a:spcPct val="0"/>
                </a:spcBef>
                <a:buClrTx/>
                <a:buFontTx/>
                <a:buNone/>
              </a:pPr>
              <a:t>14</a:t>
            </a:fld>
            <a:endParaRPr lang="en-US" sz="900" i="0">
              <a:solidFill>
                <a:schemeClr val="bg1"/>
              </a:solidFill>
              <a:latin typeface="Verdana" pitchFamily="34" charset="0"/>
            </a:endParaRPr>
          </a:p>
        </p:txBody>
      </p:sp>
      <p:sp>
        <p:nvSpPr>
          <p:cNvPr id="26630" name="Rectangle 7"/>
          <p:cNvSpPr>
            <a:spLocks noChangeArrowheads="1"/>
          </p:cNvSpPr>
          <p:nvPr/>
        </p:nvSpPr>
        <p:spPr bwMode="auto">
          <a:xfrm>
            <a:off x="914400" y="4133850"/>
            <a:ext cx="7759700" cy="1560513"/>
          </a:xfrm>
          <a:prstGeom prst="rect">
            <a:avLst/>
          </a:prstGeom>
          <a:noFill/>
          <a:ln w="9525">
            <a:noFill/>
            <a:miter lim="800000"/>
            <a:headEnd/>
            <a:tailEnd/>
          </a:ln>
        </p:spPr>
        <p:txBody>
          <a:bodyPr/>
          <a:lstStyle/>
          <a:p>
            <a:pPr>
              <a:buFontTx/>
              <a:buNone/>
              <a:tabLst>
                <a:tab pos="0" algn="l"/>
              </a:tabLst>
            </a:pPr>
            <a:r>
              <a:rPr lang="en-US" sz="1400" i="0">
                <a:solidFill>
                  <a:srgbClr val="000000"/>
                </a:solidFill>
                <a:cs typeface="Times New Roman" pitchFamily="18" charset="0"/>
              </a:rPr>
              <a:t>“Imagine that you’ve been informed by a colleague about a new website called Disability Benefits 101 that provides information about disability benefits.  You decided to check it out to see what information the website provides about benefits. </a:t>
            </a:r>
          </a:p>
          <a:p>
            <a:pPr>
              <a:buFontTx/>
              <a:buNone/>
              <a:tabLst>
                <a:tab pos="0" algn="l"/>
              </a:tabLst>
            </a:pPr>
            <a:r>
              <a:rPr lang="en-US" sz="1400" i="0">
                <a:solidFill>
                  <a:srgbClr val="000000"/>
                </a:solidFill>
                <a:cs typeface="Times New Roman" pitchFamily="18" charset="0"/>
              </a:rPr>
              <a:t>	</a:t>
            </a:r>
          </a:p>
          <a:p>
            <a:pPr>
              <a:buFontTx/>
              <a:buNone/>
              <a:tabLst>
                <a:tab pos="0" algn="l"/>
              </a:tabLst>
            </a:pPr>
            <a:r>
              <a:rPr lang="en-US" sz="1400" i="0">
                <a:solidFill>
                  <a:srgbClr val="000000"/>
                </a:solidFill>
                <a:cs typeface="Times New Roman" pitchFamily="18" charset="0"/>
              </a:rPr>
              <a:t>Starting from here, please show me what interesting information you find on the site.  Feel free to explore the site to see what information you might find that may be of interest to you.”</a:t>
            </a:r>
          </a:p>
        </p:txBody>
      </p:sp>
      <p:sp>
        <p:nvSpPr>
          <p:cNvPr id="26631" name="Text Box 8"/>
          <p:cNvSpPr txBox="1">
            <a:spLocks noChangeArrowheads="1"/>
          </p:cNvSpPr>
          <p:nvPr/>
        </p:nvSpPr>
        <p:spPr bwMode="auto">
          <a:xfrm>
            <a:off x="438150" y="3651250"/>
            <a:ext cx="5842000" cy="336550"/>
          </a:xfrm>
          <a:prstGeom prst="rect">
            <a:avLst/>
          </a:prstGeom>
          <a:noFill/>
          <a:ln w="9525" algn="ctr">
            <a:noFill/>
            <a:miter lim="800000"/>
            <a:headEnd/>
            <a:tailEnd/>
          </a:ln>
        </p:spPr>
        <p:txBody>
          <a:bodyPr wrap="none">
            <a:spAutoFit/>
          </a:bodyPr>
          <a:lstStyle/>
          <a:p>
            <a:pPr marL="342900" indent="-342900">
              <a:buFontTx/>
              <a:buNone/>
            </a:pPr>
            <a:r>
              <a:rPr lang="en-US" sz="1600" b="1" i="0">
                <a:solidFill>
                  <a:schemeClr val="tx1"/>
                </a:solidFill>
              </a:rPr>
              <a:t>Professionals </a:t>
            </a:r>
            <a:r>
              <a:rPr lang="en-US" sz="1600" i="0">
                <a:solidFill>
                  <a:schemeClr val="tx1"/>
                </a:solidFill>
              </a:rPr>
              <a:t>were asked to complete the following scenario: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pPr eaLnBrk="1" hangingPunct="1"/>
            <a:r>
              <a:rPr lang="en-US" sz="2000" smtClean="0"/>
              <a:t>Impressions of the Website: Consumers</a:t>
            </a:r>
          </a:p>
        </p:txBody>
      </p:sp>
      <p:sp>
        <p:nvSpPr>
          <p:cNvPr id="27651" name="Rectangle 3"/>
          <p:cNvSpPr>
            <a:spLocks noGrp="1" noChangeArrowheads="1"/>
          </p:cNvSpPr>
          <p:nvPr>
            <p:ph type="body" idx="4294967295"/>
          </p:nvPr>
        </p:nvSpPr>
        <p:spPr>
          <a:xfrm>
            <a:off x="268288" y="2000250"/>
            <a:ext cx="5808662" cy="4090988"/>
          </a:xfrm>
        </p:spPr>
        <p:txBody>
          <a:bodyPr/>
          <a:lstStyle/>
          <a:p>
            <a:pPr eaLnBrk="1" hangingPunct="1">
              <a:lnSpc>
                <a:spcPct val="120000"/>
              </a:lnSpc>
            </a:pPr>
            <a:r>
              <a:rPr lang="en-US" sz="1400" smtClean="0">
                <a:solidFill>
                  <a:schemeClr val="tx1"/>
                </a:solidFill>
              </a:rPr>
              <a:t>Most participants ignored the Top Navigation, Left Navigation, and the graphic in the center of the page</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Many participants were drawn to the headlines in the center of the page that alluded to information about additional benefits (such as “Economic Stimulus Package to Benefit SSI and Social Security Beneficiaries” or “Income Support”)</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Few participants recognized the significance of the placement of content into three columns or noticed the column headings that provided information about this content structure</a:t>
            </a:r>
          </a:p>
          <a:p>
            <a:pPr eaLnBrk="1" hangingPunct="1">
              <a:lnSpc>
                <a:spcPct val="120000"/>
              </a:lnSpc>
            </a:pPr>
            <a:endParaRPr lang="en-US" sz="1400" smtClean="0">
              <a:solidFill>
                <a:srgbClr val="FF0000"/>
              </a:solidFill>
            </a:endParaRPr>
          </a:p>
          <a:p>
            <a:pPr eaLnBrk="1" hangingPunct="1">
              <a:lnSpc>
                <a:spcPct val="120000"/>
              </a:lnSpc>
            </a:pPr>
            <a:r>
              <a:rPr lang="en-US" sz="1400" smtClean="0">
                <a:solidFill>
                  <a:schemeClr val="tx1"/>
                </a:solidFill>
              </a:rPr>
              <a:t>Few participants accessed additional content using the links labeled “More…”, instead preferring to access content through headings (such as “DB 101 Benefits Estimators” or “About Us”)</a:t>
            </a:r>
          </a:p>
        </p:txBody>
      </p:sp>
      <p:sp>
        <p:nvSpPr>
          <p:cNvPr id="27652"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Most consumer participants initially explored the content found underneath the image on the Home Page and expected to find access to most of the content through this area. </a:t>
            </a:r>
          </a:p>
        </p:txBody>
      </p:sp>
      <p:sp>
        <p:nvSpPr>
          <p:cNvPr id="27653"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02A9943C-44F9-4340-AE99-A5F15E49947D}" type="slidenum">
              <a:rPr lang="en-US" sz="900" i="0">
                <a:solidFill>
                  <a:schemeClr val="bg1"/>
                </a:solidFill>
                <a:latin typeface="Verdana" pitchFamily="34" charset="0"/>
              </a:rPr>
              <a:pPr eaLnBrk="0" hangingPunct="0">
                <a:spcBef>
                  <a:spcPct val="0"/>
                </a:spcBef>
                <a:buClrTx/>
                <a:buFontTx/>
                <a:buNone/>
              </a:pPr>
              <a:t>15</a:t>
            </a:fld>
            <a:endParaRPr lang="en-US" sz="900" i="0">
              <a:solidFill>
                <a:schemeClr val="bg1"/>
              </a:solidFill>
              <a:latin typeface="Verdana" pitchFamily="34" charset="0"/>
            </a:endParaRPr>
          </a:p>
        </p:txBody>
      </p:sp>
      <p:pic>
        <p:nvPicPr>
          <p:cNvPr id="27654" name="Picture 6" descr="Home_Larger_1"/>
          <p:cNvPicPr>
            <a:picLocks noChangeAspect="1" noChangeArrowheads="1"/>
          </p:cNvPicPr>
          <p:nvPr/>
        </p:nvPicPr>
        <p:blipFill>
          <a:blip r:embed="rId3"/>
          <a:srcRect/>
          <a:stretch>
            <a:fillRect/>
          </a:stretch>
        </p:blipFill>
        <p:spPr bwMode="auto">
          <a:xfrm>
            <a:off x="7450138" y="1885950"/>
            <a:ext cx="1497012" cy="2492375"/>
          </a:xfrm>
          <a:prstGeom prst="rect">
            <a:avLst/>
          </a:prstGeom>
          <a:noFill/>
          <a:ln w="9525">
            <a:solidFill>
              <a:schemeClr val="folHlink"/>
            </a:solidFill>
            <a:miter lim="800000"/>
            <a:headEnd/>
            <a:tailEnd/>
          </a:ln>
        </p:spPr>
      </p:pic>
      <p:sp>
        <p:nvSpPr>
          <p:cNvPr id="27655" name="Line 12"/>
          <p:cNvSpPr>
            <a:spLocks noChangeShapeType="1"/>
          </p:cNvSpPr>
          <p:nvPr/>
        </p:nvSpPr>
        <p:spPr bwMode="gray">
          <a:xfrm>
            <a:off x="5735638" y="2176463"/>
            <a:ext cx="1747837" cy="219075"/>
          </a:xfrm>
          <a:prstGeom prst="line">
            <a:avLst/>
          </a:prstGeom>
          <a:noFill/>
          <a:ln w="31750">
            <a:solidFill>
              <a:srgbClr val="FF9933"/>
            </a:solidFill>
            <a:round/>
            <a:headEnd/>
            <a:tailEnd type="triangle" w="med" len="med"/>
          </a:ln>
        </p:spPr>
        <p:txBody>
          <a:bodyPr/>
          <a:lstStyle/>
          <a:p>
            <a:endParaRPr lang="en-US"/>
          </a:p>
        </p:txBody>
      </p:sp>
      <p:sp>
        <p:nvSpPr>
          <p:cNvPr id="27656" name="Rectangle 13"/>
          <p:cNvSpPr>
            <a:spLocks noChangeArrowheads="1"/>
          </p:cNvSpPr>
          <p:nvPr/>
        </p:nvSpPr>
        <p:spPr bwMode="auto">
          <a:xfrm>
            <a:off x="7466013" y="2054225"/>
            <a:ext cx="1457325" cy="696913"/>
          </a:xfrm>
          <a:prstGeom prst="rect">
            <a:avLst/>
          </a:prstGeom>
          <a:noFill/>
          <a:ln w="31750" algn="ctr">
            <a:solidFill>
              <a:srgbClr val="FF9933"/>
            </a:solidFill>
            <a:miter lim="800000"/>
            <a:headEnd/>
            <a:tailEnd/>
          </a:ln>
        </p:spPr>
        <p:txBody>
          <a:bodyPr wrap="none" anchor="ctr"/>
          <a:lstStyle/>
          <a:p>
            <a:endParaRPr lang="en-US"/>
          </a:p>
        </p:txBody>
      </p:sp>
      <p:pic>
        <p:nvPicPr>
          <p:cNvPr id="27657" name="Picture 18" descr="Home_Center_Area_2"/>
          <p:cNvPicPr>
            <a:picLocks noChangeAspect="1" noChangeArrowheads="1"/>
          </p:cNvPicPr>
          <p:nvPr/>
        </p:nvPicPr>
        <p:blipFill>
          <a:blip r:embed="rId4"/>
          <a:srcRect/>
          <a:stretch>
            <a:fillRect/>
          </a:stretch>
        </p:blipFill>
        <p:spPr bwMode="auto">
          <a:xfrm>
            <a:off x="6096000" y="2849563"/>
            <a:ext cx="2452688" cy="3254375"/>
          </a:xfrm>
          <a:prstGeom prst="rect">
            <a:avLst/>
          </a:prstGeom>
          <a:noFill/>
          <a:ln w="9525">
            <a:solidFill>
              <a:schemeClr val="folHlink"/>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eaLnBrk="1" hangingPunct="1"/>
            <a:r>
              <a:rPr lang="en-US" sz="2000" smtClean="0"/>
              <a:t>Impressions of the Website: Consumers (cont.)</a:t>
            </a:r>
          </a:p>
        </p:txBody>
      </p:sp>
      <p:sp>
        <p:nvSpPr>
          <p:cNvPr id="28675" name="Rectangle 3"/>
          <p:cNvSpPr>
            <a:spLocks noGrp="1" noChangeArrowheads="1"/>
          </p:cNvSpPr>
          <p:nvPr>
            <p:ph type="body" idx="4294967295"/>
          </p:nvPr>
        </p:nvSpPr>
        <p:spPr>
          <a:xfrm>
            <a:off x="268288" y="2000250"/>
            <a:ext cx="4576762" cy="3811588"/>
          </a:xfrm>
        </p:spPr>
        <p:txBody>
          <a:bodyPr/>
          <a:lstStyle/>
          <a:p>
            <a:pPr eaLnBrk="1" hangingPunct="1">
              <a:lnSpc>
                <a:spcPct val="120000"/>
              </a:lnSpc>
            </a:pPr>
            <a:r>
              <a:rPr lang="en-US" sz="1400" smtClean="0">
                <a:solidFill>
                  <a:schemeClr val="tx1"/>
                </a:solidFill>
              </a:rPr>
              <a:t>Consumer participants generally went to content pages accessible from the main content area or the About Us Page to find this basic information</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None of the participants got this information from the “working with a disability in Minnesota” text at the top of the page or the image at the center of the page</a:t>
            </a:r>
          </a:p>
        </p:txBody>
      </p:sp>
      <p:sp>
        <p:nvSpPr>
          <p:cNvPr id="28676"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The Home Page did not effectively communicate the purpose and audience of the website to most consumer participants.</a:t>
            </a:r>
          </a:p>
        </p:txBody>
      </p:sp>
      <p:sp>
        <p:nvSpPr>
          <p:cNvPr id="28677"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36281B04-2F77-4969-A8DD-56577AEE593B}" type="slidenum">
              <a:rPr lang="en-US" sz="900" i="0">
                <a:solidFill>
                  <a:schemeClr val="bg1"/>
                </a:solidFill>
                <a:latin typeface="Verdana" pitchFamily="34" charset="0"/>
              </a:rPr>
              <a:pPr eaLnBrk="0" hangingPunct="0">
                <a:spcBef>
                  <a:spcPct val="0"/>
                </a:spcBef>
                <a:buClrTx/>
                <a:buFontTx/>
                <a:buNone/>
              </a:pPr>
              <a:t>16</a:t>
            </a:fld>
            <a:endParaRPr lang="en-US" sz="900" i="0">
              <a:solidFill>
                <a:schemeClr val="bg1"/>
              </a:solidFill>
              <a:latin typeface="Verdana" pitchFamily="34" charset="0"/>
            </a:endParaRPr>
          </a:p>
        </p:txBody>
      </p:sp>
      <p:pic>
        <p:nvPicPr>
          <p:cNvPr id="28678" name="Picture 25" descr="Home_Larger_1"/>
          <p:cNvPicPr>
            <a:picLocks noChangeAspect="1" noChangeArrowheads="1"/>
          </p:cNvPicPr>
          <p:nvPr/>
        </p:nvPicPr>
        <p:blipFill>
          <a:blip r:embed="rId3"/>
          <a:srcRect/>
          <a:stretch>
            <a:fillRect/>
          </a:stretch>
        </p:blipFill>
        <p:spPr bwMode="auto">
          <a:xfrm>
            <a:off x="5621338" y="1720850"/>
            <a:ext cx="2640012" cy="4394200"/>
          </a:xfrm>
          <a:prstGeom prst="rect">
            <a:avLst/>
          </a:prstGeom>
          <a:noFill/>
          <a:ln w="9525">
            <a:solidFill>
              <a:schemeClr val="folHlink"/>
            </a:solidFill>
            <a:miter lim="800000"/>
            <a:headEnd/>
            <a:tailEnd/>
          </a:ln>
        </p:spPr>
      </p:pic>
      <p:sp>
        <p:nvSpPr>
          <p:cNvPr id="28679" name="Rectangle 30"/>
          <p:cNvSpPr>
            <a:spLocks noChangeArrowheads="1"/>
          </p:cNvSpPr>
          <p:nvPr/>
        </p:nvSpPr>
        <p:spPr bwMode="auto">
          <a:xfrm>
            <a:off x="6170613" y="2193925"/>
            <a:ext cx="2085975" cy="906463"/>
          </a:xfrm>
          <a:prstGeom prst="rect">
            <a:avLst/>
          </a:prstGeom>
          <a:noFill/>
          <a:ln w="31750" algn="ctr">
            <a:solidFill>
              <a:srgbClr val="FF9933"/>
            </a:solidFill>
            <a:miter lim="800000"/>
            <a:headEnd/>
            <a:tailEnd/>
          </a:ln>
        </p:spPr>
        <p:txBody>
          <a:bodyPr wrap="none" anchor="ctr"/>
          <a:lstStyle/>
          <a:p>
            <a:endParaRPr lang="en-US"/>
          </a:p>
        </p:txBody>
      </p:sp>
      <p:sp>
        <p:nvSpPr>
          <p:cNvPr id="28680" name="Rectangle 31"/>
          <p:cNvSpPr>
            <a:spLocks noChangeArrowheads="1"/>
          </p:cNvSpPr>
          <p:nvPr/>
        </p:nvSpPr>
        <p:spPr bwMode="auto">
          <a:xfrm>
            <a:off x="6462713" y="1914525"/>
            <a:ext cx="1247775" cy="144463"/>
          </a:xfrm>
          <a:prstGeom prst="rect">
            <a:avLst/>
          </a:prstGeom>
          <a:noFill/>
          <a:ln w="31750" algn="ctr">
            <a:solidFill>
              <a:srgbClr val="FF9933"/>
            </a:solidFill>
            <a:miter lim="800000"/>
            <a:headEnd/>
            <a:tailEnd/>
          </a:ln>
        </p:spPr>
        <p:txBody>
          <a:bodyPr wrap="none" anchor="ctr"/>
          <a:lstStyle/>
          <a:p>
            <a:endParaRPr lang="en-US"/>
          </a:p>
        </p:txBody>
      </p:sp>
      <p:sp>
        <p:nvSpPr>
          <p:cNvPr id="28681" name="Line 32"/>
          <p:cNvSpPr>
            <a:spLocks noChangeShapeType="1"/>
          </p:cNvSpPr>
          <p:nvPr/>
        </p:nvSpPr>
        <p:spPr bwMode="gray">
          <a:xfrm flipV="1">
            <a:off x="4706938" y="2738438"/>
            <a:ext cx="1550987" cy="609600"/>
          </a:xfrm>
          <a:prstGeom prst="line">
            <a:avLst/>
          </a:prstGeom>
          <a:noFill/>
          <a:ln w="31750">
            <a:solidFill>
              <a:srgbClr val="FF9933"/>
            </a:solidFill>
            <a:round/>
            <a:headEnd/>
            <a:tailEnd type="triangle" w="med" len="med"/>
          </a:ln>
        </p:spPr>
        <p:txBody>
          <a:bodyPr/>
          <a:lstStyle/>
          <a:p>
            <a:endParaRPr lang="en-US"/>
          </a:p>
        </p:txBody>
      </p:sp>
      <p:sp>
        <p:nvSpPr>
          <p:cNvPr id="28682" name="Line 33"/>
          <p:cNvSpPr>
            <a:spLocks noChangeShapeType="1"/>
          </p:cNvSpPr>
          <p:nvPr/>
        </p:nvSpPr>
        <p:spPr bwMode="gray">
          <a:xfrm flipV="1">
            <a:off x="4681538" y="1989138"/>
            <a:ext cx="1792287" cy="1358900"/>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p:cNvGrpSpPr>
          <p:nvPr/>
        </p:nvGrpSpPr>
        <p:grpSpPr bwMode="auto">
          <a:xfrm>
            <a:off x="6253163" y="2971800"/>
            <a:ext cx="2555875" cy="2997200"/>
            <a:chOff x="3906" y="1662"/>
            <a:chExt cx="1755" cy="2138"/>
          </a:xfrm>
        </p:grpSpPr>
        <p:pic>
          <p:nvPicPr>
            <p:cNvPr id="29712" name="Picture 3" descr="What_Benefts_On_Now_2c"/>
            <p:cNvPicPr>
              <a:picLocks noChangeAspect="1" noChangeArrowheads="1"/>
            </p:cNvPicPr>
            <p:nvPr/>
          </p:nvPicPr>
          <p:blipFill>
            <a:blip r:embed="rId3"/>
            <a:srcRect/>
            <a:stretch>
              <a:fillRect/>
            </a:stretch>
          </p:blipFill>
          <p:spPr bwMode="auto">
            <a:xfrm>
              <a:off x="3926" y="1665"/>
              <a:ext cx="1735" cy="2135"/>
            </a:xfrm>
            <a:prstGeom prst="rect">
              <a:avLst/>
            </a:prstGeom>
            <a:noFill/>
            <a:ln w="9525">
              <a:solidFill>
                <a:schemeClr val="folHlink"/>
              </a:solidFill>
              <a:miter lim="800000"/>
              <a:headEnd/>
              <a:tailEnd/>
            </a:ln>
          </p:spPr>
        </p:pic>
        <p:sp>
          <p:nvSpPr>
            <p:cNvPr id="29713" name="Line 4"/>
            <p:cNvSpPr>
              <a:spLocks noChangeShapeType="1"/>
            </p:cNvSpPr>
            <p:nvPr/>
          </p:nvSpPr>
          <p:spPr bwMode="auto">
            <a:xfrm>
              <a:off x="3906" y="1662"/>
              <a:ext cx="1746" cy="0"/>
            </a:xfrm>
            <a:prstGeom prst="line">
              <a:avLst/>
            </a:prstGeom>
            <a:noFill/>
            <a:ln w="28575">
              <a:solidFill>
                <a:schemeClr val="bg1"/>
              </a:solidFill>
              <a:round/>
              <a:headEnd/>
              <a:tailEnd/>
            </a:ln>
          </p:spPr>
          <p:txBody>
            <a:bodyPr/>
            <a:lstStyle/>
            <a:p>
              <a:endParaRPr lang="en-US"/>
            </a:p>
          </p:txBody>
        </p:sp>
      </p:grpSp>
      <p:sp>
        <p:nvSpPr>
          <p:cNvPr id="29699" name="Rectangle 2"/>
          <p:cNvSpPr>
            <a:spLocks noGrp="1" noChangeArrowheads="1"/>
          </p:cNvSpPr>
          <p:nvPr>
            <p:ph type="title" idx="4294967295"/>
          </p:nvPr>
        </p:nvSpPr>
        <p:spPr/>
        <p:txBody>
          <a:bodyPr/>
          <a:lstStyle/>
          <a:p>
            <a:pPr eaLnBrk="1" hangingPunct="1"/>
            <a:r>
              <a:rPr lang="en-US" sz="2000" smtClean="0"/>
              <a:t>Impressions of the Website: Consumers (cont.)</a:t>
            </a:r>
          </a:p>
        </p:txBody>
      </p:sp>
      <p:sp>
        <p:nvSpPr>
          <p:cNvPr id="29700" name="Rectangle 3"/>
          <p:cNvSpPr>
            <a:spLocks noGrp="1" noChangeArrowheads="1"/>
          </p:cNvSpPr>
          <p:nvPr>
            <p:ph type="body" idx="4294967295"/>
          </p:nvPr>
        </p:nvSpPr>
        <p:spPr>
          <a:xfrm>
            <a:off x="268288" y="2000250"/>
            <a:ext cx="4576762" cy="3811588"/>
          </a:xfrm>
        </p:spPr>
        <p:txBody>
          <a:bodyPr/>
          <a:lstStyle/>
          <a:p>
            <a:pPr eaLnBrk="1" hangingPunct="1">
              <a:lnSpc>
                <a:spcPct val="120000"/>
              </a:lnSpc>
            </a:pPr>
            <a:r>
              <a:rPr lang="en-US" sz="1400" smtClean="0">
                <a:solidFill>
                  <a:schemeClr val="tx1"/>
                </a:solidFill>
              </a:rPr>
              <a:t>When consumers read many of these pages, they were confused by the terminology presented to them (such as “BPQY” and the example BPQY on the What Benefits am I on Now Page)</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The news article labeled “Economic Stimulus Package to Benefit SSI and Social Security Beneficiaries” was an exception to this finding, because it provided an overview that consumer participants could understand</a:t>
            </a:r>
            <a:endParaRPr lang="en-US" sz="1400" smtClean="0">
              <a:solidFill>
                <a:srgbClr val="FF0000"/>
              </a:solidFill>
            </a:endParaRPr>
          </a:p>
        </p:txBody>
      </p:sp>
      <p:sp>
        <p:nvSpPr>
          <p:cNvPr id="29701"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Some consumer participants explored content pages to learn more about the website, but they often found this content hard to understand.</a:t>
            </a:r>
          </a:p>
        </p:txBody>
      </p:sp>
      <p:sp>
        <p:nvSpPr>
          <p:cNvPr id="29702"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A9D1D3F9-6CFC-49A7-B01F-AB559AEBC2CA}" type="slidenum">
              <a:rPr lang="en-US" sz="900" i="0">
                <a:solidFill>
                  <a:schemeClr val="bg1"/>
                </a:solidFill>
                <a:latin typeface="Verdana" pitchFamily="34" charset="0"/>
              </a:rPr>
              <a:pPr eaLnBrk="0" hangingPunct="0">
                <a:spcBef>
                  <a:spcPct val="0"/>
                </a:spcBef>
                <a:buClrTx/>
                <a:buFontTx/>
                <a:buNone/>
              </a:pPr>
              <a:t>17</a:t>
            </a:fld>
            <a:endParaRPr lang="en-US" sz="900" i="0">
              <a:solidFill>
                <a:schemeClr val="bg1"/>
              </a:solidFill>
              <a:latin typeface="Verdana" pitchFamily="34" charset="0"/>
            </a:endParaRPr>
          </a:p>
        </p:txBody>
      </p:sp>
      <p:sp>
        <p:nvSpPr>
          <p:cNvPr id="29703" name="Text Box 9"/>
          <p:cNvSpPr txBox="1">
            <a:spLocks noChangeArrowheads="1"/>
          </p:cNvSpPr>
          <p:nvPr/>
        </p:nvSpPr>
        <p:spPr bwMode="auto">
          <a:xfrm>
            <a:off x="4657725" y="5103813"/>
            <a:ext cx="1644650" cy="968375"/>
          </a:xfrm>
          <a:prstGeom prst="rect">
            <a:avLst/>
          </a:prstGeom>
          <a:noFill/>
          <a:ln w="9525" algn="ctr">
            <a:noFill/>
            <a:miter lim="800000"/>
            <a:headEnd/>
            <a:tailEnd/>
          </a:ln>
        </p:spPr>
        <p:txBody>
          <a:bodyPr>
            <a:spAutoFit/>
          </a:bodyPr>
          <a:lstStyle/>
          <a:p>
            <a:pPr>
              <a:lnSpc>
                <a:spcPct val="120000"/>
              </a:lnSpc>
              <a:buFontTx/>
              <a:buNone/>
            </a:pPr>
            <a:r>
              <a:rPr lang="en-US" sz="1200">
                <a:solidFill>
                  <a:schemeClr val="tx1"/>
                </a:solidFill>
              </a:rPr>
              <a:t>“I don’t think they are giving me enough information to understand.”</a:t>
            </a:r>
            <a:endParaRPr lang="en-US" sz="1200"/>
          </a:p>
        </p:txBody>
      </p:sp>
      <p:sp>
        <p:nvSpPr>
          <p:cNvPr id="29704" name="Line 10"/>
          <p:cNvSpPr>
            <a:spLocks noChangeShapeType="1"/>
          </p:cNvSpPr>
          <p:nvPr/>
        </p:nvSpPr>
        <p:spPr bwMode="gray">
          <a:xfrm>
            <a:off x="4262438" y="2890838"/>
            <a:ext cx="649287" cy="38100"/>
          </a:xfrm>
          <a:prstGeom prst="line">
            <a:avLst/>
          </a:prstGeom>
          <a:noFill/>
          <a:ln w="31750">
            <a:solidFill>
              <a:srgbClr val="FF9933"/>
            </a:solidFill>
            <a:round/>
            <a:headEnd/>
            <a:tailEnd type="triangle" w="med" len="med"/>
          </a:ln>
        </p:spPr>
        <p:txBody>
          <a:bodyPr/>
          <a:lstStyle/>
          <a:p>
            <a:endParaRPr lang="en-US"/>
          </a:p>
        </p:txBody>
      </p:sp>
      <p:grpSp>
        <p:nvGrpSpPr>
          <p:cNvPr id="29705" name="Group 11"/>
          <p:cNvGrpSpPr>
            <a:grpSpLocks/>
          </p:cNvGrpSpPr>
          <p:nvPr/>
        </p:nvGrpSpPr>
        <p:grpSpPr bwMode="auto">
          <a:xfrm>
            <a:off x="5822950" y="2530475"/>
            <a:ext cx="2552700" cy="2178050"/>
            <a:chOff x="3636" y="1698"/>
            <a:chExt cx="1752" cy="1554"/>
          </a:xfrm>
        </p:grpSpPr>
        <p:pic>
          <p:nvPicPr>
            <p:cNvPr id="29709" name="Picture 12" descr="What_Benefts_On_Now_2b"/>
            <p:cNvPicPr>
              <a:picLocks noChangeAspect="1" noChangeArrowheads="1"/>
            </p:cNvPicPr>
            <p:nvPr/>
          </p:nvPicPr>
          <p:blipFill>
            <a:blip r:embed="rId4"/>
            <a:srcRect/>
            <a:stretch>
              <a:fillRect/>
            </a:stretch>
          </p:blipFill>
          <p:spPr bwMode="auto">
            <a:xfrm>
              <a:off x="3661" y="1706"/>
              <a:ext cx="1720" cy="1540"/>
            </a:xfrm>
            <a:prstGeom prst="rect">
              <a:avLst/>
            </a:prstGeom>
            <a:noFill/>
            <a:ln w="9525">
              <a:solidFill>
                <a:schemeClr val="folHlink"/>
              </a:solidFill>
              <a:miter lim="800000"/>
              <a:headEnd/>
              <a:tailEnd/>
            </a:ln>
          </p:spPr>
        </p:pic>
        <p:sp>
          <p:nvSpPr>
            <p:cNvPr id="29710" name="Line 13"/>
            <p:cNvSpPr>
              <a:spLocks noChangeShapeType="1"/>
            </p:cNvSpPr>
            <p:nvPr/>
          </p:nvSpPr>
          <p:spPr bwMode="auto">
            <a:xfrm>
              <a:off x="3642" y="1698"/>
              <a:ext cx="1746" cy="0"/>
            </a:xfrm>
            <a:prstGeom prst="line">
              <a:avLst/>
            </a:prstGeom>
            <a:noFill/>
            <a:ln w="28575">
              <a:solidFill>
                <a:schemeClr val="bg1"/>
              </a:solidFill>
              <a:round/>
              <a:headEnd/>
              <a:tailEnd/>
            </a:ln>
          </p:spPr>
          <p:txBody>
            <a:bodyPr/>
            <a:lstStyle/>
            <a:p>
              <a:endParaRPr lang="en-US"/>
            </a:p>
          </p:txBody>
        </p:sp>
        <p:sp>
          <p:nvSpPr>
            <p:cNvPr id="29711" name="Line 14"/>
            <p:cNvSpPr>
              <a:spLocks noChangeShapeType="1"/>
            </p:cNvSpPr>
            <p:nvPr/>
          </p:nvSpPr>
          <p:spPr bwMode="auto">
            <a:xfrm>
              <a:off x="3636" y="3252"/>
              <a:ext cx="1746" cy="0"/>
            </a:xfrm>
            <a:prstGeom prst="line">
              <a:avLst/>
            </a:prstGeom>
            <a:noFill/>
            <a:ln w="28575">
              <a:solidFill>
                <a:schemeClr val="bg1"/>
              </a:solidFill>
              <a:round/>
              <a:headEnd/>
              <a:tailEnd/>
            </a:ln>
          </p:spPr>
          <p:txBody>
            <a:bodyPr/>
            <a:lstStyle/>
            <a:p>
              <a:endParaRPr lang="en-US"/>
            </a:p>
          </p:txBody>
        </p:sp>
      </p:grpSp>
      <p:grpSp>
        <p:nvGrpSpPr>
          <p:cNvPr id="29706" name="Group 15"/>
          <p:cNvGrpSpPr>
            <a:grpSpLocks/>
          </p:cNvGrpSpPr>
          <p:nvPr/>
        </p:nvGrpSpPr>
        <p:grpSpPr bwMode="auto">
          <a:xfrm>
            <a:off x="4899025" y="2076450"/>
            <a:ext cx="2543175" cy="2879725"/>
            <a:chOff x="3086" y="1308"/>
            <a:chExt cx="1602" cy="1814"/>
          </a:xfrm>
        </p:grpSpPr>
        <p:pic>
          <p:nvPicPr>
            <p:cNvPr id="29707" name="Picture 16" descr="What_Benefts_On_Now_2a"/>
            <p:cNvPicPr>
              <a:picLocks noChangeAspect="1" noChangeArrowheads="1"/>
            </p:cNvPicPr>
            <p:nvPr/>
          </p:nvPicPr>
          <p:blipFill>
            <a:blip r:embed="rId5"/>
            <a:srcRect/>
            <a:stretch>
              <a:fillRect/>
            </a:stretch>
          </p:blipFill>
          <p:spPr bwMode="auto">
            <a:xfrm>
              <a:off x="3092" y="1308"/>
              <a:ext cx="1578" cy="1812"/>
            </a:xfrm>
            <a:prstGeom prst="rect">
              <a:avLst/>
            </a:prstGeom>
            <a:noFill/>
            <a:ln w="9525">
              <a:solidFill>
                <a:schemeClr val="folHlink"/>
              </a:solidFill>
              <a:miter lim="800000"/>
              <a:headEnd/>
              <a:tailEnd/>
            </a:ln>
          </p:spPr>
        </p:pic>
        <p:sp>
          <p:nvSpPr>
            <p:cNvPr id="29708" name="Line 17"/>
            <p:cNvSpPr>
              <a:spLocks noChangeShapeType="1"/>
            </p:cNvSpPr>
            <p:nvPr/>
          </p:nvSpPr>
          <p:spPr bwMode="auto">
            <a:xfrm>
              <a:off x="3086" y="3122"/>
              <a:ext cx="1602" cy="0"/>
            </a:xfrm>
            <a:prstGeom prst="line">
              <a:avLst/>
            </a:prstGeom>
            <a:noFill/>
            <a:ln w="28575">
              <a:solidFill>
                <a:schemeClr val="bg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eaLnBrk="1" hangingPunct="1"/>
            <a:r>
              <a:rPr lang="en-US" sz="2000" smtClean="0"/>
              <a:t>Impressions of the Website: Consumers (cont.)</a:t>
            </a:r>
          </a:p>
        </p:txBody>
      </p:sp>
      <p:sp>
        <p:nvSpPr>
          <p:cNvPr id="30723" name="Rectangle 3"/>
          <p:cNvSpPr>
            <a:spLocks noGrp="1" noChangeArrowheads="1"/>
          </p:cNvSpPr>
          <p:nvPr>
            <p:ph type="body" idx="4294967295"/>
          </p:nvPr>
        </p:nvSpPr>
        <p:spPr>
          <a:xfrm>
            <a:off x="268288" y="2165350"/>
            <a:ext cx="4106862" cy="3646488"/>
          </a:xfrm>
        </p:spPr>
        <p:txBody>
          <a:bodyPr/>
          <a:lstStyle/>
          <a:p>
            <a:pPr eaLnBrk="1" hangingPunct="1">
              <a:lnSpc>
                <a:spcPct val="120000"/>
              </a:lnSpc>
            </a:pPr>
            <a:r>
              <a:rPr lang="en-US" sz="1400" smtClean="0">
                <a:solidFill>
                  <a:schemeClr val="tx1"/>
                </a:solidFill>
              </a:rPr>
              <a:t>The readability of the text on this page was possibly hampered by the amount and length of the text</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One participant could not find information describing the audience of the website even though this information was located in the first sentence on this page</a:t>
            </a:r>
          </a:p>
          <a:p>
            <a:pPr eaLnBrk="1" hangingPunct="1">
              <a:lnSpc>
                <a:spcPct val="120000"/>
              </a:lnSpc>
            </a:pPr>
            <a:endParaRPr lang="en-US" sz="1400" smtClean="0">
              <a:solidFill>
                <a:schemeClr val="tx1"/>
              </a:solidFill>
            </a:endParaRPr>
          </a:p>
        </p:txBody>
      </p:sp>
      <p:sp>
        <p:nvSpPr>
          <p:cNvPr id="30724" name="Text Box 5"/>
          <p:cNvSpPr txBox="1">
            <a:spLocks noChangeArrowheads="1"/>
          </p:cNvSpPr>
          <p:nvPr/>
        </p:nvSpPr>
        <p:spPr bwMode="auto">
          <a:xfrm>
            <a:off x="160338" y="1104900"/>
            <a:ext cx="8488362" cy="973138"/>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A couple of consumer participants expected to find information about the purpose and audience of the website on the About Us Page, but found it difficult to locate this information.</a:t>
            </a:r>
          </a:p>
        </p:txBody>
      </p:sp>
      <p:sp>
        <p:nvSpPr>
          <p:cNvPr id="30725"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8EF7E3F0-D33E-4A98-905C-5DBA4CCD491F}" type="slidenum">
              <a:rPr lang="en-US" sz="900" i="0">
                <a:solidFill>
                  <a:schemeClr val="bg1"/>
                </a:solidFill>
                <a:latin typeface="Verdana" pitchFamily="34" charset="0"/>
              </a:rPr>
              <a:pPr eaLnBrk="0" hangingPunct="0">
                <a:spcBef>
                  <a:spcPct val="0"/>
                </a:spcBef>
                <a:buClrTx/>
                <a:buFontTx/>
                <a:buNone/>
              </a:pPr>
              <a:t>18</a:t>
            </a:fld>
            <a:endParaRPr lang="en-US" sz="900" i="0">
              <a:solidFill>
                <a:schemeClr val="bg1"/>
              </a:solidFill>
              <a:latin typeface="Verdana" pitchFamily="34" charset="0"/>
            </a:endParaRPr>
          </a:p>
        </p:txBody>
      </p:sp>
      <p:grpSp>
        <p:nvGrpSpPr>
          <p:cNvPr id="30726" name="Group 11"/>
          <p:cNvGrpSpPr>
            <a:grpSpLocks/>
          </p:cNvGrpSpPr>
          <p:nvPr/>
        </p:nvGrpSpPr>
        <p:grpSpPr bwMode="auto">
          <a:xfrm>
            <a:off x="5572125" y="2230438"/>
            <a:ext cx="2952750" cy="3713162"/>
            <a:chOff x="3252" y="1159"/>
            <a:chExt cx="2118" cy="2669"/>
          </a:xfrm>
        </p:grpSpPr>
        <p:pic>
          <p:nvPicPr>
            <p:cNvPr id="30727" name="Picture 8" descr="About_Central_Content_2"/>
            <p:cNvPicPr>
              <a:picLocks noChangeAspect="1" noChangeArrowheads="1"/>
            </p:cNvPicPr>
            <p:nvPr/>
          </p:nvPicPr>
          <p:blipFill>
            <a:blip r:embed="rId3"/>
            <a:srcRect/>
            <a:stretch>
              <a:fillRect/>
            </a:stretch>
          </p:blipFill>
          <p:spPr bwMode="auto">
            <a:xfrm>
              <a:off x="3253" y="1159"/>
              <a:ext cx="2095" cy="2669"/>
            </a:xfrm>
            <a:prstGeom prst="rect">
              <a:avLst/>
            </a:prstGeom>
            <a:noFill/>
            <a:ln w="9525">
              <a:solidFill>
                <a:schemeClr val="folHlink"/>
              </a:solidFill>
              <a:miter lim="800000"/>
              <a:headEnd/>
              <a:tailEnd/>
            </a:ln>
          </p:spPr>
        </p:pic>
        <p:sp>
          <p:nvSpPr>
            <p:cNvPr id="30728" name="Line 9"/>
            <p:cNvSpPr>
              <a:spLocks noChangeShapeType="1"/>
            </p:cNvSpPr>
            <p:nvPr/>
          </p:nvSpPr>
          <p:spPr bwMode="auto">
            <a:xfrm>
              <a:off x="3252" y="3828"/>
              <a:ext cx="2118" cy="0"/>
            </a:xfrm>
            <a:prstGeom prst="line">
              <a:avLst/>
            </a:prstGeom>
            <a:noFill/>
            <a:ln w="28575">
              <a:solidFill>
                <a:schemeClr val="bg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r>
              <a:rPr lang="en-US" sz="2000" smtClean="0"/>
              <a:t>Impressions of the Website: Consumers (cont.)</a:t>
            </a:r>
          </a:p>
        </p:txBody>
      </p:sp>
      <p:sp>
        <p:nvSpPr>
          <p:cNvPr id="31747" name="Rectangle 3"/>
          <p:cNvSpPr>
            <a:spLocks noGrp="1" noChangeArrowheads="1"/>
          </p:cNvSpPr>
          <p:nvPr>
            <p:ph type="body" idx="4294967295"/>
          </p:nvPr>
        </p:nvSpPr>
        <p:spPr>
          <a:xfrm>
            <a:off x="268288" y="2127250"/>
            <a:ext cx="4386262" cy="4129088"/>
          </a:xfrm>
        </p:spPr>
        <p:txBody>
          <a:bodyPr/>
          <a:lstStyle/>
          <a:p>
            <a:pPr eaLnBrk="1" hangingPunct="1">
              <a:lnSpc>
                <a:spcPct val="120000"/>
              </a:lnSpc>
              <a:spcBef>
                <a:spcPct val="0"/>
              </a:spcBef>
            </a:pPr>
            <a:r>
              <a:rPr lang="en-US" sz="1400" smtClean="0">
                <a:solidFill>
                  <a:schemeClr val="tx1"/>
                </a:solidFill>
              </a:rPr>
              <a:t>When asked to find this functionality, participants easily found these buttons at the top of the page</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Participants were pleasantly surprised to discover this functionality, because they were accustomed to changing font size through the browser or operating system</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Because these links are not found in all areas of the website, one participant had to exit an estimator while she was in the middle of her work so she could use this functionality</a:t>
            </a:r>
          </a:p>
        </p:txBody>
      </p:sp>
      <p:sp>
        <p:nvSpPr>
          <p:cNvPr id="31748"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The default font size worked well for most consumers, but a few with vision problems successfully used the Font Size Buttons.</a:t>
            </a:r>
          </a:p>
        </p:txBody>
      </p:sp>
      <p:sp>
        <p:nvSpPr>
          <p:cNvPr id="31749"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DC7FE2CE-21E5-40C7-A3D1-BC7C128A2D6E}" type="slidenum">
              <a:rPr lang="en-US" sz="900" i="0">
                <a:solidFill>
                  <a:schemeClr val="bg1"/>
                </a:solidFill>
                <a:latin typeface="Verdana" pitchFamily="34" charset="0"/>
              </a:rPr>
              <a:pPr eaLnBrk="0" hangingPunct="0">
                <a:spcBef>
                  <a:spcPct val="0"/>
                </a:spcBef>
                <a:buClrTx/>
                <a:buFontTx/>
                <a:buNone/>
              </a:pPr>
              <a:t>19</a:t>
            </a:fld>
            <a:endParaRPr lang="en-US" sz="900" i="0">
              <a:solidFill>
                <a:schemeClr val="bg1"/>
              </a:solidFill>
              <a:latin typeface="Verdana" pitchFamily="34" charset="0"/>
            </a:endParaRPr>
          </a:p>
        </p:txBody>
      </p:sp>
      <p:pic>
        <p:nvPicPr>
          <p:cNvPr id="31750" name="Picture 6" descr="Home_Snippet_2"/>
          <p:cNvPicPr>
            <a:picLocks noChangeAspect="1" noChangeArrowheads="1"/>
          </p:cNvPicPr>
          <p:nvPr/>
        </p:nvPicPr>
        <p:blipFill>
          <a:blip r:embed="rId3"/>
          <a:srcRect/>
          <a:stretch>
            <a:fillRect/>
          </a:stretch>
        </p:blipFill>
        <p:spPr bwMode="auto">
          <a:xfrm>
            <a:off x="4902200" y="2043113"/>
            <a:ext cx="3940175" cy="3711575"/>
          </a:xfrm>
          <a:prstGeom prst="rect">
            <a:avLst/>
          </a:prstGeom>
          <a:noFill/>
          <a:ln w="9525">
            <a:solidFill>
              <a:schemeClr val="folHlink"/>
            </a:solidFill>
            <a:miter lim="800000"/>
            <a:headEnd/>
            <a:tailEnd/>
          </a:ln>
        </p:spPr>
      </p:pic>
      <p:sp>
        <p:nvSpPr>
          <p:cNvPr id="31751" name="Rectangle 7"/>
          <p:cNvSpPr>
            <a:spLocks noChangeArrowheads="1"/>
          </p:cNvSpPr>
          <p:nvPr/>
        </p:nvSpPr>
        <p:spPr bwMode="auto">
          <a:xfrm>
            <a:off x="7192963" y="2081213"/>
            <a:ext cx="676275" cy="169862"/>
          </a:xfrm>
          <a:prstGeom prst="rect">
            <a:avLst/>
          </a:prstGeom>
          <a:noFill/>
          <a:ln w="31750" algn="ctr">
            <a:solidFill>
              <a:srgbClr val="FF9933"/>
            </a:solidFill>
            <a:miter lim="800000"/>
            <a:headEnd/>
            <a:tailEnd/>
          </a:ln>
        </p:spPr>
        <p:txBody>
          <a:bodyPr wrap="none" anchor="ctr"/>
          <a:lstStyle/>
          <a:p>
            <a:endParaRPr lang="en-US"/>
          </a:p>
        </p:txBody>
      </p:sp>
      <p:sp>
        <p:nvSpPr>
          <p:cNvPr id="31752" name="Line 8"/>
          <p:cNvSpPr>
            <a:spLocks noChangeShapeType="1"/>
          </p:cNvSpPr>
          <p:nvPr/>
        </p:nvSpPr>
        <p:spPr bwMode="gray">
          <a:xfrm flipV="1">
            <a:off x="3890963" y="2163763"/>
            <a:ext cx="3338512" cy="184150"/>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7F1CEF9B-5036-4830-A1A0-21C25408531A}" type="slidenum">
              <a:rPr lang="en-US" sz="900" i="0">
                <a:solidFill>
                  <a:schemeClr val="bg1"/>
                </a:solidFill>
                <a:latin typeface="Verdana" pitchFamily="34" charset="0"/>
              </a:rPr>
              <a:pPr eaLnBrk="0" hangingPunct="0">
                <a:spcBef>
                  <a:spcPct val="0"/>
                </a:spcBef>
                <a:buClrTx/>
                <a:buFontTx/>
                <a:buNone/>
              </a:pPr>
              <a:t>2</a:t>
            </a:fld>
            <a:endParaRPr lang="en-US" sz="900" i="0">
              <a:solidFill>
                <a:schemeClr val="bg1"/>
              </a:solidFill>
              <a:latin typeface="Verdana" pitchFamily="34" charset="0"/>
            </a:endParaRPr>
          </a:p>
        </p:txBody>
      </p:sp>
      <p:sp>
        <p:nvSpPr>
          <p:cNvPr id="9219" name="Text Box 2"/>
          <p:cNvSpPr txBox="1">
            <a:spLocks noChangeArrowheads="1"/>
          </p:cNvSpPr>
          <p:nvPr/>
        </p:nvSpPr>
        <p:spPr bwMode="auto">
          <a:xfrm>
            <a:off x="1381125" y="433388"/>
            <a:ext cx="6230938" cy="396875"/>
          </a:xfrm>
          <a:prstGeom prst="rect">
            <a:avLst/>
          </a:prstGeom>
          <a:noFill/>
          <a:ln w="9525">
            <a:noFill/>
            <a:miter lim="800000"/>
            <a:headEnd/>
            <a:tailEnd/>
          </a:ln>
        </p:spPr>
        <p:txBody>
          <a:bodyPr>
            <a:spAutoFit/>
          </a:bodyPr>
          <a:lstStyle/>
          <a:p>
            <a:pPr>
              <a:spcBef>
                <a:spcPct val="50000"/>
              </a:spcBef>
              <a:buClrTx/>
              <a:buFontTx/>
              <a:buNone/>
            </a:pPr>
            <a:r>
              <a:rPr lang="en-US" sz="2000" i="0">
                <a:solidFill>
                  <a:schemeClr val="bg1"/>
                </a:solidFill>
              </a:rPr>
              <a:t>Table of Contents</a:t>
            </a:r>
          </a:p>
        </p:txBody>
      </p:sp>
      <p:sp>
        <p:nvSpPr>
          <p:cNvPr id="9220" name="Rectangle 6"/>
          <p:cNvSpPr>
            <a:spLocks noGrp="1" noChangeArrowheads="1"/>
          </p:cNvSpPr>
          <p:nvPr>
            <p:ph type="body" idx="4294967295"/>
          </p:nvPr>
        </p:nvSpPr>
        <p:spPr bwMode="gray">
          <a:xfrm>
            <a:off x="1346200" y="1363663"/>
            <a:ext cx="7315200" cy="4232275"/>
          </a:xfrm>
        </p:spPr>
        <p:txBody>
          <a:bodyPr/>
          <a:lstStyle/>
          <a:p>
            <a:pPr eaLnBrk="1" hangingPunct="1">
              <a:buFont typeface="Trebuchet MS" pitchFamily="34" charset="0"/>
              <a:buAutoNum type="arabicPeriod"/>
            </a:pPr>
            <a:r>
              <a:rPr lang="en-US" smtClean="0">
                <a:solidFill>
                  <a:schemeClr val="tx1"/>
                </a:solidFill>
              </a:rPr>
              <a:t>Project Overview</a:t>
            </a:r>
          </a:p>
          <a:p>
            <a:pPr lvl="1" eaLnBrk="1" hangingPunct="1">
              <a:buFont typeface="Trebuchet MS" pitchFamily="34" charset="0"/>
              <a:buNone/>
            </a:pPr>
            <a:endParaRPr lang="en-US" sz="1200" smtClean="0">
              <a:solidFill>
                <a:schemeClr val="tx1"/>
              </a:solidFill>
            </a:endParaRPr>
          </a:p>
          <a:p>
            <a:pPr eaLnBrk="1" hangingPunct="1">
              <a:buFont typeface="Trebuchet MS" pitchFamily="34" charset="0"/>
              <a:buAutoNum type="arabicPeriod"/>
            </a:pPr>
            <a:r>
              <a:rPr lang="en-US" smtClean="0">
                <a:solidFill>
                  <a:schemeClr val="tx1"/>
                </a:solidFill>
              </a:rPr>
              <a:t>Executive Summary</a:t>
            </a:r>
          </a:p>
          <a:p>
            <a:pPr lvl="1" eaLnBrk="1" hangingPunct="1"/>
            <a:endParaRPr lang="en-US" smtClean="0">
              <a:solidFill>
                <a:schemeClr val="tx1"/>
              </a:solidFill>
            </a:endParaRPr>
          </a:p>
          <a:p>
            <a:pPr eaLnBrk="1" hangingPunct="1">
              <a:buFont typeface="Trebuchet MS" pitchFamily="34" charset="0"/>
              <a:buAutoNum type="arabicPeriod"/>
            </a:pPr>
            <a:r>
              <a:rPr lang="en-US" smtClean="0">
                <a:solidFill>
                  <a:schemeClr val="tx1"/>
                </a:solidFill>
              </a:rPr>
              <a:t>Detailed Findings &amp; Recommendations</a:t>
            </a:r>
          </a:p>
          <a:p>
            <a:pPr lvl="1"/>
            <a:r>
              <a:rPr lang="en-US" smtClean="0">
                <a:solidFill>
                  <a:schemeClr val="tx1"/>
                </a:solidFill>
              </a:rPr>
              <a:t>Impressions of the Website</a:t>
            </a:r>
          </a:p>
          <a:p>
            <a:pPr lvl="1"/>
            <a:r>
              <a:rPr lang="en-US" smtClean="0">
                <a:solidFill>
                  <a:schemeClr val="tx1"/>
                </a:solidFill>
              </a:rPr>
              <a:t>Finding and Using Benefits Content</a:t>
            </a:r>
          </a:p>
          <a:p>
            <a:pPr lvl="1"/>
            <a:r>
              <a:rPr lang="en-US" smtClean="0">
                <a:solidFill>
                  <a:schemeClr val="tx1"/>
                </a:solidFill>
              </a:rPr>
              <a:t>Using the Benefits to Work Estimator – Consumers</a:t>
            </a:r>
          </a:p>
          <a:p>
            <a:pPr lvl="1"/>
            <a:r>
              <a:rPr lang="en-US" smtClean="0">
                <a:solidFill>
                  <a:schemeClr val="tx1"/>
                </a:solidFill>
              </a:rPr>
              <a:t>Using the Benefits to Work Estimator - Professionals</a:t>
            </a:r>
          </a:p>
          <a:p>
            <a:pPr lvl="1"/>
            <a:r>
              <a:rPr lang="en-US" smtClean="0">
                <a:solidFill>
                  <a:schemeClr val="tx1"/>
                </a:solidFill>
              </a:rPr>
              <a:t>Using the MA-EPD Estimator</a:t>
            </a:r>
          </a:p>
          <a:p>
            <a:pPr lvl="1"/>
            <a:r>
              <a:rPr lang="en-US" smtClean="0">
                <a:solidFill>
                  <a:schemeClr val="tx1"/>
                </a:solidFill>
              </a:rPr>
              <a:t>Website Navigation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pPr eaLnBrk="1" hangingPunct="1"/>
            <a:r>
              <a:rPr lang="en-US" sz="2000" smtClean="0"/>
              <a:t>Impressions of the Website: Professionals</a:t>
            </a:r>
          </a:p>
        </p:txBody>
      </p:sp>
      <p:sp>
        <p:nvSpPr>
          <p:cNvPr id="32771" name="Rectangle 3"/>
          <p:cNvSpPr>
            <a:spLocks noGrp="1" noChangeArrowheads="1"/>
          </p:cNvSpPr>
          <p:nvPr>
            <p:ph type="body" idx="4294967295"/>
          </p:nvPr>
        </p:nvSpPr>
        <p:spPr>
          <a:xfrm>
            <a:off x="268288" y="2254250"/>
            <a:ext cx="5872162" cy="3849688"/>
          </a:xfrm>
        </p:spPr>
        <p:txBody>
          <a:bodyPr/>
          <a:lstStyle/>
          <a:p>
            <a:pPr eaLnBrk="1" hangingPunct="1">
              <a:lnSpc>
                <a:spcPct val="120000"/>
              </a:lnSpc>
            </a:pPr>
            <a:r>
              <a:rPr lang="en-US" sz="1400" smtClean="0">
                <a:solidFill>
                  <a:schemeClr val="tx1"/>
                </a:solidFill>
              </a:rPr>
              <a:t>Most professional participants initially explored the main content area underneath the picture at the top of the Home Page</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Unlike consumer participants, some professional participants also explored the links available through the Left Navigation; they may have been more comfortable with the words used in this area of the page</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Participants were more familiar with terminology used on the Home Page ( such as “MA-EPD” and “Medicare”)</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When exploring secondary content pages in more detail, professional participants were generally able to comprehend the content on these pages</a:t>
            </a:r>
          </a:p>
        </p:txBody>
      </p:sp>
      <p:sp>
        <p:nvSpPr>
          <p:cNvPr id="32772" name="Text Box 5"/>
          <p:cNvSpPr txBox="1">
            <a:spLocks noChangeArrowheads="1"/>
          </p:cNvSpPr>
          <p:nvPr/>
        </p:nvSpPr>
        <p:spPr bwMode="auto">
          <a:xfrm>
            <a:off x="252413" y="1244600"/>
            <a:ext cx="8488362" cy="973138"/>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For the most part professional participants interacted with the Home Page in a manner similar to the consumer participants, but they had little difficulty understanding the content they explored.</a:t>
            </a:r>
          </a:p>
        </p:txBody>
      </p:sp>
      <p:sp>
        <p:nvSpPr>
          <p:cNvPr id="32773"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F4314FDA-70D9-4EB7-AB87-A6C8C458442B}" type="slidenum">
              <a:rPr lang="en-US" sz="900" i="0">
                <a:solidFill>
                  <a:schemeClr val="bg1"/>
                </a:solidFill>
                <a:latin typeface="Verdana" pitchFamily="34" charset="0"/>
              </a:rPr>
              <a:pPr eaLnBrk="0" hangingPunct="0">
                <a:spcBef>
                  <a:spcPct val="0"/>
                </a:spcBef>
                <a:buClrTx/>
                <a:buFontTx/>
                <a:buNone/>
              </a:pPr>
              <a:t>20</a:t>
            </a:fld>
            <a:endParaRPr lang="en-US" sz="900" i="0">
              <a:solidFill>
                <a:schemeClr val="bg1"/>
              </a:solidFill>
              <a:latin typeface="Verdana" pitchFamily="34" charset="0"/>
            </a:endParaRPr>
          </a:p>
        </p:txBody>
      </p:sp>
      <p:pic>
        <p:nvPicPr>
          <p:cNvPr id="32774" name="Picture 7" descr="Home_Larger_1"/>
          <p:cNvPicPr>
            <a:picLocks noChangeAspect="1" noChangeArrowheads="1"/>
          </p:cNvPicPr>
          <p:nvPr/>
        </p:nvPicPr>
        <p:blipFill>
          <a:blip r:embed="rId3"/>
          <a:srcRect/>
          <a:stretch>
            <a:fillRect/>
          </a:stretch>
        </p:blipFill>
        <p:spPr bwMode="auto">
          <a:xfrm>
            <a:off x="6454775" y="2073275"/>
            <a:ext cx="2398713" cy="3994150"/>
          </a:xfrm>
          <a:prstGeom prst="rect">
            <a:avLst/>
          </a:prstGeom>
          <a:noFill/>
          <a:ln w="9525">
            <a:solidFill>
              <a:schemeClr val="folHlink"/>
            </a:solidFill>
            <a:miter lim="800000"/>
            <a:headEnd/>
            <a:tailEnd/>
          </a:ln>
        </p:spPr>
      </p:pic>
      <p:sp>
        <p:nvSpPr>
          <p:cNvPr id="32775" name="Rectangle 8"/>
          <p:cNvSpPr>
            <a:spLocks noChangeArrowheads="1"/>
          </p:cNvSpPr>
          <p:nvPr/>
        </p:nvSpPr>
        <p:spPr bwMode="auto">
          <a:xfrm>
            <a:off x="6945313" y="3476625"/>
            <a:ext cx="1876425" cy="2424113"/>
          </a:xfrm>
          <a:prstGeom prst="rect">
            <a:avLst/>
          </a:prstGeom>
          <a:noFill/>
          <a:ln w="31750" algn="ctr">
            <a:solidFill>
              <a:srgbClr val="FF9933"/>
            </a:solidFill>
            <a:miter lim="800000"/>
            <a:headEnd/>
            <a:tailEnd/>
          </a:ln>
        </p:spPr>
        <p:txBody>
          <a:bodyPr wrap="none" anchor="ctr"/>
          <a:lstStyle/>
          <a:p>
            <a:endParaRPr lang="en-US"/>
          </a:p>
        </p:txBody>
      </p:sp>
      <p:sp>
        <p:nvSpPr>
          <p:cNvPr id="32776" name="Line 9"/>
          <p:cNvSpPr>
            <a:spLocks noChangeShapeType="1"/>
          </p:cNvSpPr>
          <p:nvPr/>
        </p:nvSpPr>
        <p:spPr bwMode="gray">
          <a:xfrm>
            <a:off x="5778500" y="2730500"/>
            <a:ext cx="1158875" cy="1468438"/>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73553117-117B-4A15-BAE7-40EE1A5A72BA}" type="slidenum">
              <a:rPr lang="en-US" sz="900" i="0">
                <a:solidFill>
                  <a:schemeClr val="bg1"/>
                </a:solidFill>
                <a:latin typeface="Verdana" pitchFamily="34" charset="0"/>
              </a:rPr>
              <a:pPr eaLnBrk="0" hangingPunct="0">
                <a:spcBef>
                  <a:spcPct val="0"/>
                </a:spcBef>
                <a:buClrTx/>
                <a:buFontTx/>
                <a:buNone/>
              </a:pPr>
              <a:t>21</a:t>
            </a:fld>
            <a:endParaRPr lang="en-US" sz="900" i="0">
              <a:solidFill>
                <a:schemeClr val="bg1"/>
              </a:solidFill>
              <a:latin typeface="Verdana" pitchFamily="34" charset="0"/>
            </a:endParaRPr>
          </a:p>
        </p:txBody>
      </p:sp>
      <p:sp>
        <p:nvSpPr>
          <p:cNvPr id="33795" name="Rectangle 2"/>
          <p:cNvSpPr>
            <a:spLocks noGrp="1" noChangeArrowheads="1"/>
          </p:cNvSpPr>
          <p:nvPr>
            <p:ph type="title" idx="4294967295"/>
          </p:nvPr>
        </p:nvSpPr>
        <p:spPr>
          <a:xfrm>
            <a:off x="1416050" y="400050"/>
            <a:ext cx="7413625" cy="457200"/>
          </a:xfrm>
        </p:spPr>
        <p:txBody>
          <a:bodyPr/>
          <a:lstStyle/>
          <a:p>
            <a:pPr eaLnBrk="1" hangingPunct="1"/>
            <a:r>
              <a:rPr lang="en-US" sz="2000" smtClean="0"/>
              <a:t>Recommendations</a:t>
            </a:r>
          </a:p>
        </p:txBody>
      </p:sp>
      <p:graphicFrame>
        <p:nvGraphicFramePr>
          <p:cNvPr id="33823" name="Group 31"/>
          <p:cNvGraphicFramePr>
            <a:graphicFrameLocks noGrp="1"/>
          </p:cNvGraphicFramePr>
          <p:nvPr/>
        </p:nvGraphicFramePr>
        <p:xfrm>
          <a:off x="381000" y="1346200"/>
          <a:ext cx="8312150" cy="5675313"/>
        </p:xfrm>
        <a:graphic>
          <a:graphicData uri="http://schemas.openxmlformats.org/drawingml/2006/table">
            <a:tbl>
              <a:tblPr/>
              <a:tblGrid>
                <a:gridCol w="8312150"/>
              </a:tblGrid>
              <a:tr h="354013">
                <a:tc>
                  <a:txBody>
                    <a:bodyPr/>
                    <a:lstStyle/>
                    <a:p>
                      <a:pPr marL="0" marR="0" lvl="0" indent="0" algn="l" defTabSz="914400" rtl="0" eaLnBrk="1" fontAlgn="base" latinLnBrk="0" hangingPunct="1">
                        <a:lnSpc>
                          <a:spcPct val="100000"/>
                        </a:lnSpc>
                        <a:spcBef>
                          <a:spcPct val="20000"/>
                        </a:spcBef>
                        <a:spcAft>
                          <a:spcPct val="0"/>
                        </a:spcAft>
                        <a:buClr>
                          <a:srgbClr val="113268"/>
                        </a:buClr>
                        <a:buSzTx/>
                        <a:buFontTx/>
                        <a:buNone/>
                        <a:tabLst/>
                      </a:pPr>
                      <a:r>
                        <a:rPr kumimoji="0" lang="en-US" sz="1600" b="1" i="0" u="none" strike="noStrike" cap="none" normalizeH="0" baseline="0" smtClean="0">
                          <a:ln>
                            <a:noFill/>
                          </a:ln>
                          <a:solidFill>
                            <a:srgbClr val="292929"/>
                          </a:solidFill>
                          <a:effectLst/>
                          <a:latin typeface="Trebuchet MS" pitchFamily="34" charset="0"/>
                          <a:cs typeface="Arial" charset="0"/>
                        </a:rPr>
                        <a:t>Recommendations: Impressions of the Website</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135063">
                <a:tc>
                  <a:txBody>
                    <a:bodyPr/>
                    <a:lstStyle/>
                    <a:p>
                      <a:pPr marL="266700" marR="0" lvl="0" indent="-266700" algn="l" defTabSz="914400" rtl="0" eaLnBrk="1" fontAlgn="base" latinLnBrk="0" hangingPunct="1">
                        <a:lnSpc>
                          <a:spcPct val="120000"/>
                        </a:lnSpc>
                        <a:spcBef>
                          <a:spcPct val="20000"/>
                        </a:spcBef>
                        <a:spcAft>
                          <a:spcPct val="0"/>
                        </a:spcAft>
                        <a:buClr>
                          <a:srgbClr val="113268"/>
                        </a:buClr>
                        <a:buSzTx/>
                        <a:buFontTx/>
                        <a:buAutoNum type="arabicPeriod"/>
                        <a:tabLst/>
                      </a:pPr>
                      <a:r>
                        <a:rPr kumimoji="0" lang="en-US" sz="1400" b="1" i="0" u="none" strike="noStrike" cap="none" normalizeH="0" baseline="0" smtClean="0">
                          <a:ln>
                            <a:noFill/>
                          </a:ln>
                          <a:solidFill>
                            <a:srgbClr val="292929"/>
                          </a:solidFill>
                          <a:effectLst/>
                          <a:latin typeface="Trebuchet MS" pitchFamily="34" charset="0"/>
                          <a:cs typeface="Arial" charset="0"/>
                        </a:rPr>
                        <a:t>Goal: Communicate the purpose of the website more effectively</a:t>
                      </a:r>
                    </a:p>
                    <a:p>
                      <a:pPr marL="685800" marR="0" lvl="1" indent="-279400" algn="l" defTabSz="914400" rtl="0" eaLnBrk="1" fontAlgn="base" latinLnBrk="0" hangingPunct="1">
                        <a:lnSpc>
                          <a:spcPct val="120000"/>
                        </a:lnSpc>
                        <a:spcBef>
                          <a:spcPct val="200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Include a simple, concise and direct statement explaining the purpose and intended audience of the website.  Place it at the top of the main body of the Home Page.  </a:t>
                      </a:r>
                    </a:p>
                    <a:p>
                      <a:pPr marL="685800" marR="0" lvl="1" indent="-279400" algn="l" defTabSz="914400" rtl="0" eaLnBrk="1" fontAlgn="base" latinLnBrk="0" hangingPunct="1">
                        <a:lnSpc>
                          <a:spcPct val="120000"/>
                        </a:lnSpc>
                        <a:spcBef>
                          <a:spcPct val="200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Reformat the information that is currently located at the top of the About Us Page to improve scannability.  Use paragraph headings to telegraph section content, and bulleted lists where possible. </a:t>
                      </a:r>
                      <a:endParaRPr kumimoji="0" lang="en-US" sz="1400" b="0" i="0" u="none" strike="noStrike" cap="none" normalizeH="0" baseline="0" smtClean="0">
                        <a:ln>
                          <a:noFill/>
                        </a:ln>
                        <a:solidFill>
                          <a:srgbClr val="FF3300"/>
                        </a:solidFill>
                        <a:effectLst/>
                        <a:latin typeface="Trebuchet MS" pitchFamily="34" charset="0"/>
                        <a:cs typeface="Times New Roman" pitchFamily="18"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908050">
                <a:tc>
                  <a:txBody>
                    <a:bodyPr/>
                    <a:lstStyle/>
                    <a:p>
                      <a:pPr marL="266700" marR="0" lvl="0" indent="-266700" algn="l" defTabSz="914400" rtl="0" eaLnBrk="1" fontAlgn="base" latinLnBrk="0" hangingPunct="1">
                        <a:lnSpc>
                          <a:spcPct val="120000"/>
                        </a:lnSpc>
                        <a:spcBef>
                          <a:spcPct val="20000"/>
                        </a:spcBef>
                        <a:spcAft>
                          <a:spcPct val="0"/>
                        </a:spcAft>
                        <a:buClr>
                          <a:srgbClr val="113268"/>
                        </a:buClr>
                        <a:buSzTx/>
                        <a:buFont typeface="Trebuchet MS" pitchFamily="34" charset="0"/>
                        <a:buNone/>
                        <a:tabLst/>
                      </a:pPr>
                      <a:r>
                        <a:rPr kumimoji="0" lang="en-US" sz="1400" b="1" i="0" u="none" strike="noStrike" cap="none" normalizeH="0" baseline="0" smtClean="0">
                          <a:ln>
                            <a:noFill/>
                          </a:ln>
                          <a:solidFill>
                            <a:srgbClr val="000000"/>
                          </a:solidFill>
                          <a:effectLst/>
                          <a:latin typeface="Trebuchet MS" pitchFamily="34" charset="0"/>
                          <a:cs typeface="Times New Roman" pitchFamily="18" charset="0"/>
                        </a:rPr>
                        <a:t>2. Goal: Make more effective use of the Home Page to showcase site content</a:t>
                      </a:r>
                    </a:p>
                    <a:p>
                      <a:pPr marL="723900" marR="0" lvl="1" indent="-266700" algn="l" defTabSz="914400" rtl="0" eaLnBrk="1" fontAlgn="base" latinLnBrk="0" hangingPunct="1">
                        <a:lnSpc>
                          <a:spcPct val="120000"/>
                        </a:lnSpc>
                        <a:spcBef>
                          <a:spcPct val="200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000000"/>
                          </a:solidFill>
                          <a:effectLst/>
                          <a:latin typeface="Trebuchet MS" pitchFamily="34" charset="0"/>
                          <a:cs typeface="Times New Roman" pitchFamily="18" charset="0"/>
                        </a:rPr>
                        <a:t>Reduce the size and prominence of the center image</a:t>
                      </a:r>
                    </a:p>
                    <a:p>
                      <a:pPr marL="723900" marR="0" lvl="1" indent="-266700" algn="l" defTabSz="914400" rtl="0" eaLnBrk="1" fontAlgn="base" latinLnBrk="0" hangingPunct="1">
                        <a:lnSpc>
                          <a:spcPct val="120000"/>
                        </a:lnSpc>
                        <a:spcBef>
                          <a:spcPct val="200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000000"/>
                          </a:solidFill>
                          <a:effectLst/>
                          <a:latin typeface="Trebuchet MS" pitchFamily="34" charset="0"/>
                          <a:cs typeface="Times New Roman" pitchFamily="18" charset="0"/>
                        </a:rPr>
                        <a:t>Do not rely on center image for navigation</a:t>
                      </a:r>
                    </a:p>
                    <a:p>
                      <a:pPr marL="723900" marR="0" lvl="1" indent="-266700" algn="l" defTabSz="914400" rtl="0" eaLnBrk="1" fontAlgn="base" latinLnBrk="0" hangingPunct="1">
                        <a:lnSpc>
                          <a:spcPct val="120000"/>
                        </a:lnSpc>
                        <a:spcBef>
                          <a:spcPct val="200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000000"/>
                          </a:solidFill>
                          <a:effectLst/>
                          <a:latin typeface="Trebuchet MS" pitchFamily="34" charset="0"/>
                          <a:cs typeface="Times New Roman" pitchFamily="18" charset="0"/>
                        </a:rPr>
                        <a:t>Reallocate the center of the page to showcasing main content sections: Estimators, Life Situations, Income Support and Health Coverage</a:t>
                      </a:r>
                    </a:p>
                    <a:p>
                      <a:pPr marL="723900" marR="0" lvl="1" indent="-266700" algn="l" defTabSz="914400" rtl="0" eaLnBrk="1" fontAlgn="base" latinLnBrk="0" hangingPunct="1">
                        <a:lnSpc>
                          <a:spcPct val="120000"/>
                        </a:lnSpc>
                        <a:spcBef>
                          <a:spcPct val="200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000000"/>
                          </a:solidFill>
                          <a:effectLst/>
                          <a:latin typeface="Trebuchet MS" pitchFamily="34" charset="0"/>
                          <a:cs typeface="Times New Roman" pitchFamily="18" charset="0"/>
                        </a:rPr>
                        <a:t>Treat news and first-time user guidance as secondary modules </a:t>
                      </a:r>
                    </a:p>
                  </a:txBody>
                  <a:tcPr horzOverflow="overflow">
                    <a:lnL>
                      <a:noFill/>
                    </a:lnL>
                    <a:lnR>
                      <a:noFill/>
                    </a:lnR>
                    <a:lnT>
                      <a:noFill/>
                    </a:lnT>
                    <a:lnB>
                      <a:noFill/>
                    </a:lnB>
                    <a:lnTlToBr>
                      <a:noFill/>
                    </a:lnTlToBr>
                    <a:lnBlToTr>
                      <a:noFill/>
                    </a:lnBlToTr>
                    <a:solidFill>
                      <a:srgbClr val="F8F8F8"/>
                    </a:solidFill>
                  </a:tcPr>
                </a:tc>
              </a:tr>
              <a:tr h="908050">
                <a:tc>
                  <a:txBody>
                    <a:bodyPr/>
                    <a:lstStyle/>
                    <a:p>
                      <a:pPr marL="266700" marR="0" lvl="0" indent="-266700" algn="l" defTabSz="914400" rtl="0" eaLnBrk="1" fontAlgn="base" latinLnBrk="0" hangingPunct="1">
                        <a:lnSpc>
                          <a:spcPct val="120000"/>
                        </a:lnSpc>
                        <a:spcBef>
                          <a:spcPct val="20000"/>
                        </a:spcBef>
                        <a:spcAft>
                          <a:spcPct val="0"/>
                        </a:spcAft>
                        <a:buClr>
                          <a:srgbClr val="113268"/>
                        </a:buClr>
                        <a:buSzTx/>
                        <a:buFont typeface="Trebuchet MS" pitchFamily="34" charset="0"/>
                        <a:buAutoNum type="arabicPeriod" startAt="3"/>
                        <a:tabLst/>
                      </a:pPr>
                      <a:r>
                        <a:rPr kumimoji="0" lang="en-US" sz="1400" b="1" i="0" u="none" strike="noStrike" cap="none" normalizeH="0" baseline="0" smtClean="0">
                          <a:ln>
                            <a:noFill/>
                          </a:ln>
                          <a:solidFill>
                            <a:srgbClr val="000000"/>
                          </a:solidFill>
                          <a:effectLst/>
                          <a:latin typeface="Trebuchet MS" pitchFamily="34" charset="0"/>
                          <a:cs typeface="Times New Roman" pitchFamily="18" charset="0"/>
                        </a:rPr>
                        <a:t>Goal: Streamline navigation</a:t>
                      </a:r>
                    </a:p>
                    <a:p>
                      <a:pPr marL="723900" marR="0" lvl="1" indent="-266700" algn="l" defTabSz="914400" rtl="0" eaLnBrk="0" fontAlgn="base" latinLnBrk="0" hangingPunct="0">
                        <a:lnSpc>
                          <a:spcPct val="100000"/>
                        </a:lnSpc>
                        <a:spcBef>
                          <a:spcPct val="200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Keep the Font Size functionality</a:t>
                      </a:r>
                    </a:p>
                    <a:p>
                      <a:pPr marL="723900" marR="0" lvl="1" indent="-266700" algn="l" defTabSz="914400" rtl="0" eaLnBrk="0" fontAlgn="base" latinLnBrk="0" hangingPunct="0">
                        <a:lnSpc>
                          <a:spcPct val="100000"/>
                        </a:lnSpc>
                        <a:spcBef>
                          <a:spcPct val="200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Place the Font Size Buttons on every page of the website</a:t>
                      </a:r>
                      <a:endParaRPr kumimoji="0" lang="en-US" sz="1400" b="0" i="0" u="none" strike="noStrike" cap="none" normalizeH="0" baseline="0" smtClean="0">
                        <a:ln>
                          <a:noFill/>
                        </a:ln>
                        <a:solidFill>
                          <a:srgbClr val="000000"/>
                        </a:solidFill>
                        <a:effectLst/>
                        <a:latin typeface="Trebuchet MS" pitchFamily="34" charset="0"/>
                        <a:cs typeface="Times New Roman" pitchFamily="18" charset="0"/>
                      </a:endParaRPr>
                    </a:p>
                  </a:txBody>
                  <a:tcPr horzOverflow="overflow">
                    <a:lnL>
                      <a:noFill/>
                    </a:lnL>
                    <a:lnR>
                      <a:noFill/>
                    </a:lnR>
                    <a:lnT>
                      <a:noFill/>
                    </a:lnT>
                    <a:lnB>
                      <a:noFill/>
                    </a:lnB>
                    <a:lnTlToBr>
                      <a:noFill/>
                    </a:lnTlToBr>
                    <a:lnBlToTr>
                      <a:noFill/>
                    </a:lnBlToTr>
                    <a:solidFill>
                      <a:schemeClr val="bg1"/>
                    </a:solidFill>
                  </a:tcPr>
                </a:tc>
              </a:tr>
              <a:tr h="908050">
                <a:tc>
                  <a:txBody>
                    <a:bodyPr/>
                    <a:lstStyle/>
                    <a:p>
                      <a:pPr marL="266700" marR="0" lvl="0" indent="-266700" algn="l" defTabSz="914400" rtl="0" eaLnBrk="1" fontAlgn="base" latinLnBrk="0" hangingPunct="1">
                        <a:lnSpc>
                          <a:spcPct val="100000"/>
                        </a:lnSpc>
                        <a:spcBef>
                          <a:spcPct val="20000"/>
                        </a:spcBef>
                        <a:spcAft>
                          <a:spcPct val="0"/>
                        </a:spcAft>
                        <a:buClr>
                          <a:srgbClr val="113268"/>
                        </a:buClr>
                        <a:buSzTx/>
                        <a:buFont typeface="Trebuchet MS" pitchFamily="34" charset="0"/>
                        <a:buAutoNum type="arabicPeriod" startAt="3"/>
                        <a:tabLst/>
                      </a:pP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B147992C-6F95-4182-93A0-E585F93E303D}" type="slidenum">
              <a:rPr lang="en-US" sz="900" i="0">
                <a:solidFill>
                  <a:schemeClr val="bg1"/>
                </a:solidFill>
                <a:latin typeface="Verdana" pitchFamily="34" charset="0"/>
              </a:rPr>
              <a:pPr eaLnBrk="0" hangingPunct="0">
                <a:spcBef>
                  <a:spcPct val="0"/>
                </a:spcBef>
                <a:buClrTx/>
                <a:buFontTx/>
                <a:buNone/>
              </a:pPr>
              <a:t>22</a:t>
            </a:fld>
            <a:endParaRPr lang="en-US" sz="900" i="0">
              <a:solidFill>
                <a:schemeClr val="bg1"/>
              </a:solidFill>
              <a:latin typeface="Verdana" pitchFamily="34" charset="0"/>
            </a:endParaRPr>
          </a:p>
        </p:txBody>
      </p:sp>
      <p:sp>
        <p:nvSpPr>
          <p:cNvPr id="34819" name="Rectangle 2"/>
          <p:cNvSpPr>
            <a:spLocks noGrp="1" noChangeArrowheads="1"/>
          </p:cNvSpPr>
          <p:nvPr>
            <p:ph type="title" idx="4294967295"/>
          </p:nvPr>
        </p:nvSpPr>
        <p:spPr>
          <a:xfrm>
            <a:off x="1416050" y="400050"/>
            <a:ext cx="7413625" cy="457200"/>
          </a:xfrm>
        </p:spPr>
        <p:txBody>
          <a:bodyPr/>
          <a:lstStyle/>
          <a:p>
            <a:pPr eaLnBrk="1" hangingPunct="1"/>
            <a:r>
              <a:rPr lang="en-US" sz="2000" smtClean="0"/>
              <a:t>Recommendations</a:t>
            </a:r>
          </a:p>
        </p:txBody>
      </p:sp>
      <p:graphicFrame>
        <p:nvGraphicFramePr>
          <p:cNvPr id="34838" name="Group 22"/>
          <p:cNvGraphicFramePr>
            <a:graphicFrameLocks noGrp="1"/>
          </p:cNvGraphicFramePr>
          <p:nvPr/>
        </p:nvGraphicFramePr>
        <p:xfrm>
          <a:off x="381000" y="1346200"/>
          <a:ext cx="8305800" cy="4759325"/>
        </p:xfrm>
        <a:graphic>
          <a:graphicData uri="http://schemas.openxmlformats.org/drawingml/2006/table">
            <a:tbl>
              <a:tblPr/>
              <a:tblGrid>
                <a:gridCol w="8305800"/>
              </a:tblGrid>
              <a:tr h="354013">
                <a:tc>
                  <a:txBody>
                    <a:bodyPr/>
                    <a:lstStyle/>
                    <a:p>
                      <a:pPr marL="0" marR="0" lvl="0" indent="0" algn="l" defTabSz="914400" rtl="0" eaLnBrk="1" fontAlgn="base" latinLnBrk="0" hangingPunct="1">
                        <a:lnSpc>
                          <a:spcPct val="100000"/>
                        </a:lnSpc>
                        <a:spcBef>
                          <a:spcPct val="20000"/>
                        </a:spcBef>
                        <a:spcAft>
                          <a:spcPct val="0"/>
                        </a:spcAft>
                        <a:buClr>
                          <a:srgbClr val="113268"/>
                        </a:buClr>
                        <a:buSzTx/>
                        <a:buFontTx/>
                        <a:buNone/>
                        <a:tabLst/>
                      </a:pPr>
                      <a:r>
                        <a:rPr kumimoji="0" lang="en-US" sz="1600" b="1" i="0" u="none" strike="noStrike" cap="none" normalizeH="0" baseline="0" smtClean="0">
                          <a:ln>
                            <a:noFill/>
                          </a:ln>
                          <a:solidFill>
                            <a:srgbClr val="292929"/>
                          </a:solidFill>
                          <a:effectLst/>
                          <a:latin typeface="Trebuchet MS" pitchFamily="34" charset="0"/>
                          <a:cs typeface="Arial" charset="0"/>
                        </a:rPr>
                        <a:t>Recommendations: Impressions of the Website (cont.)</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125538">
                <a:tc>
                  <a:txBody>
                    <a:bodyPr/>
                    <a:lstStyle/>
                    <a:p>
                      <a:pPr marL="342900" marR="0" lvl="0" indent="-342900" algn="l" defTabSz="914400" rtl="0" eaLnBrk="1" fontAlgn="base" latinLnBrk="0" hangingPunct="1">
                        <a:lnSpc>
                          <a:spcPct val="120000"/>
                        </a:lnSpc>
                        <a:spcBef>
                          <a:spcPct val="20000"/>
                        </a:spcBef>
                        <a:spcAft>
                          <a:spcPct val="0"/>
                        </a:spcAft>
                        <a:buClr>
                          <a:srgbClr val="113268"/>
                        </a:buClr>
                        <a:buSzTx/>
                        <a:buFont typeface="Trebuchet MS" pitchFamily="34" charset="0"/>
                        <a:buAutoNum type="arabicPeriod" startAt="4"/>
                        <a:tabLst/>
                      </a:pPr>
                      <a:r>
                        <a:rPr kumimoji="0" lang="en-US" sz="1400" b="1" i="0" u="none" strike="noStrike" cap="none" normalizeH="0" baseline="0" smtClean="0">
                          <a:ln>
                            <a:noFill/>
                          </a:ln>
                          <a:solidFill>
                            <a:srgbClr val="000000"/>
                          </a:solidFill>
                          <a:effectLst/>
                          <a:latin typeface="Trebuchet MS" pitchFamily="34" charset="0"/>
                          <a:cs typeface="Times New Roman" pitchFamily="18" charset="0"/>
                        </a:rPr>
                        <a:t>Goal: Improve the readability of Home Page content</a:t>
                      </a:r>
                    </a:p>
                    <a:p>
                      <a:pPr marL="685800" marR="0" lvl="1" indent="-228600" algn="l" defTabSz="914400" rtl="0" eaLnBrk="1" fontAlgn="base" latinLnBrk="0" hangingPunct="1">
                        <a:lnSpc>
                          <a:spcPct val="120000"/>
                        </a:lnSpc>
                        <a:spcBef>
                          <a:spcPct val="200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000000"/>
                          </a:solidFill>
                          <a:effectLst/>
                          <a:latin typeface="Trebuchet MS" pitchFamily="34" charset="0"/>
                          <a:cs typeface="Times New Roman" pitchFamily="18" charset="0"/>
                        </a:rPr>
                        <a:t>Rework gray column header treatment, providing clearer separation from the main image area</a:t>
                      </a:r>
                    </a:p>
                    <a:p>
                      <a:pPr marL="685800" marR="0" lvl="1" indent="-228600" algn="l" defTabSz="914400" rtl="0" eaLnBrk="1" fontAlgn="base" latinLnBrk="0" hangingPunct="1">
                        <a:lnSpc>
                          <a:spcPct val="120000"/>
                        </a:lnSpc>
                        <a:spcBef>
                          <a:spcPct val="200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000000"/>
                          </a:solidFill>
                          <a:effectLst/>
                          <a:latin typeface="Trebuchet MS" pitchFamily="34" charset="0"/>
                          <a:cs typeface="Times New Roman" pitchFamily="18" charset="0"/>
                        </a:rPr>
                        <a:t>In each column, reformat the content for greater scannability: consider replacing paragraphs of text with lists of links </a:t>
                      </a:r>
                    </a:p>
                    <a:p>
                      <a:pPr marL="685800" marR="0" lvl="1" indent="-228600" algn="l" defTabSz="914400" rtl="0" eaLnBrk="1" fontAlgn="base" latinLnBrk="0" hangingPunct="1">
                        <a:lnSpc>
                          <a:spcPct val="120000"/>
                        </a:lnSpc>
                        <a:spcBef>
                          <a:spcPct val="200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000000"/>
                          </a:solidFill>
                          <a:effectLst/>
                          <a:latin typeface="Trebuchet MS" pitchFamily="34" charset="0"/>
                          <a:cs typeface="Times New Roman" pitchFamily="18" charset="0"/>
                        </a:rPr>
                        <a:t>Move “More” links closer to the corresponding sections</a:t>
                      </a:r>
                      <a:endParaRPr kumimoji="0" lang="en-US" sz="1400" b="0" i="0" u="none" strike="noStrike" cap="none" normalizeH="0" baseline="0" smtClean="0">
                        <a:ln>
                          <a:noFill/>
                        </a:ln>
                        <a:solidFill>
                          <a:srgbClr val="292929"/>
                        </a:solidFill>
                        <a:effectLst/>
                        <a:latin typeface="Trebuchet MS" pitchFamily="34"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r>
              <a:tr h="1125538">
                <a:tc>
                  <a:txBody>
                    <a:bodyPr/>
                    <a:lstStyle/>
                    <a:p>
                      <a:pPr marL="342900" marR="0" lvl="0" indent="-342900" algn="l" defTabSz="914400" rtl="0" eaLnBrk="1" fontAlgn="base" latinLnBrk="0" hangingPunct="1">
                        <a:lnSpc>
                          <a:spcPct val="120000"/>
                        </a:lnSpc>
                        <a:spcBef>
                          <a:spcPct val="20000"/>
                        </a:spcBef>
                        <a:spcAft>
                          <a:spcPct val="0"/>
                        </a:spcAft>
                        <a:buClr>
                          <a:srgbClr val="113268"/>
                        </a:buClr>
                        <a:buSzTx/>
                        <a:buFont typeface="Trebuchet MS" pitchFamily="34" charset="0"/>
                        <a:buAutoNum type="arabicPeriod" startAt="5"/>
                        <a:tabLst/>
                      </a:pPr>
                      <a:r>
                        <a:rPr kumimoji="0" lang="en-US" sz="1400" b="1" i="0" u="none" strike="noStrike" cap="none" normalizeH="0" baseline="0" smtClean="0">
                          <a:ln>
                            <a:noFill/>
                          </a:ln>
                          <a:solidFill>
                            <a:srgbClr val="292929"/>
                          </a:solidFill>
                          <a:effectLst/>
                          <a:latin typeface="Trebuchet MS" pitchFamily="34" charset="0"/>
                          <a:cs typeface="Arial" charset="0"/>
                        </a:rPr>
                        <a:t>Goal: Avoid confusing consumers with unfamiliar terminology</a:t>
                      </a:r>
                      <a:endParaRPr kumimoji="0" lang="en-US" sz="1600" b="1" i="0" u="none" strike="noStrike" cap="none" normalizeH="0" baseline="0" smtClean="0">
                        <a:ln>
                          <a:noFill/>
                        </a:ln>
                        <a:solidFill>
                          <a:srgbClr val="292929"/>
                        </a:solidFill>
                        <a:effectLst/>
                        <a:latin typeface="Trebuchet MS" pitchFamily="34" charset="0"/>
                        <a:cs typeface="Arial" charset="0"/>
                      </a:endParaRPr>
                    </a:p>
                    <a:p>
                      <a:pPr marL="685800" marR="0" lvl="1" indent="-228600" algn="l" defTabSz="914400" rtl="0" eaLnBrk="1" fontAlgn="base" latinLnBrk="0" hangingPunct="1">
                        <a:lnSpc>
                          <a:spcPct val="120000"/>
                        </a:lnSpc>
                        <a:spcBef>
                          <a:spcPct val="200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Avoid use of benefit terms and abbreviations in home page links</a:t>
                      </a:r>
                    </a:p>
                    <a:p>
                      <a:pPr marL="685800" marR="0" lvl="1" indent="-228600" algn="l" defTabSz="914400" rtl="0" eaLnBrk="1" fontAlgn="base" latinLnBrk="0" hangingPunct="1">
                        <a:lnSpc>
                          <a:spcPct val="120000"/>
                        </a:lnSpc>
                        <a:spcBef>
                          <a:spcPct val="200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When benefit terms are used in content, provide a way for the consumer to easily find information about unfamiliar terms</a:t>
                      </a:r>
                    </a:p>
                  </a:txBody>
                  <a:tcPr horzOverflow="overflow">
                    <a:lnL>
                      <a:noFill/>
                    </a:lnL>
                    <a:lnR>
                      <a:noFill/>
                    </a:lnR>
                    <a:lnT>
                      <a:noFill/>
                    </a:lnT>
                    <a:lnB>
                      <a:noFill/>
                    </a:lnB>
                    <a:lnTlToBr>
                      <a:noFill/>
                    </a:lnTlToBr>
                    <a:lnBlToTr>
                      <a:noFill/>
                    </a:lnBlToTr>
                    <a:solidFill>
                      <a:srgbClr val="F8F8F8"/>
                    </a:solidFill>
                  </a:tcPr>
                </a:tc>
              </a:tr>
              <a:tr h="914400">
                <a:tc>
                  <a:txBody>
                    <a:bodyPr/>
                    <a:lstStyle/>
                    <a:p>
                      <a:pPr marL="342900" marR="0" lvl="0" indent="-342900" algn="l" defTabSz="914400" rtl="0" eaLnBrk="1" fontAlgn="base" latinLnBrk="0" hangingPunct="1">
                        <a:lnSpc>
                          <a:spcPct val="120000"/>
                        </a:lnSpc>
                        <a:spcBef>
                          <a:spcPct val="20000"/>
                        </a:spcBef>
                        <a:spcAft>
                          <a:spcPct val="0"/>
                        </a:spcAft>
                        <a:buClr>
                          <a:srgbClr val="113268"/>
                        </a:buClr>
                        <a:buSzTx/>
                        <a:buFont typeface="Trebuchet MS" pitchFamily="34" charset="0"/>
                        <a:buAutoNum type="arabicPeriod" startAt="6"/>
                        <a:tabLst/>
                      </a:pPr>
                      <a:r>
                        <a:rPr kumimoji="0" lang="en-US" sz="1400" b="1" i="0" u="none" strike="noStrike" cap="none" normalizeH="0" baseline="0" smtClean="0">
                          <a:ln>
                            <a:noFill/>
                          </a:ln>
                          <a:solidFill>
                            <a:srgbClr val="292929"/>
                          </a:solidFill>
                          <a:effectLst/>
                          <a:latin typeface="Trebuchet MS" pitchFamily="34" charset="0"/>
                          <a:cs typeface="Arial" charset="0"/>
                        </a:rPr>
                        <a:t>Goal: Improve overall readability</a:t>
                      </a:r>
                    </a:p>
                    <a:p>
                      <a:pPr marL="800100" marR="0" lvl="1" indent="-342900" algn="l" defTabSz="914400" rtl="0" eaLnBrk="1" fontAlgn="base" latinLnBrk="0" hangingPunct="1">
                        <a:lnSpc>
                          <a:spcPct val="120000"/>
                        </a:lnSpc>
                        <a:spcBef>
                          <a:spcPct val="200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Reformat content to take advantage of web content formatting standards: divide content into short paragraphs, use separate section headings, use bulleted lists and eliminate excess words</a:t>
                      </a:r>
                    </a:p>
                    <a:p>
                      <a:pPr marL="800100" marR="0" lvl="1" indent="-342900" algn="l" defTabSz="914400" rtl="0" eaLnBrk="1" fontAlgn="base" latinLnBrk="0" hangingPunct="1">
                        <a:lnSpc>
                          <a:spcPct val="120000"/>
                        </a:lnSpc>
                        <a:spcBef>
                          <a:spcPct val="20000"/>
                        </a:spcBef>
                        <a:spcAft>
                          <a:spcPct val="0"/>
                        </a:spcAft>
                        <a:buClr>
                          <a:srgbClr val="113268"/>
                        </a:buClr>
                        <a:buSzTx/>
                        <a:buFont typeface="Trebuchet MS" pitchFamily="34" charset="0"/>
                        <a:buChar char="—"/>
                        <a:tabLst/>
                      </a:pPr>
                      <a:endParaRPr kumimoji="0" lang="en-US" sz="1400" b="0" i="0" u="none" strike="noStrike" cap="none" normalizeH="0" baseline="0" smtClean="0">
                        <a:ln>
                          <a:noFill/>
                        </a:ln>
                        <a:solidFill>
                          <a:srgbClr val="292929"/>
                        </a:solidFill>
                        <a:effectLst/>
                        <a:latin typeface="Trebuchet MS" pitchFamily="34" charset="0"/>
                        <a:cs typeface="Arial" charset="0"/>
                      </a:endParaRPr>
                    </a:p>
                  </a:txBody>
                  <a:tcPr horzOverflow="overflow">
                    <a:lnL>
                      <a:noFill/>
                    </a:lnL>
                    <a:lnR>
                      <a:noFill/>
                    </a:lnR>
                    <a:lnT>
                      <a:noFill/>
                    </a:lnT>
                    <a:lnB>
                      <a:noFill/>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6"/>
          <p:cNvSpPr txBox="1">
            <a:spLocks noGrp="1" noChangeArrowheads="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825DF9CE-32C5-48A3-84FF-5859168DC38D}" type="slidenum">
              <a:rPr lang="en-US" sz="900" i="0">
                <a:solidFill>
                  <a:schemeClr val="bg1"/>
                </a:solidFill>
                <a:latin typeface="Verdana" pitchFamily="34" charset="0"/>
              </a:rPr>
              <a:pPr eaLnBrk="0" hangingPunct="0">
                <a:spcBef>
                  <a:spcPct val="0"/>
                </a:spcBef>
                <a:buClrTx/>
                <a:buFontTx/>
                <a:buNone/>
              </a:pPr>
              <a:t>23</a:t>
            </a:fld>
            <a:endParaRPr lang="en-US" sz="900" i="0">
              <a:solidFill>
                <a:schemeClr val="bg1"/>
              </a:solidFill>
              <a:latin typeface="Verdana" pitchFamily="34" charset="0"/>
            </a:endParaRPr>
          </a:p>
        </p:txBody>
      </p:sp>
      <p:sp>
        <p:nvSpPr>
          <p:cNvPr id="35843" name="Text Box 2"/>
          <p:cNvSpPr>
            <a:spLocks noChangeArrowheads="1"/>
          </p:cNvSpPr>
          <p:nvPr>
            <p:ph type="subTitle" idx="4294967295"/>
          </p:nvPr>
        </p:nvSpPr>
        <p:spPr>
          <a:xfrm>
            <a:off x="714375" y="2430463"/>
            <a:ext cx="7326313" cy="512762"/>
          </a:xfrm>
          <a:noFill/>
        </p:spPr>
        <p:txBody>
          <a:bodyPr/>
          <a:lstStyle/>
          <a:p>
            <a:pPr marL="0" indent="0" eaLnBrk="1" hangingPunct="1">
              <a:spcBef>
                <a:spcPct val="50000"/>
              </a:spcBef>
              <a:buClrTx/>
              <a:buFontTx/>
              <a:buNone/>
            </a:pPr>
            <a:r>
              <a:rPr lang="en-US" sz="2000" smtClean="0">
                <a:solidFill>
                  <a:srgbClr val="15177D"/>
                </a:solidFill>
              </a:rPr>
              <a:t>Detailed Findings</a:t>
            </a:r>
          </a:p>
        </p:txBody>
      </p:sp>
      <p:sp>
        <p:nvSpPr>
          <p:cNvPr id="35844" name="Text Box 3"/>
          <p:cNvSpPr txBox="1">
            <a:spLocks noChangeArrowheads="1"/>
          </p:cNvSpPr>
          <p:nvPr/>
        </p:nvSpPr>
        <p:spPr bwMode="auto">
          <a:xfrm>
            <a:off x="1325563" y="2947988"/>
            <a:ext cx="5702300" cy="3414712"/>
          </a:xfrm>
          <a:prstGeom prst="rect">
            <a:avLst/>
          </a:prstGeom>
          <a:noFill/>
          <a:ln w="9525" algn="ctr">
            <a:noFill/>
            <a:miter lim="800000"/>
            <a:headEnd/>
            <a:tailEnd/>
          </a:ln>
        </p:spPr>
        <p:txBody>
          <a:bodyPr>
            <a:spAutoFit/>
          </a:bodyPr>
          <a:lstStyle/>
          <a:p>
            <a:pPr marL="342900" indent="-342900">
              <a:spcAft>
                <a:spcPct val="60000"/>
              </a:spcAft>
              <a:buFont typeface="Wingdings" pitchFamily="2" charset="2"/>
              <a:buNone/>
            </a:pPr>
            <a:r>
              <a:rPr lang="en-US" sz="1600" b="1" i="0">
                <a:solidFill>
                  <a:srgbClr val="15177D"/>
                </a:solidFill>
                <a:sym typeface="Wingdings" pitchFamily="2" charset="2"/>
              </a:rPr>
              <a:t>	</a:t>
            </a:r>
            <a:r>
              <a:rPr lang="en-US" sz="1600" i="0">
                <a:solidFill>
                  <a:srgbClr val="15177D"/>
                </a:solidFill>
              </a:rPr>
              <a:t>Impressions of the Website</a:t>
            </a:r>
          </a:p>
          <a:p>
            <a:pPr marL="342900" indent="-342900">
              <a:spcAft>
                <a:spcPct val="60000"/>
              </a:spcAft>
              <a:buFont typeface="Wingdings" pitchFamily="2" charset="2"/>
              <a:buNone/>
            </a:pPr>
            <a:r>
              <a:rPr lang="en-US" sz="1600" i="0"/>
              <a:t> </a:t>
            </a:r>
            <a:r>
              <a:rPr lang="en-US" sz="1600" b="1" i="0">
                <a:solidFill>
                  <a:srgbClr val="15177D"/>
                </a:solidFill>
                <a:sym typeface="Wingdings" pitchFamily="2" charset="2"/>
              </a:rPr>
              <a:t></a:t>
            </a:r>
            <a:r>
              <a:rPr lang="en-US" sz="1600" i="0"/>
              <a:t> </a:t>
            </a:r>
            <a:r>
              <a:rPr lang="en-US" sz="1600" b="1" i="0">
                <a:solidFill>
                  <a:srgbClr val="15177D"/>
                </a:solidFill>
              </a:rPr>
              <a:t>Finding and Using Benefits Content</a:t>
            </a:r>
          </a:p>
          <a:p>
            <a:pPr marL="342900" indent="-342900">
              <a:spcAft>
                <a:spcPct val="60000"/>
              </a:spcAft>
              <a:buFont typeface="Wingdings" pitchFamily="2" charset="2"/>
              <a:buNone/>
            </a:pPr>
            <a:r>
              <a:rPr lang="en-US" sz="1600" i="0">
                <a:solidFill>
                  <a:srgbClr val="15177D"/>
                </a:solidFill>
              </a:rPr>
              <a:t>	 Using the Benefits to Work Estimator - Consumers</a:t>
            </a:r>
          </a:p>
          <a:p>
            <a:pPr marL="342900" indent="-342900">
              <a:spcAft>
                <a:spcPct val="60000"/>
              </a:spcAft>
              <a:buFont typeface="Wingdings" pitchFamily="2" charset="2"/>
              <a:buNone/>
            </a:pPr>
            <a:r>
              <a:rPr lang="en-US" sz="1600" b="1" i="0">
                <a:solidFill>
                  <a:srgbClr val="15177D"/>
                </a:solidFill>
              </a:rPr>
              <a:t>	</a:t>
            </a:r>
            <a:r>
              <a:rPr lang="en-US" sz="1600" i="0">
                <a:solidFill>
                  <a:srgbClr val="15177D"/>
                </a:solidFill>
              </a:rPr>
              <a:t>Using the Benefits to Work Estimator - Professionals </a:t>
            </a:r>
          </a:p>
          <a:p>
            <a:pPr marL="342900" indent="-342900">
              <a:spcAft>
                <a:spcPct val="60000"/>
              </a:spcAft>
              <a:buFont typeface="Wingdings" pitchFamily="2" charset="2"/>
              <a:buNone/>
            </a:pPr>
            <a:r>
              <a:rPr lang="en-US" sz="1600" i="0">
                <a:solidFill>
                  <a:srgbClr val="15177D"/>
                </a:solidFill>
              </a:rPr>
              <a:t>	Using the MA-EPD Estimator</a:t>
            </a:r>
          </a:p>
          <a:p>
            <a:pPr marL="342900" indent="-342900">
              <a:spcAft>
                <a:spcPct val="60000"/>
              </a:spcAft>
              <a:buFont typeface="Wingdings" pitchFamily="2" charset="2"/>
              <a:buNone/>
            </a:pPr>
            <a:r>
              <a:rPr lang="en-US" sz="1600" i="0">
                <a:solidFill>
                  <a:srgbClr val="15177D"/>
                </a:solidFill>
              </a:rPr>
              <a:t>	Website Navigation</a:t>
            </a:r>
          </a:p>
          <a:p>
            <a:pPr marL="342900" indent="-342900">
              <a:spcAft>
                <a:spcPct val="60000"/>
              </a:spcAft>
              <a:buFont typeface="Wingdings" pitchFamily="2" charset="2"/>
              <a:buNone/>
            </a:pPr>
            <a:endParaRPr lang="en-US" sz="1600" i="0">
              <a:solidFill>
                <a:srgbClr val="15177D"/>
              </a:solidFill>
            </a:endParaRPr>
          </a:p>
          <a:p>
            <a:pPr marL="342900" indent="-342900">
              <a:spcAft>
                <a:spcPct val="60000"/>
              </a:spcAft>
              <a:buFont typeface="Wingdings" pitchFamily="2" charset="2"/>
              <a:buNone/>
            </a:pPr>
            <a:r>
              <a:rPr lang="en-US" sz="1600" i="0">
                <a:solidFill>
                  <a:srgbClr val="15177D"/>
                </a:solidFill>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2000" smtClean="0"/>
              <a:t>Finding and Using Benefits Content </a:t>
            </a:r>
          </a:p>
        </p:txBody>
      </p:sp>
      <p:sp>
        <p:nvSpPr>
          <p:cNvPr id="36867" name="Rectangle 3"/>
          <p:cNvSpPr>
            <a:spLocks noGrp="1" noChangeArrowheads="1"/>
          </p:cNvSpPr>
          <p:nvPr>
            <p:ph type="body" idx="1"/>
          </p:nvPr>
        </p:nvSpPr>
        <p:spPr>
          <a:xfrm>
            <a:off x="927100" y="3371850"/>
            <a:ext cx="7759700" cy="1674813"/>
          </a:xfrm>
        </p:spPr>
        <p:txBody>
          <a:bodyPr/>
          <a:lstStyle/>
          <a:p>
            <a:pPr eaLnBrk="1" hangingPunct="1">
              <a:lnSpc>
                <a:spcPct val="90000"/>
              </a:lnSpc>
            </a:pPr>
            <a:r>
              <a:rPr lang="en-US" smtClean="0"/>
              <a:t>“What are the eligibility rules for MA-EPD?”</a:t>
            </a:r>
          </a:p>
          <a:p>
            <a:pPr eaLnBrk="1" hangingPunct="1">
              <a:lnSpc>
                <a:spcPct val="90000"/>
              </a:lnSpc>
            </a:pPr>
            <a:r>
              <a:rPr lang="en-US" smtClean="0"/>
              <a:t>“What is SSI?”</a:t>
            </a:r>
          </a:p>
          <a:p>
            <a:pPr eaLnBrk="1" hangingPunct="1">
              <a:lnSpc>
                <a:spcPct val="90000"/>
              </a:lnSpc>
            </a:pPr>
            <a:r>
              <a:rPr lang="en-US" smtClean="0"/>
              <a:t>“How does someone apply for Social Security?”</a:t>
            </a:r>
          </a:p>
          <a:p>
            <a:pPr eaLnBrk="1" hangingPunct="1">
              <a:lnSpc>
                <a:spcPct val="90000"/>
              </a:lnSpc>
            </a:pPr>
            <a:r>
              <a:rPr lang="en-US" smtClean="0"/>
              <a:t>“What is this year’s Federal Benefit Rate for SSI?”</a:t>
            </a:r>
          </a:p>
          <a:p>
            <a:pPr eaLnBrk="1" hangingPunct="1">
              <a:lnSpc>
                <a:spcPct val="90000"/>
              </a:lnSpc>
            </a:pPr>
            <a:r>
              <a:rPr lang="en-US" smtClean="0"/>
              <a:t>“What is Medicare Part D?”</a:t>
            </a:r>
          </a:p>
          <a:p>
            <a:pPr eaLnBrk="1" hangingPunct="1">
              <a:lnSpc>
                <a:spcPct val="90000"/>
              </a:lnSpc>
            </a:pPr>
            <a:r>
              <a:rPr lang="en-US" smtClean="0"/>
              <a:t>“What is a Donut Hole?”</a:t>
            </a:r>
          </a:p>
        </p:txBody>
      </p:sp>
      <p:sp>
        <p:nvSpPr>
          <p:cNvPr id="36868" name="Text Box 4"/>
          <p:cNvSpPr txBox="1">
            <a:spLocks noChangeArrowheads="1"/>
          </p:cNvSpPr>
          <p:nvPr/>
        </p:nvSpPr>
        <p:spPr bwMode="auto">
          <a:xfrm>
            <a:off x="450850" y="1276350"/>
            <a:ext cx="6307138" cy="336550"/>
          </a:xfrm>
          <a:prstGeom prst="rect">
            <a:avLst/>
          </a:prstGeom>
          <a:noFill/>
          <a:ln w="9525" algn="ctr">
            <a:noFill/>
            <a:miter lim="800000"/>
            <a:headEnd/>
            <a:tailEnd/>
          </a:ln>
        </p:spPr>
        <p:txBody>
          <a:bodyPr wrap="none">
            <a:spAutoFit/>
          </a:bodyPr>
          <a:lstStyle/>
          <a:p>
            <a:pPr marL="342900" indent="-342900">
              <a:buFontTx/>
              <a:buNone/>
            </a:pPr>
            <a:r>
              <a:rPr lang="en-US" sz="1600" b="1" i="0">
                <a:solidFill>
                  <a:schemeClr val="tx1"/>
                </a:solidFill>
              </a:rPr>
              <a:t>Professionals only </a:t>
            </a:r>
            <a:r>
              <a:rPr lang="en-US" sz="1600" i="0">
                <a:solidFill>
                  <a:schemeClr val="tx1"/>
                </a:solidFill>
              </a:rPr>
              <a:t>were asked to complete the following scenario:</a:t>
            </a:r>
          </a:p>
        </p:txBody>
      </p:sp>
      <p:sp>
        <p:nvSpPr>
          <p:cNvPr id="36869"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26A0934D-06B9-4F37-84EC-973F790860F9}" type="slidenum">
              <a:rPr lang="en-US" sz="900" i="0">
                <a:solidFill>
                  <a:schemeClr val="bg1"/>
                </a:solidFill>
                <a:latin typeface="Verdana" pitchFamily="34" charset="0"/>
              </a:rPr>
              <a:pPr eaLnBrk="0" hangingPunct="0">
                <a:spcBef>
                  <a:spcPct val="0"/>
                </a:spcBef>
                <a:buClrTx/>
                <a:buFontTx/>
                <a:buNone/>
              </a:pPr>
              <a:t>24</a:t>
            </a:fld>
            <a:endParaRPr lang="en-US" sz="900" i="0">
              <a:solidFill>
                <a:schemeClr val="bg1"/>
              </a:solidFill>
              <a:latin typeface="Verdana" pitchFamily="34" charset="0"/>
            </a:endParaRPr>
          </a:p>
        </p:txBody>
      </p:sp>
      <p:sp>
        <p:nvSpPr>
          <p:cNvPr id="36870" name="Text Box 8"/>
          <p:cNvSpPr txBox="1">
            <a:spLocks noChangeArrowheads="1"/>
          </p:cNvSpPr>
          <p:nvPr/>
        </p:nvSpPr>
        <p:spPr bwMode="auto">
          <a:xfrm>
            <a:off x="923925" y="1736725"/>
            <a:ext cx="7731125" cy="825500"/>
          </a:xfrm>
          <a:prstGeom prst="rect">
            <a:avLst/>
          </a:prstGeom>
          <a:noFill/>
          <a:ln w="9525" algn="ctr">
            <a:noFill/>
            <a:miter lim="800000"/>
            <a:headEnd/>
            <a:tailEnd/>
          </a:ln>
        </p:spPr>
        <p:txBody>
          <a:bodyPr>
            <a:spAutoFit/>
          </a:bodyPr>
          <a:lstStyle/>
          <a:p>
            <a:pPr>
              <a:buFontTx/>
              <a:buNone/>
            </a:pPr>
            <a:r>
              <a:rPr lang="en-US" sz="1600" i="0"/>
              <a:t>“Please pretend that now that you’ve taken a look at the website, you’d like to see if the website can provide you with more information about some questions you have about benefits.  Use the site to answer the following question:”</a:t>
            </a:r>
            <a:endParaRPr lang="en-US" i="0"/>
          </a:p>
        </p:txBody>
      </p:sp>
      <p:sp>
        <p:nvSpPr>
          <p:cNvPr id="36871" name="Text Box 9"/>
          <p:cNvSpPr txBox="1">
            <a:spLocks noChangeArrowheads="1"/>
          </p:cNvSpPr>
          <p:nvPr/>
        </p:nvSpPr>
        <p:spPr bwMode="auto">
          <a:xfrm>
            <a:off x="450850" y="2901950"/>
            <a:ext cx="7062788" cy="336550"/>
          </a:xfrm>
          <a:prstGeom prst="rect">
            <a:avLst/>
          </a:prstGeom>
          <a:noFill/>
          <a:ln w="9525" algn="ctr">
            <a:noFill/>
            <a:miter lim="800000"/>
            <a:headEnd/>
            <a:tailEnd/>
          </a:ln>
        </p:spPr>
        <p:txBody>
          <a:bodyPr wrap="none">
            <a:spAutoFit/>
          </a:bodyPr>
          <a:lstStyle/>
          <a:p>
            <a:pPr marL="342900" indent="-342900">
              <a:buFontTx/>
              <a:buNone/>
            </a:pPr>
            <a:r>
              <a:rPr lang="en-US" sz="1600" i="0"/>
              <a:t>Participants were asked to answer </a:t>
            </a:r>
            <a:r>
              <a:rPr lang="en-US" sz="1600" b="1" i="0"/>
              <a:t>one or more</a:t>
            </a:r>
            <a:r>
              <a:rPr lang="en-US" sz="1600" i="0"/>
              <a:t> of the following questions: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11"/>
          <p:cNvGrpSpPr>
            <a:grpSpLocks/>
          </p:cNvGrpSpPr>
          <p:nvPr/>
        </p:nvGrpSpPr>
        <p:grpSpPr bwMode="auto">
          <a:xfrm>
            <a:off x="6054725" y="2109788"/>
            <a:ext cx="3089275" cy="2536825"/>
            <a:chOff x="3598" y="1329"/>
            <a:chExt cx="2162" cy="1782"/>
          </a:xfrm>
        </p:grpSpPr>
        <p:pic>
          <p:nvPicPr>
            <p:cNvPr id="37898" name="Picture 7" descr="Home_Snippet_1"/>
            <p:cNvPicPr>
              <a:picLocks noChangeAspect="1" noChangeArrowheads="1"/>
            </p:cNvPicPr>
            <p:nvPr/>
          </p:nvPicPr>
          <p:blipFill>
            <a:blip r:embed="rId3"/>
            <a:srcRect/>
            <a:stretch>
              <a:fillRect/>
            </a:stretch>
          </p:blipFill>
          <p:spPr bwMode="auto">
            <a:xfrm>
              <a:off x="3606" y="1329"/>
              <a:ext cx="2098" cy="1782"/>
            </a:xfrm>
            <a:prstGeom prst="rect">
              <a:avLst/>
            </a:prstGeom>
            <a:noFill/>
            <a:ln w="9525">
              <a:solidFill>
                <a:schemeClr val="folHlink"/>
              </a:solidFill>
              <a:miter lim="800000"/>
              <a:headEnd/>
              <a:tailEnd/>
            </a:ln>
          </p:spPr>
        </p:pic>
        <p:sp>
          <p:nvSpPr>
            <p:cNvPr id="37899" name="Line 10"/>
            <p:cNvSpPr>
              <a:spLocks noChangeShapeType="1"/>
            </p:cNvSpPr>
            <p:nvPr/>
          </p:nvSpPr>
          <p:spPr bwMode="auto">
            <a:xfrm>
              <a:off x="3598" y="3106"/>
              <a:ext cx="2162" cy="0"/>
            </a:xfrm>
            <a:prstGeom prst="line">
              <a:avLst/>
            </a:prstGeom>
            <a:noFill/>
            <a:ln w="28575">
              <a:solidFill>
                <a:schemeClr val="bg1"/>
              </a:solidFill>
              <a:round/>
              <a:headEnd/>
              <a:tailEnd/>
            </a:ln>
          </p:spPr>
          <p:txBody>
            <a:bodyPr/>
            <a:lstStyle/>
            <a:p>
              <a:endParaRPr lang="en-US"/>
            </a:p>
          </p:txBody>
        </p:sp>
      </p:grpSp>
      <p:sp>
        <p:nvSpPr>
          <p:cNvPr id="37891" name="Rectangle 2"/>
          <p:cNvSpPr>
            <a:spLocks noGrp="1" noChangeArrowheads="1"/>
          </p:cNvSpPr>
          <p:nvPr>
            <p:ph type="title" idx="4294967295"/>
          </p:nvPr>
        </p:nvSpPr>
        <p:spPr/>
        <p:txBody>
          <a:bodyPr/>
          <a:lstStyle/>
          <a:p>
            <a:pPr eaLnBrk="1" hangingPunct="1"/>
            <a:r>
              <a:rPr lang="en-US" sz="2000" smtClean="0"/>
              <a:t>Finding and Using Benefits Content: Professionals</a:t>
            </a:r>
          </a:p>
        </p:txBody>
      </p:sp>
      <p:sp>
        <p:nvSpPr>
          <p:cNvPr id="37892" name="Rectangle 3"/>
          <p:cNvSpPr>
            <a:spLocks noGrp="1" noChangeArrowheads="1"/>
          </p:cNvSpPr>
          <p:nvPr>
            <p:ph type="body" idx="4294967295"/>
          </p:nvPr>
        </p:nvSpPr>
        <p:spPr>
          <a:xfrm>
            <a:off x="268288" y="2127250"/>
            <a:ext cx="4106862" cy="3925888"/>
          </a:xfrm>
        </p:spPr>
        <p:txBody>
          <a:bodyPr/>
          <a:lstStyle/>
          <a:p>
            <a:pPr eaLnBrk="1" hangingPunct="1">
              <a:lnSpc>
                <a:spcPct val="120000"/>
              </a:lnSpc>
            </a:pPr>
            <a:r>
              <a:rPr lang="en-US" sz="1400" smtClean="0">
                <a:solidFill>
                  <a:schemeClr val="tx1"/>
                </a:solidFill>
              </a:rPr>
              <a:t>Most professional participants used the Left Navigation as a starting point to answer questions about benefits</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Participants in this group understood the terms used for benefit categories in the Left Navigation</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Participants may have been drawn to these links because the tasks (such as “What are the eligibility rules for MA-EPD?”) may have focused them on terms used in this area of the Home Page</a:t>
            </a:r>
            <a:endParaRPr lang="en-US" sz="1400" smtClean="0">
              <a:solidFill>
                <a:srgbClr val="FF0000"/>
              </a:solidFill>
            </a:endParaRPr>
          </a:p>
        </p:txBody>
      </p:sp>
      <p:sp>
        <p:nvSpPr>
          <p:cNvPr id="37893"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Most professional participants had little trouble finding information on specific benefit programs through the Left Navigation.</a:t>
            </a:r>
          </a:p>
        </p:txBody>
      </p:sp>
      <p:sp>
        <p:nvSpPr>
          <p:cNvPr id="37894"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7EF2DAF7-A3B4-43C7-B2E0-D2D4C16D6675}" type="slidenum">
              <a:rPr lang="en-US" sz="900" i="0">
                <a:solidFill>
                  <a:schemeClr val="bg1"/>
                </a:solidFill>
                <a:latin typeface="Verdana" pitchFamily="34" charset="0"/>
              </a:rPr>
              <a:pPr eaLnBrk="0" hangingPunct="0">
                <a:spcBef>
                  <a:spcPct val="0"/>
                </a:spcBef>
                <a:buClrTx/>
                <a:buFontTx/>
                <a:buNone/>
              </a:pPr>
              <a:t>25</a:t>
            </a:fld>
            <a:endParaRPr lang="en-US" sz="900" i="0">
              <a:solidFill>
                <a:schemeClr val="bg1"/>
              </a:solidFill>
              <a:latin typeface="Verdana" pitchFamily="34" charset="0"/>
            </a:endParaRPr>
          </a:p>
        </p:txBody>
      </p:sp>
      <p:sp>
        <p:nvSpPr>
          <p:cNvPr id="37895" name="Rectangle 9"/>
          <p:cNvSpPr>
            <a:spLocks noChangeArrowheads="1"/>
          </p:cNvSpPr>
          <p:nvPr/>
        </p:nvSpPr>
        <p:spPr bwMode="auto">
          <a:xfrm>
            <a:off x="6072188" y="2709863"/>
            <a:ext cx="623887" cy="1041400"/>
          </a:xfrm>
          <a:prstGeom prst="rect">
            <a:avLst/>
          </a:prstGeom>
          <a:noFill/>
          <a:ln w="31750" algn="ctr">
            <a:solidFill>
              <a:srgbClr val="FF9933"/>
            </a:solidFill>
            <a:miter lim="800000"/>
            <a:headEnd/>
            <a:tailEnd/>
          </a:ln>
        </p:spPr>
        <p:txBody>
          <a:bodyPr wrap="none" anchor="ctr"/>
          <a:lstStyle/>
          <a:p>
            <a:endParaRPr lang="en-US"/>
          </a:p>
        </p:txBody>
      </p:sp>
      <p:pic>
        <p:nvPicPr>
          <p:cNvPr id="37896" name="Picture 8" descr="Home_Left_Nav_1"/>
          <p:cNvPicPr>
            <a:picLocks noChangeAspect="1" noChangeArrowheads="1"/>
          </p:cNvPicPr>
          <p:nvPr/>
        </p:nvPicPr>
        <p:blipFill>
          <a:blip r:embed="rId4"/>
          <a:srcRect/>
          <a:stretch>
            <a:fillRect/>
          </a:stretch>
        </p:blipFill>
        <p:spPr bwMode="auto">
          <a:xfrm>
            <a:off x="4743450" y="3624263"/>
            <a:ext cx="1485900" cy="2428875"/>
          </a:xfrm>
          <a:prstGeom prst="rect">
            <a:avLst/>
          </a:prstGeom>
          <a:noFill/>
          <a:ln w="9525">
            <a:solidFill>
              <a:schemeClr val="folHlink"/>
            </a:solidFill>
            <a:miter lim="800000"/>
            <a:headEnd/>
            <a:tailEnd/>
          </a:ln>
        </p:spPr>
      </p:pic>
      <p:sp>
        <p:nvSpPr>
          <p:cNvPr id="37897" name="Line 12"/>
          <p:cNvSpPr>
            <a:spLocks noChangeShapeType="1"/>
          </p:cNvSpPr>
          <p:nvPr/>
        </p:nvSpPr>
        <p:spPr bwMode="gray">
          <a:xfrm flipH="1">
            <a:off x="5686425" y="3144838"/>
            <a:ext cx="379413" cy="444500"/>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pPr eaLnBrk="1" hangingPunct="1"/>
            <a:r>
              <a:rPr lang="en-US" sz="2000" smtClean="0"/>
              <a:t>Finding and Using Benefits Content: Professionals (cont.)</a:t>
            </a:r>
          </a:p>
        </p:txBody>
      </p:sp>
      <p:sp>
        <p:nvSpPr>
          <p:cNvPr id="38915" name="Rectangle 3"/>
          <p:cNvSpPr>
            <a:spLocks noGrp="1" noChangeArrowheads="1"/>
          </p:cNvSpPr>
          <p:nvPr>
            <p:ph type="body" idx="4294967295"/>
          </p:nvPr>
        </p:nvSpPr>
        <p:spPr>
          <a:xfrm>
            <a:off x="268288" y="2127250"/>
            <a:ext cx="4703762" cy="3925888"/>
          </a:xfrm>
        </p:spPr>
        <p:txBody>
          <a:bodyPr/>
          <a:lstStyle/>
          <a:p>
            <a:pPr eaLnBrk="1" hangingPunct="1">
              <a:lnSpc>
                <a:spcPct val="120000"/>
              </a:lnSpc>
            </a:pPr>
            <a:r>
              <a:rPr lang="en-US" sz="1400" smtClean="0">
                <a:solidFill>
                  <a:schemeClr val="tx1"/>
                </a:solidFill>
              </a:rPr>
              <a:t>Many participants ignored the content found in top section of the page</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None of the participants used the “Read More” link in the center of the page, perhaps because the image appeared to be used for decoration, the link label was ambiguous, and the design of the link  made it look like a section heading</a:t>
            </a:r>
            <a:endParaRPr lang="en-US" sz="1400" smtClean="0">
              <a:solidFill>
                <a:srgbClr val="FF3300"/>
              </a:solidFill>
            </a:endParaRP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After examining the content found at the bottom of the page, participants usually went to the FAQs Link in the Left Navigation or the bottom of the page to access the FAQs</a:t>
            </a:r>
          </a:p>
          <a:p>
            <a:pPr eaLnBrk="1" hangingPunct="1">
              <a:lnSpc>
                <a:spcPct val="120000"/>
              </a:lnSpc>
            </a:pPr>
            <a:endParaRPr lang="en-US" sz="1400" smtClean="0">
              <a:solidFill>
                <a:schemeClr val="tx1"/>
              </a:solidFill>
            </a:endParaRPr>
          </a:p>
        </p:txBody>
      </p:sp>
      <p:sp>
        <p:nvSpPr>
          <p:cNvPr id="38916"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Most professional participants ignored the top section of content introductory pages and instead used the area at the bottom or the Left Navigation to access benefit details.</a:t>
            </a:r>
          </a:p>
        </p:txBody>
      </p:sp>
      <p:sp>
        <p:nvSpPr>
          <p:cNvPr id="38917"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D856BF1F-F37A-4260-8CAC-444E124F728A}" type="slidenum">
              <a:rPr lang="en-US" sz="900" i="0">
                <a:solidFill>
                  <a:schemeClr val="bg1"/>
                </a:solidFill>
                <a:latin typeface="Verdana" pitchFamily="34" charset="0"/>
              </a:rPr>
              <a:pPr eaLnBrk="0" hangingPunct="0">
                <a:spcBef>
                  <a:spcPct val="0"/>
                </a:spcBef>
                <a:buClrTx/>
                <a:buFontTx/>
                <a:buNone/>
              </a:pPr>
              <a:t>26</a:t>
            </a:fld>
            <a:endParaRPr lang="en-US" sz="900" i="0">
              <a:solidFill>
                <a:schemeClr val="bg1"/>
              </a:solidFill>
              <a:latin typeface="Verdana" pitchFamily="34" charset="0"/>
            </a:endParaRPr>
          </a:p>
        </p:txBody>
      </p:sp>
      <p:pic>
        <p:nvPicPr>
          <p:cNvPr id="38918" name="Picture 7" descr="Medicare_Home_Cropped_1"/>
          <p:cNvPicPr>
            <a:picLocks noChangeAspect="1" noChangeArrowheads="1"/>
          </p:cNvPicPr>
          <p:nvPr/>
        </p:nvPicPr>
        <p:blipFill>
          <a:blip r:embed="rId3"/>
          <a:srcRect/>
          <a:stretch>
            <a:fillRect/>
          </a:stretch>
        </p:blipFill>
        <p:spPr bwMode="auto">
          <a:xfrm>
            <a:off x="5319713" y="2252663"/>
            <a:ext cx="3436937" cy="3803650"/>
          </a:xfrm>
          <a:prstGeom prst="rect">
            <a:avLst/>
          </a:prstGeom>
          <a:noFill/>
          <a:ln w="9525">
            <a:solidFill>
              <a:schemeClr val="folHlink"/>
            </a:solidFill>
            <a:miter lim="800000"/>
            <a:headEnd/>
            <a:tailEnd/>
          </a:ln>
        </p:spPr>
      </p:pic>
      <p:sp>
        <p:nvSpPr>
          <p:cNvPr id="38919" name="Rectangle 8"/>
          <p:cNvSpPr>
            <a:spLocks noChangeArrowheads="1"/>
          </p:cNvSpPr>
          <p:nvPr/>
        </p:nvSpPr>
        <p:spPr bwMode="auto">
          <a:xfrm>
            <a:off x="6053138" y="2900363"/>
            <a:ext cx="2674937" cy="1374775"/>
          </a:xfrm>
          <a:prstGeom prst="rect">
            <a:avLst/>
          </a:prstGeom>
          <a:noFill/>
          <a:ln w="31750" algn="ctr">
            <a:solidFill>
              <a:srgbClr val="FF9933"/>
            </a:solidFill>
            <a:miter lim="800000"/>
            <a:headEnd/>
            <a:tailEnd/>
          </a:ln>
        </p:spPr>
        <p:txBody>
          <a:bodyPr wrap="none" anchor="ctr"/>
          <a:lstStyle/>
          <a:p>
            <a:endParaRPr lang="en-US"/>
          </a:p>
        </p:txBody>
      </p:sp>
      <p:sp>
        <p:nvSpPr>
          <p:cNvPr id="38920" name="Line 9"/>
          <p:cNvSpPr>
            <a:spLocks noChangeShapeType="1"/>
          </p:cNvSpPr>
          <p:nvPr/>
        </p:nvSpPr>
        <p:spPr bwMode="gray">
          <a:xfrm>
            <a:off x="4389438" y="2446338"/>
            <a:ext cx="1652587" cy="698500"/>
          </a:xfrm>
          <a:prstGeom prst="line">
            <a:avLst/>
          </a:prstGeom>
          <a:noFill/>
          <a:ln w="31750">
            <a:solidFill>
              <a:srgbClr val="FF9933"/>
            </a:solidFill>
            <a:round/>
            <a:headEnd/>
            <a:tailEnd type="triangle" w="med" len="med"/>
          </a:ln>
        </p:spPr>
        <p:txBody>
          <a:bodyPr/>
          <a:lstStyle/>
          <a:p>
            <a:endParaRPr lang="en-US"/>
          </a:p>
        </p:txBody>
      </p:sp>
      <p:sp>
        <p:nvSpPr>
          <p:cNvPr id="38921" name="Line 10"/>
          <p:cNvSpPr>
            <a:spLocks noChangeShapeType="1"/>
          </p:cNvSpPr>
          <p:nvPr/>
        </p:nvSpPr>
        <p:spPr bwMode="gray">
          <a:xfrm flipV="1">
            <a:off x="4567238" y="4960938"/>
            <a:ext cx="1512887" cy="317500"/>
          </a:xfrm>
          <a:prstGeom prst="line">
            <a:avLst/>
          </a:prstGeom>
          <a:noFill/>
          <a:ln w="31750">
            <a:solidFill>
              <a:srgbClr val="FF9933"/>
            </a:solidFill>
            <a:round/>
            <a:headEnd/>
            <a:tailEnd type="triangle" w="med" len="med"/>
          </a:ln>
        </p:spPr>
        <p:txBody>
          <a:bodyPr/>
          <a:lstStyle/>
          <a:p>
            <a:endParaRPr lang="en-US"/>
          </a:p>
        </p:txBody>
      </p:sp>
      <p:sp>
        <p:nvSpPr>
          <p:cNvPr id="38922" name="Line 11"/>
          <p:cNvSpPr>
            <a:spLocks noChangeShapeType="1"/>
          </p:cNvSpPr>
          <p:nvPr/>
        </p:nvSpPr>
        <p:spPr bwMode="gray">
          <a:xfrm flipV="1">
            <a:off x="4846638" y="4224338"/>
            <a:ext cx="560387" cy="990600"/>
          </a:xfrm>
          <a:prstGeom prst="line">
            <a:avLst/>
          </a:prstGeom>
          <a:noFill/>
          <a:ln w="31750">
            <a:solidFill>
              <a:srgbClr val="FF9933"/>
            </a:solidFill>
            <a:round/>
            <a:headEnd/>
            <a:tailEnd type="triangle" w="med" len="med"/>
          </a:ln>
        </p:spPr>
        <p:txBody>
          <a:bodyPr/>
          <a:lstStyle/>
          <a:p>
            <a:endParaRPr lang="en-US"/>
          </a:p>
        </p:txBody>
      </p:sp>
      <p:sp>
        <p:nvSpPr>
          <p:cNvPr id="38923" name="Line 12"/>
          <p:cNvSpPr>
            <a:spLocks noChangeShapeType="1"/>
          </p:cNvSpPr>
          <p:nvPr/>
        </p:nvSpPr>
        <p:spPr bwMode="gray">
          <a:xfrm>
            <a:off x="4808538" y="3792538"/>
            <a:ext cx="1373187" cy="114300"/>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lstStyle/>
          <a:p>
            <a:pPr eaLnBrk="1" hangingPunct="1"/>
            <a:r>
              <a:rPr lang="en-US" sz="2000" smtClean="0"/>
              <a:t>Finding and Using Benefits Content: Professionals (cont.)</a:t>
            </a:r>
          </a:p>
        </p:txBody>
      </p:sp>
      <p:sp>
        <p:nvSpPr>
          <p:cNvPr id="39939" name="Rectangle 3"/>
          <p:cNvSpPr>
            <a:spLocks noGrp="1" noChangeArrowheads="1"/>
          </p:cNvSpPr>
          <p:nvPr>
            <p:ph type="body" idx="4294967295"/>
          </p:nvPr>
        </p:nvSpPr>
        <p:spPr>
          <a:xfrm>
            <a:off x="268288" y="2127250"/>
            <a:ext cx="4373562" cy="3925888"/>
          </a:xfrm>
        </p:spPr>
        <p:txBody>
          <a:bodyPr/>
          <a:lstStyle/>
          <a:p>
            <a:pPr eaLnBrk="1" hangingPunct="1">
              <a:lnSpc>
                <a:spcPct val="120000"/>
              </a:lnSpc>
            </a:pPr>
            <a:r>
              <a:rPr lang="en-US" sz="1400" smtClean="0">
                <a:solidFill>
                  <a:schemeClr val="tx1"/>
                </a:solidFill>
              </a:rPr>
              <a:t>Participants often searched the question headings of the FAQ page to find the target information; information that could not be located this way was often difficult to find (such as “What is a donut hole?”)</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Professional participants had little trouble understanding answers provided to FAQ questions</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Most participants did not use the long list of anchor links at the beginning of the page nor the arrow links at the bottom of each question section, making this page difficult to navigate</a:t>
            </a:r>
          </a:p>
          <a:p>
            <a:pPr eaLnBrk="1" hangingPunct="1">
              <a:lnSpc>
                <a:spcPct val="120000"/>
              </a:lnSpc>
            </a:pPr>
            <a:endParaRPr lang="en-US" sz="1400" smtClean="0">
              <a:solidFill>
                <a:schemeClr val="tx1"/>
              </a:solidFill>
            </a:endParaRPr>
          </a:p>
        </p:txBody>
      </p:sp>
      <p:sp>
        <p:nvSpPr>
          <p:cNvPr id="39940"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Most professional participants could answer questions using the information provided in the FAQ pages.</a:t>
            </a:r>
          </a:p>
        </p:txBody>
      </p:sp>
      <p:sp>
        <p:nvSpPr>
          <p:cNvPr id="39941"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3B4DAD73-ED6B-4118-8099-582CE42B2188}" type="slidenum">
              <a:rPr lang="en-US" sz="900" i="0">
                <a:solidFill>
                  <a:schemeClr val="bg1"/>
                </a:solidFill>
                <a:latin typeface="Verdana" pitchFamily="34" charset="0"/>
              </a:rPr>
              <a:pPr eaLnBrk="0" hangingPunct="0">
                <a:spcBef>
                  <a:spcPct val="0"/>
                </a:spcBef>
                <a:buClrTx/>
                <a:buFontTx/>
                <a:buNone/>
              </a:pPr>
              <a:t>27</a:t>
            </a:fld>
            <a:endParaRPr lang="en-US" sz="900" i="0">
              <a:solidFill>
                <a:schemeClr val="bg1"/>
              </a:solidFill>
              <a:latin typeface="Verdana" pitchFamily="34" charset="0"/>
            </a:endParaRPr>
          </a:p>
        </p:txBody>
      </p:sp>
      <p:grpSp>
        <p:nvGrpSpPr>
          <p:cNvPr id="39942" name="Group 11"/>
          <p:cNvGrpSpPr>
            <a:grpSpLocks/>
          </p:cNvGrpSpPr>
          <p:nvPr/>
        </p:nvGrpSpPr>
        <p:grpSpPr bwMode="auto">
          <a:xfrm>
            <a:off x="5089525" y="2092325"/>
            <a:ext cx="2543175" cy="3536950"/>
            <a:chOff x="3014" y="990"/>
            <a:chExt cx="1602" cy="2228"/>
          </a:xfrm>
        </p:grpSpPr>
        <p:pic>
          <p:nvPicPr>
            <p:cNvPr id="39951" name="Picture 9" descr="Medicare_FAQ_Crop_2a"/>
            <p:cNvPicPr>
              <a:picLocks noChangeAspect="1" noChangeArrowheads="1"/>
            </p:cNvPicPr>
            <p:nvPr/>
          </p:nvPicPr>
          <p:blipFill>
            <a:blip r:embed="rId3"/>
            <a:srcRect/>
            <a:stretch>
              <a:fillRect/>
            </a:stretch>
          </p:blipFill>
          <p:spPr bwMode="auto">
            <a:xfrm>
              <a:off x="3032" y="990"/>
              <a:ext cx="1543" cy="2225"/>
            </a:xfrm>
            <a:prstGeom prst="rect">
              <a:avLst/>
            </a:prstGeom>
            <a:noFill/>
            <a:ln w="9525">
              <a:solidFill>
                <a:schemeClr val="folHlink"/>
              </a:solidFill>
              <a:miter lim="800000"/>
              <a:headEnd/>
              <a:tailEnd/>
            </a:ln>
          </p:spPr>
        </p:pic>
        <p:sp>
          <p:nvSpPr>
            <p:cNvPr id="39952" name="Line 10"/>
            <p:cNvSpPr>
              <a:spLocks noChangeShapeType="1"/>
            </p:cNvSpPr>
            <p:nvPr/>
          </p:nvSpPr>
          <p:spPr bwMode="auto">
            <a:xfrm>
              <a:off x="3014" y="3218"/>
              <a:ext cx="1602" cy="0"/>
            </a:xfrm>
            <a:prstGeom prst="line">
              <a:avLst/>
            </a:prstGeom>
            <a:noFill/>
            <a:ln w="28575">
              <a:solidFill>
                <a:schemeClr val="bg1"/>
              </a:solidFill>
              <a:round/>
              <a:headEnd/>
              <a:tailEnd/>
            </a:ln>
          </p:spPr>
          <p:txBody>
            <a:bodyPr/>
            <a:lstStyle/>
            <a:p>
              <a:endParaRPr lang="en-US"/>
            </a:p>
          </p:txBody>
        </p:sp>
      </p:grpSp>
      <p:sp>
        <p:nvSpPr>
          <p:cNvPr id="39943" name="Line 14"/>
          <p:cNvSpPr>
            <a:spLocks noChangeShapeType="1"/>
          </p:cNvSpPr>
          <p:nvPr/>
        </p:nvSpPr>
        <p:spPr bwMode="auto">
          <a:xfrm>
            <a:off x="4899025" y="4956175"/>
            <a:ext cx="2543175" cy="0"/>
          </a:xfrm>
          <a:prstGeom prst="line">
            <a:avLst/>
          </a:prstGeom>
          <a:noFill/>
          <a:ln w="28575">
            <a:solidFill>
              <a:schemeClr val="bg1"/>
            </a:solidFill>
            <a:round/>
            <a:headEnd/>
            <a:tailEnd/>
          </a:ln>
        </p:spPr>
        <p:txBody>
          <a:bodyPr/>
          <a:lstStyle/>
          <a:p>
            <a:endParaRPr lang="en-US"/>
          </a:p>
        </p:txBody>
      </p:sp>
      <p:grpSp>
        <p:nvGrpSpPr>
          <p:cNvPr id="39944" name="Group 21"/>
          <p:cNvGrpSpPr>
            <a:grpSpLocks/>
          </p:cNvGrpSpPr>
          <p:nvPr/>
        </p:nvGrpSpPr>
        <p:grpSpPr bwMode="auto">
          <a:xfrm>
            <a:off x="6245225" y="3851275"/>
            <a:ext cx="2390775" cy="2092325"/>
            <a:chOff x="3934" y="2426"/>
            <a:chExt cx="1506" cy="1318"/>
          </a:xfrm>
        </p:grpSpPr>
        <p:pic>
          <p:nvPicPr>
            <p:cNvPr id="39949" name="Picture 13" descr="Medicare_FAQ_Crop_2c"/>
            <p:cNvPicPr>
              <a:picLocks noChangeAspect="1" noChangeArrowheads="1"/>
            </p:cNvPicPr>
            <p:nvPr/>
          </p:nvPicPr>
          <p:blipFill>
            <a:blip r:embed="rId4"/>
            <a:srcRect/>
            <a:stretch>
              <a:fillRect/>
            </a:stretch>
          </p:blipFill>
          <p:spPr bwMode="auto">
            <a:xfrm>
              <a:off x="3939" y="2432"/>
              <a:ext cx="1491" cy="1312"/>
            </a:xfrm>
            <a:prstGeom prst="rect">
              <a:avLst/>
            </a:prstGeom>
            <a:noFill/>
            <a:ln w="9525">
              <a:solidFill>
                <a:schemeClr val="folHlink"/>
              </a:solidFill>
              <a:miter lim="800000"/>
              <a:headEnd/>
              <a:tailEnd/>
            </a:ln>
          </p:spPr>
        </p:pic>
        <p:sp>
          <p:nvSpPr>
            <p:cNvPr id="39950" name="Line 15"/>
            <p:cNvSpPr>
              <a:spLocks noChangeShapeType="1"/>
            </p:cNvSpPr>
            <p:nvPr/>
          </p:nvSpPr>
          <p:spPr bwMode="auto">
            <a:xfrm>
              <a:off x="3934" y="2426"/>
              <a:ext cx="1506" cy="0"/>
            </a:xfrm>
            <a:prstGeom prst="line">
              <a:avLst/>
            </a:prstGeom>
            <a:noFill/>
            <a:ln w="28575">
              <a:solidFill>
                <a:schemeClr val="bg1"/>
              </a:solidFill>
              <a:round/>
              <a:headEnd/>
              <a:tailEnd/>
            </a:ln>
          </p:spPr>
          <p:txBody>
            <a:bodyPr/>
            <a:lstStyle/>
            <a:p>
              <a:endParaRPr lang="en-US"/>
            </a:p>
          </p:txBody>
        </p:sp>
      </p:grpSp>
      <p:sp>
        <p:nvSpPr>
          <p:cNvPr id="39945" name="Line 16"/>
          <p:cNvSpPr>
            <a:spLocks noChangeShapeType="1"/>
          </p:cNvSpPr>
          <p:nvPr/>
        </p:nvSpPr>
        <p:spPr bwMode="auto">
          <a:xfrm>
            <a:off x="6245225" y="5946775"/>
            <a:ext cx="2416175" cy="0"/>
          </a:xfrm>
          <a:prstGeom prst="line">
            <a:avLst/>
          </a:prstGeom>
          <a:noFill/>
          <a:ln w="28575">
            <a:solidFill>
              <a:schemeClr val="bg1"/>
            </a:solidFill>
            <a:round/>
            <a:headEnd/>
            <a:tailEnd/>
          </a:ln>
        </p:spPr>
        <p:txBody>
          <a:bodyPr/>
          <a:lstStyle/>
          <a:p>
            <a:endParaRPr lang="en-US"/>
          </a:p>
        </p:txBody>
      </p:sp>
      <p:sp>
        <p:nvSpPr>
          <p:cNvPr id="39946" name="Line 18"/>
          <p:cNvSpPr>
            <a:spLocks noChangeShapeType="1"/>
          </p:cNvSpPr>
          <p:nvPr/>
        </p:nvSpPr>
        <p:spPr bwMode="gray">
          <a:xfrm>
            <a:off x="4224338" y="2840038"/>
            <a:ext cx="2122487" cy="1155700"/>
          </a:xfrm>
          <a:prstGeom prst="line">
            <a:avLst/>
          </a:prstGeom>
          <a:noFill/>
          <a:ln w="31750">
            <a:solidFill>
              <a:srgbClr val="FF9933"/>
            </a:solidFill>
            <a:round/>
            <a:headEnd/>
            <a:tailEnd type="triangle" w="med" len="med"/>
          </a:ln>
        </p:spPr>
        <p:txBody>
          <a:bodyPr/>
          <a:lstStyle/>
          <a:p>
            <a:endParaRPr lang="en-US"/>
          </a:p>
        </p:txBody>
      </p:sp>
      <p:sp>
        <p:nvSpPr>
          <p:cNvPr id="39947" name="Line 19"/>
          <p:cNvSpPr>
            <a:spLocks noChangeShapeType="1"/>
          </p:cNvSpPr>
          <p:nvPr/>
        </p:nvSpPr>
        <p:spPr bwMode="gray">
          <a:xfrm flipV="1">
            <a:off x="4579938" y="4389438"/>
            <a:ext cx="712787" cy="914400"/>
          </a:xfrm>
          <a:prstGeom prst="line">
            <a:avLst/>
          </a:prstGeom>
          <a:noFill/>
          <a:ln w="31750">
            <a:solidFill>
              <a:srgbClr val="FF9933"/>
            </a:solidFill>
            <a:round/>
            <a:headEnd/>
            <a:tailEnd type="triangle" w="med" len="med"/>
          </a:ln>
        </p:spPr>
        <p:txBody>
          <a:bodyPr/>
          <a:lstStyle/>
          <a:p>
            <a:endParaRPr lang="en-US"/>
          </a:p>
        </p:txBody>
      </p:sp>
      <p:sp>
        <p:nvSpPr>
          <p:cNvPr id="39948" name="Line 20"/>
          <p:cNvSpPr>
            <a:spLocks noChangeShapeType="1"/>
          </p:cNvSpPr>
          <p:nvPr/>
        </p:nvSpPr>
        <p:spPr bwMode="gray">
          <a:xfrm flipV="1">
            <a:off x="4554538" y="4757738"/>
            <a:ext cx="3938587" cy="546100"/>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pPr eaLnBrk="1" hangingPunct="1"/>
            <a:r>
              <a:rPr lang="en-US" sz="2000" smtClean="0"/>
              <a:t>Finding and Using Benefits Content: Professionals (cont.)</a:t>
            </a:r>
          </a:p>
        </p:txBody>
      </p:sp>
      <p:sp>
        <p:nvSpPr>
          <p:cNvPr id="40963" name="Rectangle 3"/>
          <p:cNvSpPr>
            <a:spLocks noGrp="1" noChangeArrowheads="1"/>
          </p:cNvSpPr>
          <p:nvPr>
            <p:ph type="body" idx="4294967295"/>
          </p:nvPr>
        </p:nvSpPr>
        <p:spPr>
          <a:xfrm>
            <a:off x="268288" y="1860550"/>
            <a:ext cx="4449762" cy="4192588"/>
          </a:xfrm>
        </p:spPr>
        <p:txBody>
          <a:bodyPr/>
          <a:lstStyle/>
          <a:p>
            <a:pPr eaLnBrk="1" hangingPunct="1">
              <a:lnSpc>
                <a:spcPct val="120000"/>
              </a:lnSpc>
            </a:pPr>
            <a:r>
              <a:rPr lang="en-US" sz="1400" smtClean="0">
                <a:solidFill>
                  <a:schemeClr val="tx1"/>
                </a:solidFill>
              </a:rPr>
              <a:t>Participants had little trouble locating search in the upper right corner of the website</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Participants looked for the search term in the results (such as “donut hole”) to help them determine what link to click on, but the term was not present</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Because participants understood the five star icons and the ranking order of results, they assumed the result could be found at the top of the list</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Participants clicked on the first result, but were uncertain if this was the correct action to take</a:t>
            </a:r>
          </a:p>
        </p:txBody>
      </p:sp>
      <p:sp>
        <p:nvSpPr>
          <p:cNvPr id="40964" name="Text Box 5"/>
          <p:cNvSpPr txBox="1">
            <a:spLocks noChangeArrowheads="1"/>
          </p:cNvSpPr>
          <p:nvPr/>
        </p:nvSpPr>
        <p:spPr bwMode="auto">
          <a:xfrm>
            <a:off x="252413" y="1244600"/>
            <a:ext cx="8488362" cy="385763"/>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Professional participants had problems finding the right target within the search results.</a:t>
            </a:r>
          </a:p>
        </p:txBody>
      </p:sp>
      <p:sp>
        <p:nvSpPr>
          <p:cNvPr id="40965"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8B2787AC-FC83-43E5-9612-CDC48EC90BBE}" type="slidenum">
              <a:rPr lang="en-US" sz="900" i="0">
                <a:solidFill>
                  <a:schemeClr val="bg1"/>
                </a:solidFill>
                <a:latin typeface="Verdana" pitchFamily="34" charset="0"/>
              </a:rPr>
              <a:pPr eaLnBrk="0" hangingPunct="0">
                <a:spcBef>
                  <a:spcPct val="0"/>
                </a:spcBef>
                <a:buClrTx/>
                <a:buFontTx/>
                <a:buNone/>
              </a:pPr>
              <a:t>28</a:t>
            </a:fld>
            <a:endParaRPr lang="en-US" sz="900" i="0">
              <a:solidFill>
                <a:schemeClr val="bg1"/>
              </a:solidFill>
              <a:latin typeface="Verdana" pitchFamily="34" charset="0"/>
            </a:endParaRPr>
          </a:p>
        </p:txBody>
      </p:sp>
      <p:pic>
        <p:nvPicPr>
          <p:cNvPr id="40966" name="Picture 8" descr="Search_Results_Donut_Hole"/>
          <p:cNvPicPr>
            <a:picLocks noChangeAspect="1" noChangeArrowheads="1"/>
          </p:cNvPicPr>
          <p:nvPr/>
        </p:nvPicPr>
        <p:blipFill>
          <a:blip r:embed="rId3"/>
          <a:srcRect/>
          <a:stretch>
            <a:fillRect/>
          </a:stretch>
        </p:blipFill>
        <p:spPr bwMode="auto">
          <a:xfrm>
            <a:off x="5146675" y="1974850"/>
            <a:ext cx="3800475" cy="3638550"/>
          </a:xfrm>
          <a:prstGeom prst="rect">
            <a:avLst/>
          </a:prstGeom>
          <a:noFill/>
          <a:ln w="9525">
            <a:solidFill>
              <a:schemeClr val="folHlink"/>
            </a:solidFill>
            <a:miter lim="800000"/>
            <a:headEnd/>
            <a:tailEnd/>
          </a:ln>
        </p:spPr>
      </p:pic>
      <p:sp>
        <p:nvSpPr>
          <p:cNvPr id="40967" name="Line 9"/>
          <p:cNvSpPr>
            <a:spLocks noChangeShapeType="1"/>
          </p:cNvSpPr>
          <p:nvPr/>
        </p:nvSpPr>
        <p:spPr bwMode="gray">
          <a:xfrm>
            <a:off x="4427538" y="2979738"/>
            <a:ext cx="509587" cy="698500"/>
          </a:xfrm>
          <a:prstGeom prst="line">
            <a:avLst/>
          </a:prstGeom>
          <a:noFill/>
          <a:ln w="31750">
            <a:solidFill>
              <a:srgbClr val="FF9933"/>
            </a:solidFill>
            <a:round/>
            <a:headEnd/>
            <a:tailEnd type="triangle" w="med" len="med"/>
          </a:ln>
        </p:spPr>
        <p:txBody>
          <a:bodyPr/>
          <a:lstStyle/>
          <a:p>
            <a:endParaRPr lang="en-US"/>
          </a:p>
        </p:txBody>
      </p:sp>
      <p:pic>
        <p:nvPicPr>
          <p:cNvPr id="40968" name="Picture 10" descr="Search_Results_Donut_Hole_Individual_1"/>
          <p:cNvPicPr>
            <a:picLocks noChangeAspect="1" noChangeArrowheads="1"/>
          </p:cNvPicPr>
          <p:nvPr/>
        </p:nvPicPr>
        <p:blipFill>
          <a:blip r:embed="rId4"/>
          <a:srcRect/>
          <a:stretch>
            <a:fillRect/>
          </a:stretch>
        </p:blipFill>
        <p:spPr bwMode="auto">
          <a:xfrm>
            <a:off x="4576763" y="3700463"/>
            <a:ext cx="4503737" cy="352425"/>
          </a:xfrm>
          <a:prstGeom prst="rect">
            <a:avLst/>
          </a:prstGeom>
          <a:noFill/>
          <a:ln w="9525">
            <a:solidFill>
              <a:schemeClr val="folHlink"/>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pPr eaLnBrk="1" hangingPunct="1"/>
            <a:r>
              <a:rPr lang="en-US" sz="2000" smtClean="0"/>
              <a:t>Finding and Using Benefits Content: Professionals (cont.)</a:t>
            </a:r>
          </a:p>
        </p:txBody>
      </p:sp>
      <p:sp>
        <p:nvSpPr>
          <p:cNvPr id="41987" name="Rectangle 3"/>
          <p:cNvSpPr>
            <a:spLocks noGrp="1" noChangeArrowheads="1"/>
          </p:cNvSpPr>
          <p:nvPr>
            <p:ph type="body" idx="4294967295"/>
          </p:nvPr>
        </p:nvSpPr>
        <p:spPr>
          <a:xfrm>
            <a:off x="268288" y="2127250"/>
            <a:ext cx="4233862" cy="3925888"/>
          </a:xfrm>
        </p:spPr>
        <p:txBody>
          <a:bodyPr/>
          <a:lstStyle/>
          <a:p>
            <a:pPr eaLnBrk="1" hangingPunct="1">
              <a:lnSpc>
                <a:spcPct val="120000"/>
              </a:lnSpc>
            </a:pPr>
            <a:r>
              <a:rPr lang="en-US" sz="1400" smtClean="0">
                <a:solidFill>
                  <a:schemeClr val="tx1"/>
                </a:solidFill>
              </a:rPr>
              <a:t>Some professional participants who could not find information about terms in the FAQ pages chose to search for these terms in the Glossary Page</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Most professional participants did not use the hyperlinks at the top of the Glossary Page until prompted to do so; use of these links was understood when prompted</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Consumer participants used the Glossary Page in a similar manner</a:t>
            </a:r>
            <a:endParaRPr lang="en-US" sz="1400" smtClean="0">
              <a:solidFill>
                <a:srgbClr val="FF0000"/>
              </a:solidFill>
            </a:endParaRPr>
          </a:p>
        </p:txBody>
      </p:sp>
      <p:sp>
        <p:nvSpPr>
          <p:cNvPr id="41988"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Professional participants successfully found information on the Glossary Page, but failed to notice the hyperlinks at top of the page.</a:t>
            </a:r>
          </a:p>
        </p:txBody>
      </p:sp>
      <p:sp>
        <p:nvSpPr>
          <p:cNvPr id="41989"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1BD225C8-077D-414C-9DCA-2ECC717CA88A}" type="slidenum">
              <a:rPr lang="en-US" sz="900" i="0">
                <a:solidFill>
                  <a:schemeClr val="bg1"/>
                </a:solidFill>
                <a:latin typeface="Verdana" pitchFamily="34" charset="0"/>
              </a:rPr>
              <a:pPr eaLnBrk="0" hangingPunct="0">
                <a:spcBef>
                  <a:spcPct val="0"/>
                </a:spcBef>
                <a:buClrTx/>
                <a:buFontTx/>
                <a:buNone/>
              </a:pPr>
              <a:t>29</a:t>
            </a:fld>
            <a:endParaRPr lang="en-US" sz="900" i="0">
              <a:solidFill>
                <a:schemeClr val="bg1"/>
              </a:solidFill>
              <a:latin typeface="Verdana" pitchFamily="34" charset="0"/>
            </a:endParaRPr>
          </a:p>
        </p:txBody>
      </p:sp>
      <p:grpSp>
        <p:nvGrpSpPr>
          <p:cNvPr id="41990" name="Group 12"/>
          <p:cNvGrpSpPr>
            <a:grpSpLocks/>
          </p:cNvGrpSpPr>
          <p:nvPr/>
        </p:nvGrpSpPr>
        <p:grpSpPr bwMode="auto">
          <a:xfrm>
            <a:off x="5292725" y="2147888"/>
            <a:ext cx="3686175" cy="3455987"/>
            <a:chOff x="2958" y="1249"/>
            <a:chExt cx="2010" cy="1753"/>
          </a:xfrm>
        </p:grpSpPr>
        <p:pic>
          <p:nvPicPr>
            <p:cNvPr id="41993" name="Picture 7" descr="Glossary_Top_1"/>
            <p:cNvPicPr>
              <a:picLocks noChangeAspect="1" noChangeArrowheads="1"/>
            </p:cNvPicPr>
            <p:nvPr/>
          </p:nvPicPr>
          <p:blipFill>
            <a:blip r:embed="rId3"/>
            <a:srcRect/>
            <a:stretch>
              <a:fillRect/>
            </a:stretch>
          </p:blipFill>
          <p:spPr bwMode="auto">
            <a:xfrm>
              <a:off x="2963" y="1249"/>
              <a:ext cx="2004" cy="1749"/>
            </a:xfrm>
            <a:prstGeom prst="rect">
              <a:avLst/>
            </a:prstGeom>
            <a:noFill/>
            <a:ln w="9525">
              <a:solidFill>
                <a:schemeClr val="folHlink"/>
              </a:solidFill>
              <a:miter lim="800000"/>
              <a:headEnd/>
              <a:tailEnd/>
            </a:ln>
          </p:spPr>
        </p:pic>
        <p:sp>
          <p:nvSpPr>
            <p:cNvPr id="41994" name="Line 11"/>
            <p:cNvSpPr>
              <a:spLocks noChangeShapeType="1"/>
            </p:cNvSpPr>
            <p:nvPr/>
          </p:nvSpPr>
          <p:spPr bwMode="auto">
            <a:xfrm>
              <a:off x="2958" y="3002"/>
              <a:ext cx="2010" cy="0"/>
            </a:xfrm>
            <a:prstGeom prst="line">
              <a:avLst/>
            </a:prstGeom>
            <a:noFill/>
            <a:ln w="28575">
              <a:solidFill>
                <a:schemeClr val="bg1"/>
              </a:solidFill>
              <a:round/>
              <a:headEnd/>
              <a:tailEnd/>
            </a:ln>
          </p:spPr>
          <p:txBody>
            <a:bodyPr/>
            <a:lstStyle/>
            <a:p>
              <a:endParaRPr lang="en-US"/>
            </a:p>
          </p:txBody>
        </p:sp>
      </p:grpSp>
      <p:sp>
        <p:nvSpPr>
          <p:cNvPr id="41991" name="Line 9"/>
          <p:cNvSpPr>
            <a:spLocks noChangeShapeType="1"/>
          </p:cNvSpPr>
          <p:nvPr/>
        </p:nvSpPr>
        <p:spPr bwMode="gray">
          <a:xfrm flipV="1">
            <a:off x="4452938" y="3043238"/>
            <a:ext cx="852487" cy="596900"/>
          </a:xfrm>
          <a:prstGeom prst="line">
            <a:avLst/>
          </a:prstGeom>
          <a:noFill/>
          <a:ln w="31750">
            <a:solidFill>
              <a:srgbClr val="FF9933"/>
            </a:solidFill>
            <a:round/>
            <a:headEnd/>
            <a:tailEnd type="triangle" w="med" len="med"/>
          </a:ln>
        </p:spPr>
        <p:txBody>
          <a:bodyPr/>
          <a:lstStyle/>
          <a:p>
            <a:endParaRPr lang="en-US"/>
          </a:p>
        </p:txBody>
      </p:sp>
      <p:sp>
        <p:nvSpPr>
          <p:cNvPr id="41992" name="Rectangle 10"/>
          <p:cNvSpPr>
            <a:spLocks noChangeArrowheads="1"/>
          </p:cNvSpPr>
          <p:nvPr/>
        </p:nvSpPr>
        <p:spPr bwMode="auto">
          <a:xfrm>
            <a:off x="5329238" y="2481263"/>
            <a:ext cx="3632200" cy="682625"/>
          </a:xfrm>
          <a:prstGeom prst="rect">
            <a:avLst/>
          </a:prstGeom>
          <a:noFill/>
          <a:ln w="31750" algn="ctr">
            <a:solidFill>
              <a:srgbClr val="FF9933"/>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36"/>
          <p:cNvSpPr txBox="1">
            <a:spLocks noGrp="1" noChangeArrowheads="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82D5E82D-D4A8-4311-A134-FFA93AFF6017}" type="slidenum">
              <a:rPr lang="en-US" sz="900" i="0">
                <a:solidFill>
                  <a:schemeClr val="bg1"/>
                </a:solidFill>
                <a:latin typeface="Verdana" pitchFamily="34" charset="0"/>
              </a:rPr>
              <a:pPr eaLnBrk="0" hangingPunct="0">
                <a:spcBef>
                  <a:spcPct val="0"/>
                </a:spcBef>
                <a:buClrTx/>
                <a:buFontTx/>
                <a:buNone/>
              </a:pPr>
              <a:t>3</a:t>
            </a:fld>
            <a:endParaRPr lang="en-US" sz="900" i="0">
              <a:solidFill>
                <a:schemeClr val="bg1"/>
              </a:solidFill>
              <a:latin typeface="Verdana" pitchFamily="34" charset="0"/>
            </a:endParaRPr>
          </a:p>
        </p:txBody>
      </p:sp>
      <p:sp>
        <p:nvSpPr>
          <p:cNvPr id="10243" name="Text Box 2"/>
          <p:cNvSpPr>
            <a:spLocks noChangeArrowheads="1"/>
          </p:cNvSpPr>
          <p:nvPr>
            <p:ph type="subTitle" idx="4294967295"/>
          </p:nvPr>
        </p:nvSpPr>
        <p:spPr>
          <a:xfrm>
            <a:off x="714375" y="2430463"/>
            <a:ext cx="6400800" cy="512762"/>
          </a:xfrm>
          <a:noFill/>
        </p:spPr>
        <p:txBody>
          <a:bodyPr/>
          <a:lstStyle/>
          <a:p>
            <a:pPr marL="0" indent="0" eaLnBrk="1" hangingPunct="1">
              <a:spcBef>
                <a:spcPct val="50000"/>
              </a:spcBef>
              <a:buClrTx/>
              <a:buFontTx/>
              <a:buNone/>
            </a:pPr>
            <a:r>
              <a:rPr lang="en-US" sz="2400" smtClean="0">
                <a:solidFill>
                  <a:srgbClr val="15177D"/>
                </a:solidFill>
              </a:rPr>
              <a:t>Project Overview</a:t>
            </a:r>
          </a:p>
          <a:p>
            <a:pPr marL="0" indent="0" eaLnBrk="1" hangingPunct="1">
              <a:spcBef>
                <a:spcPct val="50000"/>
              </a:spcBef>
              <a:buClrTx/>
              <a:buFontTx/>
              <a:buNone/>
            </a:pPr>
            <a:endParaRPr lang="en-US" sz="2400" smtClean="0">
              <a:solidFill>
                <a:srgbClr val="15177D"/>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F8F822E3-A460-40BD-9F2B-E3D31B26CE30}" type="slidenum">
              <a:rPr lang="en-US" sz="900" i="0">
                <a:solidFill>
                  <a:schemeClr val="bg1"/>
                </a:solidFill>
                <a:latin typeface="Verdana" pitchFamily="34" charset="0"/>
              </a:rPr>
              <a:pPr eaLnBrk="0" hangingPunct="0">
                <a:spcBef>
                  <a:spcPct val="0"/>
                </a:spcBef>
                <a:buClrTx/>
                <a:buFontTx/>
                <a:buNone/>
              </a:pPr>
              <a:t>30</a:t>
            </a:fld>
            <a:endParaRPr lang="en-US" sz="900" i="0">
              <a:solidFill>
                <a:schemeClr val="bg1"/>
              </a:solidFill>
              <a:latin typeface="Verdana" pitchFamily="34" charset="0"/>
            </a:endParaRPr>
          </a:p>
        </p:txBody>
      </p:sp>
      <p:sp>
        <p:nvSpPr>
          <p:cNvPr id="43011" name="Rectangle 2"/>
          <p:cNvSpPr>
            <a:spLocks noGrp="1" noChangeArrowheads="1"/>
          </p:cNvSpPr>
          <p:nvPr>
            <p:ph type="title" idx="4294967295"/>
          </p:nvPr>
        </p:nvSpPr>
        <p:spPr>
          <a:xfrm>
            <a:off x="1416050" y="400050"/>
            <a:ext cx="7413625" cy="457200"/>
          </a:xfrm>
        </p:spPr>
        <p:txBody>
          <a:bodyPr/>
          <a:lstStyle/>
          <a:p>
            <a:pPr eaLnBrk="1" hangingPunct="1"/>
            <a:r>
              <a:rPr lang="en-US" smtClean="0"/>
              <a:t>Recommendations</a:t>
            </a:r>
          </a:p>
        </p:txBody>
      </p:sp>
      <p:graphicFrame>
        <p:nvGraphicFramePr>
          <p:cNvPr id="43032" name="Group 24"/>
          <p:cNvGraphicFramePr>
            <a:graphicFrameLocks noGrp="1"/>
          </p:cNvGraphicFramePr>
          <p:nvPr/>
        </p:nvGraphicFramePr>
        <p:xfrm>
          <a:off x="381000" y="1346200"/>
          <a:ext cx="8320088" cy="3021013"/>
        </p:xfrm>
        <a:graphic>
          <a:graphicData uri="http://schemas.openxmlformats.org/drawingml/2006/table">
            <a:tbl>
              <a:tblPr/>
              <a:tblGrid>
                <a:gridCol w="8320088"/>
              </a:tblGrid>
              <a:tr h="354013">
                <a:tc>
                  <a:txBody>
                    <a:bodyPr/>
                    <a:lstStyle/>
                    <a:p>
                      <a:pPr marL="0" marR="0" lvl="0" indent="0" algn="l" defTabSz="914400" rtl="0" eaLnBrk="1" fontAlgn="base" latinLnBrk="0" hangingPunct="1">
                        <a:lnSpc>
                          <a:spcPct val="100000"/>
                        </a:lnSpc>
                        <a:spcBef>
                          <a:spcPct val="20000"/>
                        </a:spcBef>
                        <a:spcAft>
                          <a:spcPct val="0"/>
                        </a:spcAft>
                        <a:buClr>
                          <a:srgbClr val="113268"/>
                        </a:buClr>
                        <a:buSzTx/>
                        <a:buFontTx/>
                        <a:buNone/>
                        <a:tabLst/>
                      </a:pPr>
                      <a:r>
                        <a:rPr kumimoji="0" lang="en-US" sz="1600" b="1" i="0" u="none" strike="noStrike" cap="none" normalizeH="0" baseline="0" smtClean="0">
                          <a:ln>
                            <a:noFill/>
                          </a:ln>
                          <a:solidFill>
                            <a:srgbClr val="292929"/>
                          </a:solidFill>
                          <a:effectLst/>
                          <a:latin typeface="Trebuchet MS" pitchFamily="34" charset="0"/>
                          <a:cs typeface="Arial" charset="0"/>
                        </a:rPr>
                        <a:t>Recommendations: Finding and Using Benefits Content</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357313">
                <a:tc>
                  <a:txBody>
                    <a:bodyPr/>
                    <a:lstStyle/>
                    <a:p>
                      <a:pPr marL="266700" marR="0" lvl="0" indent="-266700" algn="l" defTabSz="914400" rtl="0" eaLnBrk="1" fontAlgn="base" latinLnBrk="0" hangingPunct="1">
                        <a:lnSpc>
                          <a:spcPct val="120000"/>
                        </a:lnSpc>
                        <a:spcBef>
                          <a:spcPct val="20000"/>
                        </a:spcBef>
                        <a:spcAft>
                          <a:spcPct val="0"/>
                        </a:spcAft>
                        <a:buClr>
                          <a:srgbClr val="113268"/>
                        </a:buClr>
                        <a:buSzTx/>
                        <a:buFontTx/>
                        <a:buAutoNum type="arabicPeriod"/>
                        <a:tabLst/>
                      </a:pPr>
                      <a:r>
                        <a:rPr kumimoji="0" lang="en-US" sz="1400" b="1" i="0" u="none" strike="noStrike" cap="none" normalizeH="0" baseline="0" smtClean="0">
                          <a:ln>
                            <a:noFill/>
                          </a:ln>
                          <a:solidFill>
                            <a:schemeClr val="tx1"/>
                          </a:solidFill>
                          <a:effectLst/>
                          <a:latin typeface="Trebuchet MS" pitchFamily="34" charset="0"/>
                          <a:cs typeface="Times New Roman" pitchFamily="18" charset="0"/>
                        </a:rPr>
                        <a:t>Goal: Make more effective use of Benefits Content landing pages to introduce section content</a:t>
                      </a:r>
                    </a:p>
                    <a:p>
                      <a:pPr marL="723900" marR="0" lvl="1" indent="-2667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chemeClr val="tx1"/>
                          </a:solidFill>
                          <a:effectLst/>
                          <a:latin typeface="Trebuchet MS" pitchFamily="34" charset="0"/>
                          <a:cs typeface="Times New Roman" pitchFamily="18" charset="0"/>
                        </a:rPr>
                        <a:t>Move the introductory text at the top of the page underneath the photo</a:t>
                      </a:r>
                    </a:p>
                    <a:p>
                      <a:pPr marL="723900" marR="0" lvl="1" indent="-2667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chemeClr val="tx1"/>
                          </a:solidFill>
                          <a:effectLst/>
                          <a:latin typeface="Trebuchet MS" pitchFamily="34" charset="0"/>
                          <a:cs typeface="Times New Roman" pitchFamily="18" charset="0"/>
                        </a:rPr>
                        <a:t>Reduce the size of the main image</a:t>
                      </a:r>
                    </a:p>
                    <a:p>
                      <a:pPr marL="723900" marR="0" lvl="1" indent="-2667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chemeClr val="tx1"/>
                          </a:solidFill>
                          <a:effectLst/>
                          <a:latin typeface="Trebuchet MS" pitchFamily="34" charset="0"/>
                          <a:cs typeface="Times New Roman" pitchFamily="18" charset="0"/>
                        </a:rPr>
                        <a:t>Do not use the main image for navigation</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309688">
                <a:tc>
                  <a:txBody>
                    <a:bodyPr/>
                    <a:lstStyle/>
                    <a:p>
                      <a:pPr marL="266700" marR="0" lvl="0" indent="-266700" algn="l" defTabSz="914400" rtl="0" eaLnBrk="1" fontAlgn="base" latinLnBrk="0" hangingPunct="1">
                        <a:lnSpc>
                          <a:spcPct val="120000"/>
                        </a:lnSpc>
                        <a:spcBef>
                          <a:spcPct val="20000"/>
                        </a:spcBef>
                        <a:spcAft>
                          <a:spcPct val="0"/>
                        </a:spcAft>
                        <a:buClr>
                          <a:srgbClr val="113268"/>
                        </a:buClr>
                        <a:buSzTx/>
                        <a:buFont typeface="Trebuchet MS" pitchFamily="34" charset="0"/>
                        <a:buAutoNum type="arabicPeriod" startAt="2"/>
                        <a:tabLst/>
                      </a:pPr>
                      <a:r>
                        <a:rPr kumimoji="0" lang="en-US" sz="1400" b="1" i="0" u="none" strike="noStrike" cap="none" normalizeH="0" baseline="0" smtClean="0">
                          <a:ln>
                            <a:noFill/>
                          </a:ln>
                          <a:solidFill>
                            <a:srgbClr val="000000"/>
                          </a:solidFill>
                          <a:effectLst/>
                          <a:latin typeface="Trebuchet MS" pitchFamily="34" charset="0"/>
                          <a:cs typeface="Times New Roman" pitchFamily="18" charset="0"/>
                        </a:rPr>
                        <a:t>Goal: Enhance the readability and navigability of FAQ pages</a:t>
                      </a:r>
                    </a:p>
                    <a:p>
                      <a:pPr marL="723900" marR="0" lvl="1" indent="-2667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rgbClr val="000000"/>
                          </a:solidFill>
                          <a:effectLst/>
                          <a:latin typeface="Trebuchet MS" pitchFamily="34" charset="0"/>
                          <a:cs typeface="Times New Roman" pitchFamily="18" charset="0"/>
                        </a:rPr>
                        <a:t>Divide FAQ Pages into a number of shorter pages</a:t>
                      </a:r>
                    </a:p>
                    <a:p>
                      <a:pPr marL="723900" marR="0" lvl="1" indent="-2667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rgbClr val="000000"/>
                          </a:solidFill>
                          <a:effectLst/>
                          <a:latin typeface="Trebuchet MS" pitchFamily="34" charset="0"/>
                          <a:cs typeface="Times New Roman" pitchFamily="18" charset="0"/>
                        </a:rPr>
                        <a:t>Retain the current short format of each question and answer, which proved effective</a:t>
                      </a:r>
                    </a:p>
                    <a:p>
                      <a:pPr marL="723900" marR="0" lvl="1" indent="-2667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rgbClr val="000000"/>
                          </a:solidFill>
                          <a:effectLst/>
                          <a:latin typeface="Trebuchet MS" pitchFamily="34" charset="0"/>
                          <a:cs typeface="Times New Roman" pitchFamily="18" charset="0"/>
                        </a:rPr>
                        <a:t>Use words rather than icons to surface “go to top” functionality</a:t>
                      </a:r>
                      <a:endParaRPr kumimoji="0" lang="en-US" sz="1600" b="0" i="0" u="none" strike="noStrike" cap="none" normalizeH="0" baseline="0" smtClean="0">
                        <a:ln>
                          <a:noFill/>
                        </a:ln>
                        <a:solidFill>
                          <a:srgbClr val="000000"/>
                        </a:solidFill>
                        <a:effectLst/>
                        <a:latin typeface="Trebuchet MS" pitchFamily="34" charset="0"/>
                        <a:cs typeface="Times New Roman" pitchFamily="18" charset="0"/>
                      </a:endParaRPr>
                    </a:p>
                  </a:txBody>
                  <a:tcPr horzOverflow="overflow">
                    <a:lnL>
                      <a:noFill/>
                    </a:lnL>
                    <a:lnR>
                      <a:noFill/>
                    </a:lnR>
                    <a:lnT>
                      <a:noFill/>
                    </a:lnT>
                    <a:lnB>
                      <a:noFill/>
                    </a:lnB>
                    <a:lnTlToBr>
                      <a:noFill/>
                    </a:lnTlToBr>
                    <a:lnBlToTr>
                      <a:noFill/>
                    </a:lnBlToTr>
                    <a:solidFill>
                      <a:srgbClr val="F8F8F8"/>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B12DFAD6-045A-4B6D-BFE0-DDE65239715D}" type="slidenum">
              <a:rPr lang="en-US" sz="900" i="0">
                <a:solidFill>
                  <a:schemeClr val="bg1"/>
                </a:solidFill>
                <a:latin typeface="Verdana" pitchFamily="34" charset="0"/>
              </a:rPr>
              <a:pPr eaLnBrk="0" hangingPunct="0">
                <a:spcBef>
                  <a:spcPct val="0"/>
                </a:spcBef>
                <a:buClrTx/>
                <a:buFontTx/>
                <a:buNone/>
              </a:pPr>
              <a:t>31</a:t>
            </a:fld>
            <a:endParaRPr lang="en-US" sz="900" i="0">
              <a:solidFill>
                <a:schemeClr val="bg1"/>
              </a:solidFill>
              <a:latin typeface="Verdana" pitchFamily="34" charset="0"/>
            </a:endParaRPr>
          </a:p>
        </p:txBody>
      </p:sp>
      <p:sp>
        <p:nvSpPr>
          <p:cNvPr id="44035" name="Rectangle 2"/>
          <p:cNvSpPr>
            <a:spLocks noGrp="1" noChangeArrowheads="1"/>
          </p:cNvSpPr>
          <p:nvPr>
            <p:ph type="title" idx="4294967295"/>
          </p:nvPr>
        </p:nvSpPr>
        <p:spPr>
          <a:xfrm>
            <a:off x="1416050" y="400050"/>
            <a:ext cx="7413625" cy="457200"/>
          </a:xfrm>
        </p:spPr>
        <p:txBody>
          <a:bodyPr/>
          <a:lstStyle/>
          <a:p>
            <a:pPr eaLnBrk="1" hangingPunct="1"/>
            <a:r>
              <a:rPr lang="en-US" smtClean="0"/>
              <a:t>Recommendations</a:t>
            </a:r>
          </a:p>
        </p:txBody>
      </p:sp>
      <p:graphicFrame>
        <p:nvGraphicFramePr>
          <p:cNvPr id="44058" name="Group 26"/>
          <p:cNvGraphicFramePr>
            <a:graphicFrameLocks noGrp="1"/>
          </p:cNvGraphicFramePr>
          <p:nvPr/>
        </p:nvGraphicFramePr>
        <p:xfrm>
          <a:off x="381000" y="1346200"/>
          <a:ext cx="8320088" cy="3649663"/>
        </p:xfrm>
        <a:graphic>
          <a:graphicData uri="http://schemas.openxmlformats.org/drawingml/2006/table">
            <a:tbl>
              <a:tblPr/>
              <a:tblGrid>
                <a:gridCol w="8320088"/>
              </a:tblGrid>
              <a:tr h="354013">
                <a:tc>
                  <a:txBody>
                    <a:bodyPr/>
                    <a:lstStyle/>
                    <a:p>
                      <a:pPr marL="0" marR="0" lvl="0" indent="0" algn="l" defTabSz="914400" rtl="0" eaLnBrk="1" fontAlgn="base" latinLnBrk="0" hangingPunct="1">
                        <a:lnSpc>
                          <a:spcPct val="100000"/>
                        </a:lnSpc>
                        <a:spcBef>
                          <a:spcPct val="20000"/>
                        </a:spcBef>
                        <a:spcAft>
                          <a:spcPct val="0"/>
                        </a:spcAft>
                        <a:buClr>
                          <a:srgbClr val="113268"/>
                        </a:buClr>
                        <a:buSzTx/>
                        <a:buFontTx/>
                        <a:buNone/>
                        <a:tabLst/>
                      </a:pPr>
                      <a:r>
                        <a:rPr kumimoji="0" lang="en-US" sz="1600" b="1" i="0" u="none" strike="noStrike" cap="none" normalizeH="0" baseline="0" smtClean="0">
                          <a:ln>
                            <a:noFill/>
                          </a:ln>
                          <a:solidFill>
                            <a:srgbClr val="292929"/>
                          </a:solidFill>
                          <a:effectLst/>
                          <a:latin typeface="Trebuchet MS" pitchFamily="34" charset="0"/>
                          <a:cs typeface="Arial" charset="0"/>
                        </a:rPr>
                        <a:t>Recommendations: Finding and Using Benefits Content (cont.)</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1384300">
                <a:tc>
                  <a:txBody>
                    <a:bodyPr/>
                    <a:lstStyle/>
                    <a:p>
                      <a:pPr marL="342900" marR="0" lvl="0" indent="-342900" algn="l" defTabSz="914400" rtl="0" eaLnBrk="1" fontAlgn="base" latinLnBrk="0" hangingPunct="1">
                        <a:lnSpc>
                          <a:spcPct val="120000"/>
                        </a:lnSpc>
                        <a:spcBef>
                          <a:spcPct val="20000"/>
                        </a:spcBef>
                        <a:spcAft>
                          <a:spcPct val="0"/>
                        </a:spcAft>
                        <a:buClr>
                          <a:srgbClr val="113268"/>
                        </a:buClr>
                        <a:buSzTx/>
                        <a:buFont typeface="Trebuchet MS" pitchFamily="34" charset="0"/>
                        <a:buAutoNum type="arabicPeriod" startAt="3"/>
                        <a:tabLst/>
                      </a:pPr>
                      <a:r>
                        <a:rPr kumimoji="0" lang="en-US" sz="1400" b="1" i="0" u="none" strike="noStrike" cap="none" normalizeH="0" baseline="0" smtClean="0">
                          <a:ln>
                            <a:noFill/>
                          </a:ln>
                          <a:solidFill>
                            <a:srgbClr val="000000"/>
                          </a:solidFill>
                          <a:effectLst/>
                          <a:latin typeface="Trebuchet MS" pitchFamily="34" charset="0"/>
                          <a:cs typeface="Times New Roman" pitchFamily="18" charset="0"/>
                        </a:rPr>
                        <a:t>Goal: Improve ability to select relevant search results</a:t>
                      </a:r>
                    </a:p>
                    <a:p>
                      <a:pPr marL="685800" marR="0" lvl="1" indent="-2286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rgbClr val="000000"/>
                          </a:solidFill>
                          <a:effectLst/>
                          <a:latin typeface="Trebuchet MS" pitchFamily="34" charset="0"/>
                          <a:cs typeface="Times New Roman" pitchFamily="18" charset="0"/>
                        </a:rPr>
                        <a:t>For each result, show sample text containing search terms, highlighting those terms</a:t>
                      </a:r>
                    </a:p>
                    <a:p>
                      <a:pPr marL="685800" marR="0" lvl="1" indent="-2286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rgbClr val="000000"/>
                          </a:solidFill>
                          <a:effectLst/>
                          <a:latin typeface="Trebuchet MS" pitchFamily="34" charset="0"/>
                          <a:cs typeface="Times New Roman" pitchFamily="18" charset="0"/>
                        </a:rPr>
                        <a:t>Retain relevance icons, which proved effective</a:t>
                      </a:r>
                    </a:p>
                    <a:p>
                      <a:pPr marL="685800" marR="0" lvl="1" indent="-2286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rgbClr val="000000"/>
                          </a:solidFill>
                          <a:effectLst/>
                          <a:latin typeface="Trebuchet MS" pitchFamily="34" charset="0"/>
                          <a:cs typeface="Times New Roman" pitchFamily="18" charset="0"/>
                        </a:rPr>
                        <a:t>Preserve overall information formatting and table structure</a:t>
                      </a:r>
                      <a:endParaRPr kumimoji="0" lang="en-US" sz="1400" b="0" i="0" u="none" strike="noStrike" cap="none" normalizeH="0" baseline="0" smtClean="0">
                        <a:ln>
                          <a:noFill/>
                        </a:ln>
                        <a:solidFill>
                          <a:schemeClr val="tx1"/>
                        </a:solidFill>
                        <a:effectLst/>
                        <a:latin typeface="Trebuchet MS" pitchFamily="34"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911350">
                <a:tc>
                  <a:txBody>
                    <a:bodyPr/>
                    <a:lstStyle/>
                    <a:p>
                      <a:pPr marL="342900" marR="0" lvl="0" indent="-342900" algn="l" defTabSz="914400" rtl="0" eaLnBrk="1" fontAlgn="base" latinLnBrk="0" hangingPunct="1">
                        <a:lnSpc>
                          <a:spcPct val="120000"/>
                        </a:lnSpc>
                        <a:spcBef>
                          <a:spcPct val="20000"/>
                        </a:spcBef>
                        <a:spcAft>
                          <a:spcPct val="0"/>
                        </a:spcAft>
                        <a:buClr>
                          <a:srgbClr val="113268"/>
                        </a:buClr>
                        <a:buSzTx/>
                        <a:buFont typeface="Trebuchet MS" pitchFamily="34" charset="0"/>
                        <a:buAutoNum type="arabicPeriod" startAt="4"/>
                        <a:tabLst/>
                      </a:pPr>
                      <a:r>
                        <a:rPr kumimoji="0" lang="en-US" sz="1400" b="1" i="0" u="none" strike="noStrike" cap="none" normalizeH="0" baseline="0" smtClean="0">
                          <a:ln>
                            <a:noFill/>
                          </a:ln>
                          <a:solidFill>
                            <a:srgbClr val="000000"/>
                          </a:solidFill>
                          <a:effectLst/>
                          <a:latin typeface="Trebuchet MS" pitchFamily="34" charset="0"/>
                          <a:cs typeface="Times New Roman" pitchFamily="18" charset="0"/>
                        </a:rPr>
                        <a:t>Goal: Improve navigability of Glossary</a:t>
                      </a:r>
                    </a:p>
                    <a:p>
                      <a:pPr marL="800100" marR="0" lvl="1" indent="-3429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rgbClr val="000000"/>
                          </a:solidFill>
                          <a:effectLst/>
                          <a:latin typeface="Trebuchet MS" pitchFamily="34" charset="0"/>
                          <a:cs typeface="Times New Roman" pitchFamily="18" charset="0"/>
                        </a:rPr>
                        <a:t>Use paging as a navigation structure through the glossary terms (similar to the search results pages)</a:t>
                      </a:r>
                    </a:p>
                    <a:p>
                      <a:pPr marL="800100" marR="0" lvl="1" indent="-3429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rgbClr val="000000"/>
                          </a:solidFill>
                          <a:effectLst/>
                          <a:latin typeface="Trebuchet MS" pitchFamily="34" charset="0"/>
                          <a:cs typeface="Times New Roman" pitchFamily="18" charset="0"/>
                        </a:rPr>
                        <a:t>Support filtering of glossary content (both alphabetical and by program)</a:t>
                      </a:r>
                    </a:p>
                    <a:p>
                      <a:pPr marL="800100" marR="0" lvl="1" indent="-3429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rgbClr val="000000"/>
                          </a:solidFill>
                          <a:effectLst/>
                          <a:latin typeface="Trebuchet MS" pitchFamily="34" charset="0"/>
                          <a:cs typeface="Times New Roman" pitchFamily="18" charset="0"/>
                        </a:rPr>
                        <a:t>Allow the glossary terms to appear in website search results</a:t>
                      </a:r>
                    </a:p>
                    <a:p>
                      <a:pPr marL="800100" marR="0" lvl="1" indent="-34290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rgbClr val="000000"/>
                          </a:solidFill>
                          <a:effectLst/>
                          <a:latin typeface="Trebuchet MS" pitchFamily="34" charset="0"/>
                          <a:cs typeface="Times New Roman" pitchFamily="18" charset="0"/>
                        </a:rPr>
                        <a:t>Consider combining the glossary terms with the larger help content</a:t>
                      </a:r>
                    </a:p>
                  </a:txBody>
                  <a:tcPr horzOverflow="overflow">
                    <a:lnL>
                      <a:noFill/>
                    </a:lnL>
                    <a:lnR>
                      <a:noFill/>
                    </a:lnR>
                    <a:lnT>
                      <a:noFill/>
                    </a:lnT>
                    <a:lnB>
                      <a:noFill/>
                    </a:lnB>
                    <a:lnTlToBr>
                      <a:noFill/>
                    </a:lnTlToBr>
                    <a:lnBlToTr>
                      <a:noFill/>
                    </a:lnBlToTr>
                    <a:solidFill>
                      <a:srgbClr val="F8F8F8"/>
                    </a:solid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6"/>
          <p:cNvSpPr txBox="1">
            <a:spLocks noGrp="1" noChangeArrowheads="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CA32D1DB-6BB0-46F1-B07F-D13493A56712}" type="slidenum">
              <a:rPr lang="en-US" sz="900" i="0">
                <a:solidFill>
                  <a:schemeClr val="bg1"/>
                </a:solidFill>
                <a:latin typeface="Verdana" pitchFamily="34" charset="0"/>
              </a:rPr>
              <a:pPr eaLnBrk="0" hangingPunct="0">
                <a:spcBef>
                  <a:spcPct val="0"/>
                </a:spcBef>
                <a:buClrTx/>
                <a:buFontTx/>
                <a:buNone/>
              </a:pPr>
              <a:t>32</a:t>
            </a:fld>
            <a:endParaRPr lang="en-US" sz="900" i="0">
              <a:solidFill>
                <a:schemeClr val="bg1"/>
              </a:solidFill>
              <a:latin typeface="Verdana" pitchFamily="34" charset="0"/>
            </a:endParaRPr>
          </a:p>
        </p:txBody>
      </p:sp>
      <p:sp>
        <p:nvSpPr>
          <p:cNvPr id="45059" name="Text Box 2"/>
          <p:cNvSpPr>
            <a:spLocks noChangeArrowheads="1"/>
          </p:cNvSpPr>
          <p:nvPr>
            <p:ph type="subTitle" idx="4294967295"/>
          </p:nvPr>
        </p:nvSpPr>
        <p:spPr>
          <a:xfrm>
            <a:off x="714375" y="2430463"/>
            <a:ext cx="7326313" cy="512762"/>
          </a:xfrm>
          <a:noFill/>
        </p:spPr>
        <p:txBody>
          <a:bodyPr/>
          <a:lstStyle/>
          <a:p>
            <a:pPr marL="0" indent="0" eaLnBrk="1" hangingPunct="1">
              <a:spcBef>
                <a:spcPct val="50000"/>
              </a:spcBef>
              <a:buClrTx/>
              <a:buFontTx/>
              <a:buNone/>
            </a:pPr>
            <a:r>
              <a:rPr lang="en-US" sz="2000" smtClean="0">
                <a:solidFill>
                  <a:srgbClr val="15177D"/>
                </a:solidFill>
              </a:rPr>
              <a:t>Detailed Findings</a:t>
            </a:r>
          </a:p>
        </p:txBody>
      </p:sp>
      <p:sp>
        <p:nvSpPr>
          <p:cNvPr id="45060" name="Text Box 3"/>
          <p:cNvSpPr txBox="1">
            <a:spLocks noChangeArrowheads="1"/>
          </p:cNvSpPr>
          <p:nvPr/>
        </p:nvSpPr>
        <p:spPr bwMode="auto">
          <a:xfrm>
            <a:off x="1325563" y="2947988"/>
            <a:ext cx="5702300" cy="3414712"/>
          </a:xfrm>
          <a:prstGeom prst="rect">
            <a:avLst/>
          </a:prstGeom>
          <a:noFill/>
          <a:ln w="9525" algn="ctr">
            <a:noFill/>
            <a:miter lim="800000"/>
            <a:headEnd/>
            <a:tailEnd/>
          </a:ln>
        </p:spPr>
        <p:txBody>
          <a:bodyPr>
            <a:spAutoFit/>
          </a:bodyPr>
          <a:lstStyle/>
          <a:p>
            <a:pPr marL="342900" indent="-342900">
              <a:spcAft>
                <a:spcPct val="60000"/>
              </a:spcAft>
              <a:buFont typeface="Wingdings" pitchFamily="2" charset="2"/>
              <a:buNone/>
            </a:pPr>
            <a:r>
              <a:rPr lang="en-US" sz="1600" b="1" i="0">
                <a:solidFill>
                  <a:srgbClr val="15177D"/>
                </a:solidFill>
                <a:sym typeface="Wingdings" pitchFamily="2" charset="2"/>
              </a:rPr>
              <a:t>	</a:t>
            </a:r>
            <a:r>
              <a:rPr lang="en-US" sz="1600" i="0">
                <a:solidFill>
                  <a:srgbClr val="15177D"/>
                </a:solidFill>
              </a:rPr>
              <a:t>Impressions of the Website</a:t>
            </a:r>
          </a:p>
          <a:p>
            <a:pPr marL="342900" indent="-342900">
              <a:spcAft>
                <a:spcPct val="60000"/>
              </a:spcAft>
              <a:buFont typeface="Wingdings" pitchFamily="2" charset="2"/>
              <a:buNone/>
            </a:pPr>
            <a:r>
              <a:rPr lang="en-US" sz="1600" i="0"/>
              <a:t> </a:t>
            </a:r>
            <a:r>
              <a:rPr lang="en-US" sz="1600" i="0">
                <a:solidFill>
                  <a:srgbClr val="15177D"/>
                </a:solidFill>
                <a:sym typeface="Wingdings" pitchFamily="2" charset="2"/>
              </a:rPr>
              <a:t>	</a:t>
            </a:r>
            <a:r>
              <a:rPr lang="en-US" sz="1600" i="0">
                <a:solidFill>
                  <a:srgbClr val="15177D"/>
                </a:solidFill>
              </a:rPr>
              <a:t>Finding and Using Benefits Content</a:t>
            </a:r>
          </a:p>
          <a:p>
            <a:pPr marL="342900" indent="-342900">
              <a:spcAft>
                <a:spcPct val="60000"/>
              </a:spcAft>
              <a:buFont typeface="Wingdings" pitchFamily="2" charset="2"/>
              <a:buNone/>
            </a:pPr>
            <a:r>
              <a:rPr lang="en-US" sz="1600" i="0"/>
              <a:t> </a:t>
            </a:r>
            <a:r>
              <a:rPr lang="en-US" sz="1600" b="1" i="0">
                <a:solidFill>
                  <a:srgbClr val="15177D"/>
                </a:solidFill>
                <a:sym typeface="Wingdings" pitchFamily="2" charset="2"/>
              </a:rPr>
              <a:t></a:t>
            </a:r>
            <a:r>
              <a:rPr lang="en-US" sz="1600" i="0"/>
              <a:t> </a:t>
            </a:r>
            <a:r>
              <a:rPr lang="en-US" sz="1600" b="1" i="0">
                <a:solidFill>
                  <a:srgbClr val="15177D"/>
                </a:solidFill>
              </a:rPr>
              <a:t>Using the Benefits to Work Estimator - Consumers</a:t>
            </a:r>
          </a:p>
          <a:p>
            <a:pPr marL="342900" indent="-342900">
              <a:spcAft>
                <a:spcPct val="60000"/>
              </a:spcAft>
              <a:buFont typeface="Wingdings" pitchFamily="2" charset="2"/>
              <a:buNone/>
            </a:pPr>
            <a:r>
              <a:rPr lang="en-US" sz="1600" b="1" i="0">
                <a:solidFill>
                  <a:srgbClr val="15177D"/>
                </a:solidFill>
              </a:rPr>
              <a:t>	</a:t>
            </a:r>
            <a:r>
              <a:rPr lang="en-US" sz="1600" i="0">
                <a:solidFill>
                  <a:srgbClr val="15177D"/>
                </a:solidFill>
              </a:rPr>
              <a:t>Using the Benefits to Work Estimator - Professionals</a:t>
            </a:r>
          </a:p>
          <a:p>
            <a:pPr marL="342900" indent="-342900">
              <a:spcAft>
                <a:spcPct val="60000"/>
              </a:spcAft>
              <a:buFont typeface="Wingdings" pitchFamily="2" charset="2"/>
              <a:buNone/>
            </a:pPr>
            <a:r>
              <a:rPr lang="en-US" sz="1600" i="0">
                <a:solidFill>
                  <a:srgbClr val="15177D"/>
                </a:solidFill>
              </a:rPr>
              <a:t>	Using the MA-EPD Estimator</a:t>
            </a:r>
          </a:p>
          <a:p>
            <a:pPr marL="342900" indent="-342900">
              <a:spcAft>
                <a:spcPct val="60000"/>
              </a:spcAft>
              <a:buFont typeface="Wingdings" pitchFamily="2" charset="2"/>
              <a:buNone/>
            </a:pPr>
            <a:r>
              <a:rPr lang="en-US" sz="1600" i="0">
                <a:solidFill>
                  <a:srgbClr val="15177D"/>
                </a:solidFill>
              </a:rPr>
              <a:t>	Website Navigation</a:t>
            </a:r>
          </a:p>
          <a:p>
            <a:pPr marL="342900" indent="-342900">
              <a:spcAft>
                <a:spcPct val="60000"/>
              </a:spcAft>
              <a:buFont typeface="Wingdings" pitchFamily="2" charset="2"/>
              <a:buNone/>
            </a:pPr>
            <a:endParaRPr lang="en-US" sz="1600" i="0">
              <a:solidFill>
                <a:srgbClr val="15177D"/>
              </a:solidFill>
            </a:endParaRPr>
          </a:p>
          <a:p>
            <a:pPr marL="342900" indent="-342900">
              <a:spcAft>
                <a:spcPct val="60000"/>
              </a:spcAft>
              <a:buFont typeface="Wingdings" pitchFamily="2" charset="2"/>
              <a:buNone/>
            </a:pPr>
            <a:r>
              <a:rPr lang="en-US" sz="1600" i="0">
                <a:solidFill>
                  <a:srgbClr val="15177D"/>
                </a:solidFill>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Using Benefits to Work Estimator: Locating Estimator</a:t>
            </a:r>
          </a:p>
        </p:txBody>
      </p:sp>
      <p:sp>
        <p:nvSpPr>
          <p:cNvPr id="46083" name="Rectangle 3"/>
          <p:cNvSpPr>
            <a:spLocks noGrp="1" noChangeArrowheads="1"/>
          </p:cNvSpPr>
          <p:nvPr>
            <p:ph type="body" idx="1"/>
          </p:nvPr>
        </p:nvSpPr>
        <p:spPr>
          <a:xfrm>
            <a:off x="927100" y="1593850"/>
            <a:ext cx="7759700" cy="4278313"/>
          </a:xfrm>
        </p:spPr>
        <p:txBody>
          <a:bodyPr/>
          <a:lstStyle/>
          <a:p>
            <a:pPr marL="0" indent="0" eaLnBrk="1" hangingPunct="1">
              <a:buFontTx/>
              <a:buNone/>
            </a:pPr>
            <a:r>
              <a:rPr lang="en-US" smtClean="0">
                <a:solidFill>
                  <a:srgbClr val="000000"/>
                </a:solidFill>
                <a:cs typeface="Times New Roman" pitchFamily="18" charset="0"/>
              </a:rPr>
              <a:t>“Please pretend that you currently do not have a job, but you feel you are able to take a part time position.  </a:t>
            </a:r>
            <a:r>
              <a:rPr lang="en-US" b="1" smtClean="0">
                <a:solidFill>
                  <a:srgbClr val="000000"/>
                </a:solidFill>
                <a:cs typeface="Times New Roman" pitchFamily="18" charset="0"/>
              </a:rPr>
              <a:t>Where do you think you might go</a:t>
            </a:r>
            <a:r>
              <a:rPr lang="en-US" smtClean="0">
                <a:solidFill>
                  <a:srgbClr val="000000"/>
                </a:solidFill>
                <a:cs typeface="Times New Roman" pitchFamily="18" charset="0"/>
              </a:rPr>
              <a:t> on this website to determine how your disability payments and healthcare coverage may change if you take on a part time job?</a:t>
            </a:r>
            <a:r>
              <a:rPr lang="en-US" smtClean="0"/>
              <a:t>”</a:t>
            </a:r>
          </a:p>
          <a:p>
            <a:pPr marL="0" indent="0" eaLnBrk="1" hangingPunct="1">
              <a:buFontTx/>
              <a:buNone/>
            </a:pPr>
            <a:endParaRPr lang="en-US" sz="1400" smtClean="0"/>
          </a:p>
        </p:txBody>
      </p:sp>
      <p:sp>
        <p:nvSpPr>
          <p:cNvPr id="46084" name="Text Box 4"/>
          <p:cNvSpPr txBox="1">
            <a:spLocks noChangeArrowheads="1"/>
          </p:cNvSpPr>
          <p:nvPr/>
        </p:nvSpPr>
        <p:spPr bwMode="auto">
          <a:xfrm>
            <a:off x="450850" y="1212850"/>
            <a:ext cx="5637213" cy="336550"/>
          </a:xfrm>
          <a:prstGeom prst="rect">
            <a:avLst/>
          </a:prstGeom>
          <a:noFill/>
          <a:ln w="9525" algn="ctr">
            <a:noFill/>
            <a:miter lim="800000"/>
            <a:headEnd/>
            <a:tailEnd/>
          </a:ln>
        </p:spPr>
        <p:txBody>
          <a:bodyPr wrap="none">
            <a:spAutoFit/>
          </a:bodyPr>
          <a:lstStyle/>
          <a:p>
            <a:pPr marL="342900" indent="-342900">
              <a:buFontTx/>
              <a:buNone/>
            </a:pPr>
            <a:r>
              <a:rPr lang="en-US" sz="1600" b="1" i="0">
                <a:solidFill>
                  <a:schemeClr val="tx1"/>
                </a:solidFill>
              </a:rPr>
              <a:t>Consumers</a:t>
            </a:r>
            <a:r>
              <a:rPr lang="en-US" sz="1600" i="0">
                <a:solidFill>
                  <a:schemeClr val="tx1"/>
                </a:solidFill>
              </a:rPr>
              <a:t> were asked to complete the following scenario:</a:t>
            </a:r>
          </a:p>
        </p:txBody>
      </p:sp>
      <p:sp>
        <p:nvSpPr>
          <p:cNvPr id="46085"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F4BEDB60-9CA1-42CF-B3E6-D466B3E20175}" type="slidenum">
              <a:rPr lang="en-US" sz="900" i="0">
                <a:solidFill>
                  <a:schemeClr val="bg1"/>
                </a:solidFill>
                <a:latin typeface="Verdana" pitchFamily="34" charset="0"/>
              </a:rPr>
              <a:pPr eaLnBrk="0" hangingPunct="0">
                <a:spcBef>
                  <a:spcPct val="0"/>
                </a:spcBef>
                <a:buClrTx/>
                <a:buFontTx/>
                <a:buNone/>
              </a:pPr>
              <a:t>33</a:t>
            </a:fld>
            <a:endParaRPr lang="en-US" sz="900" i="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ome_Snippet_2"/>
          <p:cNvPicPr>
            <a:picLocks noChangeAspect="1" noChangeArrowheads="1"/>
          </p:cNvPicPr>
          <p:nvPr/>
        </p:nvPicPr>
        <p:blipFill>
          <a:blip r:embed="rId3"/>
          <a:srcRect/>
          <a:stretch>
            <a:fillRect/>
          </a:stretch>
        </p:blipFill>
        <p:spPr bwMode="auto">
          <a:xfrm>
            <a:off x="5732463" y="2005013"/>
            <a:ext cx="3262312" cy="3073400"/>
          </a:xfrm>
          <a:prstGeom prst="rect">
            <a:avLst/>
          </a:prstGeom>
          <a:noFill/>
          <a:ln w="9525">
            <a:solidFill>
              <a:schemeClr val="folHlink"/>
            </a:solidFill>
            <a:miter lim="800000"/>
            <a:headEnd/>
            <a:tailEnd/>
          </a:ln>
        </p:spPr>
      </p:pic>
      <p:sp>
        <p:nvSpPr>
          <p:cNvPr id="47107"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Locating Estimator (cont.)</a:t>
            </a:r>
          </a:p>
        </p:txBody>
      </p:sp>
      <p:sp>
        <p:nvSpPr>
          <p:cNvPr id="47108" name="Rectangle 3"/>
          <p:cNvSpPr>
            <a:spLocks noGrp="1" noChangeArrowheads="1"/>
          </p:cNvSpPr>
          <p:nvPr>
            <p:ph type="body" idx="4294967295"/>
          </p:nvPr>
        </p:nvSpPr>
        <p:spPr>
          <a:xfrm>
            <a:off x="268288" y="1954213"/>
            <a:ext cx="5478462" cy="4162425"/>
          </a:xfrm>
        </p:spPr>
        <p:txBody>
          <a:bodyPr/>
          <a:lstStyle/>
          <a:p>
            <a:pPr eaLnBrk="1" hangingPunct="1">
              <a:lnSpc>
                <a:spcPct val="120000"/>
              </a:lnSpc>
            </a:pPr>
            <a:r>
              <a:rPr lang="en-US" sz="1400" smtClean="0">
                <a:solidFill>
                  <a:schemeClr val="tx1"/>
                </a:solidFill>
              </a:rPr>
              <a:t>None of the participants accessed this estimator through the image in the center of the page, perhaps because this area was seen as an inactive image or advertisement</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Few participants accessed this estimator through the Left Navigation, because the labels for the “Estimators” and “Benefits to Work” links were sometimes misinterpreted; this may have led to some confusion over the target for these links</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Most participants comprehended the description found under “DB101 Benefits Estimators” and accessed the estimator from this area</a:t>
            </a:r>
          </a:p>
          <a:p>
            <a:pPr eaLnBrk="1" hangingPunct="1">
              <a:lnSpc>
                <a:spcPct val="120000"/>
              </a:lnSpc>
            </a:pPr>
            <a:endParaRPr lang="en-US" sz="1400" smtClean="0">
              <a:solidFill>
                <a:srgbClr val="FF0000"/>
              </a:solidFill>
            </a:endParaRPr>
          </a:p>
        </p:txBody>
      </p:sp>
      <p:sp>
        <p:nvSpPr>
          <p:cNvPr id="47109"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rgbClr val="000000"/>
                </a:solidFill>
              </a:rPr>
              <a:t>From the Home Page, most consumer participants were slow to find the Benefits to Work Estimator.</a:t>
            </a:r>
          </a:p>
        </p:txBody>
      </p:sp>
      <p:sp>
        <p:nvSpPr>
          <p:cNvPr id="47110"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428C809C-3FCC-4539-85FB-64EEB1987C88}" type="slidenum">
              <a:rPr lang="en-US" sz="900" i="0">
                <a:solidFill>
                  <a:schemeClr val="bg1"/>
                </a:solidFill>
                <a:latin typeface="Verdana" pitchFamily="34" charset="0"/>
              </a:rPr>
              <a:pPr eaLnBrk="0" hangingPunct="0">
                <a:spcBef>
                  <a:spcPct val="0"/>
                </a:spcBef>
                <a:buClrTx/>
                <a:buFontTx/>
                <a:buNone/>
              </a:pPr>
              <a:t>34</a:t>
            </a:fld>
            <a:endParaRPr lang="en-US" sz="900" i="0">
              <a:solidFill>
                <a:schemeClr val="bg1"/>
              </a:solidFill>
              <a:latin typeface="Verdana" pitchFamily="34" charset="0"/>
            </a:endParaRPr>
          </a:p>
        </p:txBody>
      </p:sp>
      <p:sp>
        <p:nvSpPr>
          <p:cNvPr id="47111" name="Rectangle 7"/>
          <p:cNvSpPr>
            <a:spLocks noChangeArrowheads="1"/>
          </p:cNvSpPr>
          <p:nvPr/>
        </p:nvSpPr>
        <p:spPr bwMode="auto">
          <a:xfrm>
            <a:off x="6429375" y="3956050"/>
            <a:ext cx="862013" cy="1112838"/>
          </a:xfrm>
          <a:prstGeom prst="rect">
            <a:avLst/>
          </a:prstGeom>
          <a:noFill/>
          <a:ln w="31750" algn="ctr">
            <a:solidFill>
              <a:srgbClr val="FF9933"/>
            </a:solidFill>
            <a:miter lim="800000"/>
            <a:headEnd/>
            <a:tailEnd/>
          </a:ln>
        </p:spPr>
        <p:txBody>
          <a:bodyPr wrap="none" anchor="ctr"/>
          <a:lstStyle/>
          <a:p>
            <a:endParaRPr lang="en-US"/>
          </a:p>
        </p:txBody>
      </p:sp>
      <p:sp>
        <p:nvSpPr>
          <p:cNvPr id="47112" name="Line 8"/>
          <p:cNvSpPr>
            <a:spLocks noChangeShapeType="1"/>
          </p:cNvSpPr>
          <p:nvPr/>
        </p:nvSpPr>
        <p:spPr bwMode="gray">
          <a:xfrm>
            <a:off x="5516563" y="2284413"/>
            <a:ext cx="1466850" cy="338137"/>
          </a:xfrm>
          <a:prstGeom prst="line">
            <a:avLst/>
          </a:prstGeom>
          <a:noFill/>
          <a:ln w="31750">
            <a:solidFill>
              <a:srgbClr val="FF9933"/>
            </a:solidFill>
            <a:round/>
            <a:headEnd/>
            <a:tailEnd type="triangle" w="med" len="med"/>
          </a:ln>
        </p:spPr>
        <p:txBody>
          <a:bodyPr/>
          <a:lstStyle/>
          <a:p>
            <a:endParaRPr lang="en-US"/>
          </a:p>
        </p:txBody>
      </p:sp>
      <p:sp>
        <p:nvSpPr>
          <p:cNvPr id="47113" name="Line 9"/>
          <p:cNvSpPr>
            <a:spLocks noChangeShapeType="1"/>
          </p:cNvSpPr>
          <p:nvPr/>
        </p:nvSpPr>
        <p:spPr bwMode="gray">
          <a:xfrm flipV="1">
            <a:off x="5507038" y="4706938"/>
            <a:ext cx="915987" cy="12700"/>
          </a:xfrm>
          <a:prstGeom prst="line">
            <a:avLst/>
          </a:prstGeom>
          <a:noFill/>
          <a:ln w="31750">
            <a:solidFill>
              <a:srgbClr val="FF9933"/>
            </a:solidFill>
            <a:round/>
            <a:headEnd/>
            <a:tailEnd type="triangle" w="med" len="med"/>
          </a:ln>
        </p:spPr>
        <p:txBody>
          <a:bodyPr/>
          <a:lstStyle/>
          <a:p>
            <a:endParaRPr lang="en-US"/>
          </a:p>
        </p:txBody>
      </p:sp>
      <p:sp>
        <p:nvSpPr>
          <p:cNvPr id="47114" name="Rectangle 10"/>
          <p:cNvSpPr>
            <a:spLocks noChangeArrowheads="1"/>
          </p:cNvSpPr>
          <p:nvPr/>
        </p:nvSpPr>
        <p:spPr bwMode="auto">
          <a:xfrm>
            <a:off x="5722938" y="2646363"/>
            <a:ext cx="693737" cy="1146175"/>
          </a:xfrm>
          <a:prstGeom prst="rect">
            <a:avLst/>
          </a:prstGeom>
          <a:noFill/>
          <a:ln w="31750" algn="ctr">
            <a:solidFill>
              <a:srgbClr val="FF9933"/>
            </a:solidFill>
            <a:miter lim="800000"/>
            <a:headEnd/>
            <a:tailEnd/>
          </a:ln>
        </p:spPr>
        <p:txBody>
          <a:bodyPr wrap="none" anchor="ctr"/>
          <a:lstStyle/>
          <a:p>
            <a:endParaRPr lang="en-US"/>
          </a:p>
        </p:txBody>
      </p:sp>
      <p:sp>
        <p:nvSpPr>
          <p:cNvPr id="47115" name="Rectangle 11"/>
          <p:cNvSpPr>
            <a:spLocks noChangeArrowheads="1"/>
          </p:cNvSpPr>
          <p:nvPr/>
        </p:nvSpPr>
        <p:spPr bwMode="auto">
          <a:xfrm>
            <a:off x="6421438" y="2646363"/>
            <a:ext cx="2547937" cy="1298575"/>
          </a:xfrm>
          <a:prstGeom prst="rect">
            <a:avLst/>
          </a:prstGeom>
          <a:noFill/>
          <a:ln w="31750" algn="ctr">
            <a:solidFill>
              <a:srgbClr val="FF9933"/>
            </a:solidFill>
            <a:miter lim="800000"/>
            <a:headEnd/>
            <a:tailEnd/>
          </a:ln>
        </p:spPr>
        <p:txBody>
          <a:bodyPr wrap="none" anchor="ctr"/>
          <a:lstStyle/>
          <a:p>
            <a:endParaRPr lang="en-US"/>
          </a:p>
        </p:txBody>
      </p:sp>
      <p:sp>
        <p:nvSpPr>
          <p:cNvPr id="47116" name="Line 12"/>
          <p:cNvSpPr>
            <a:spLocks noChangeShapeType="1"/>
          </p:cNvSpPr>
          <p:nvPr/>
        </p:nvSpPr>
        <p:spPr bwMode="gray">
          <a:xfrm flipV="1">
            <a:off x="5164138" y="3602038"/>
            <a:ext cx="547687" cy="139700"/>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Locating Estimator (cont.)</a:t>
            </a:r>
          </a:p>
        </p:txBody>
      </p:sp>
      <p:sp>
        <p:nvSpPr>
          <p:cNvPr id="48131" name="Rectangle 3"/>
          <p:cNvSpPr>
            <a:spLocks noGrp="1" noChangeArrowheads="1"/>
          </p:cNvSpPr>
          <p:nvPr>
            <p:ph type="body" idx="4294967295"/>
          </p:nvPr>
        </p:nvSpPr>
        <p:spPr>
          <a:xfrm>
            <a:off x="268288" y="2000250"/>
            <a:ext cx="4106862" cy="4065588"/>
          </a:xfrm>
        </p:spPr>
        <p:txBody>
          <a:bodyPr/>
          <a:lstStyle/>
          <a:p>
            <a:pPr eaLnBrk="1" hangingPunct="1">
              <a:lnSpc>
                <a:spcPct val="120000"/>
              </a:lnSpc>
            </a:pPr>
            <a:r>
              <a:rPr lang="en-US" sz="1400" smtClean="0">
                <a:solidFill>
                  <a:schemeClr val="tx1"/>
                </a:solidFill>
              </a:rPr>
              <a:t>Some participants initially believed that there were three estimators accessible from this page, instead of two </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A couple of participants were initially unsure how to access an estimator, but eventually found a link that took them to the correct location</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The inconsistent layout of text, the use of light text on a dark background, and the three defined rows on the page may have contributed to the challenges consumers faced when using this page</a:t>
            </a:r>
            <a:endParaRPr lang="en-US" sz="1200" smtClean="0">
              <a:solidFill>
                <a:schemeClr val="tx1"/>
              </a:solidFill>
            </a:endParaRPr>
          </a:p>
        </p:txBody>
      </p:sp>
      <p:sp>
        <p:nvSpPr>
          <p:cNvPr id="48132"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rgbClr val="000000"/>
                </a:solidFill>
              </a:rPr>
              <a:t>On the All Estimators Page, consumers found it difficult to process the information and to access the Benefits to Work Estimator.</a:t>
            </a:r>
          </a:p>
        </p:txBody>
      </p:sp>
      <p:sp>
        <p:nvSpPr>
          <p:cNvPr id="48133"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56F06470-0655-46AD-8CD1-04FC774F6EA2}" type="slidenum">
              <a:rPr lang="en-US" sz="900" i="0">
                <a:solidFill>
                  <a:schemeClr val="bg1"/>
                </a:solidFill>
                <a:latin typeface="Verdana" pitchFamily="34" charset="0"/>
              </a:rPr>
              <a:pPr eaLnBrk="0" hangingPunct="0">
                <a:spcBef>
                  <a:spcPct val="0"/>
                </a:spcBef>
                <a:buClrTx/>
                <a:buFontTx/>
                <a:buNone/>
              </a:pPr>
              <a:t>35</a:t>
            </a:fld>
            <a:endParaRPr lang="en-US" sz="900" i="0">
              <a:solidFill>
                <a:schemeClr val="bg1"/>
              </a:solidFill>
              <a:latin typeface="Verdana" pitchFamily="34" charset="0"/>
            </a:endParaRPr>
          </a:p>
        </p:txBody>
      </p:sp>
      <p:pic>
        <p:nvPicPr>
          <p:cNvPr id="48134" name="Picture 7" descr="All_Estimators_1"/>
          <p:cNvPicPr>
            <a:picLocks noChangeAspect="1" noChangeArrowheads="1"/>
          </p:cNvPicPr>
          <p:nvPr/>
        </p:nvPicPr>
        <p:blipFill>
          <a:blip r:embed="rId3"/>
          <a:srcRect/>
          <a:stretch>
            <a:fillRect/>
          </a:stretch>
        </p:blipFill>
        <p:spPr bwMode="auto">
          <a:xfrm>
            <a:off x="4618038" y="2071688"/>
            <a:ext cx="4132262" cy="4048125"/>
          </a:xfrm>
          <a:prstGeom prst="rect">
            <a:avLst/>
          </a:prstGeom>
          <a:noFill/>
          <a:ln w="9525">
            <a:solidFill>
              <a:schemeClr val="folHlink"/>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914400" y="1593850"/>
            <a:ext cx="7772400" cy="4278313"/>
          </a:xfrm>
        </p:spPr>
        <p:txBody>
          <a:bodyPr/>
          <a:lstStyle/>
          <a:p>
            <a:pPr marL="0" indent="0" eaLnBrk="1" hangingPunct="1">
              <a:buFontTx/>
              <a:buNone/>
            </a:pPr>
            <a:r>
              <a:rPr lang="en-US" smtClean="0">
                <a:solidFill>
                  <a:srgbClr val="000000"/>
                </a:solidFill>
                <a:cs typeface="Times New Roman" pitchFamily="18" charset="0"/>
              </a:rPr>
              <a:t>“Please imagine that you are considering finding a part time job at Arby’s that pays $7/hr. Pretend that you’d like to work 18 hours a week in this job and you are interested in finding out how taking this job will impact your disability benefits.  </a:t>
            </a:r>
            <a:r>
              <a:rPr lang="en-US" b="1" smtClean="0">
                <a:solidFill>
                  <a:srgbClr val="000000"/>
                </a:solidFill>
                <a:cs typeface="Times New Roman" pitchFamily="18" charset="0"/>
              </a:rPr>
              <a:t>Use the Benefits to Work Estimator to see how your benefits may change</a:t>
            </a:r>
            <a:r>
              <a:rPr lang="en-US" smtClean="0">
                <a:solidFill>
                  <a:srgbClr val="000000"/>
                </a:solidFill>
                <a:cs typeface="Times New Roman" pitchFamily="18" charset="0"/>
              </a:rPr>
              <a:t> if you get this part time job.”</a:t>
            </a:r>
          </a:p>
          <a:p>
            <a:pPr marL="0" indent="0" eaLnBrk="1" hangingPunct="1">
              <a:buFontTx/>
              <a:buNone/>
            </a:pPr>
            <a:endParaRPr lang="en-US" smtClean="0">
              <a:solidFill>
                <a:srgbClr val="000000"/>
              </a:solidFill>
              <a:cs typeface="Times New Roman" pitchFamily="18" charset="0"/>
            </a:endParaRPr>
          </a:p>
        </p:txBody>
      </p:sp>
      <p:sp>
        <p:nvSpPr>
          <p:cNvPr id="49155" name="Text Box 4"/>
          <p:cNvSpPr txBox="1">
            <a:spLocks noChangeArrowheads="1"/>
          </p:cNvSpPr>
          <p:nvPr/>
        </p:nvSpPr>
        <p:spPr bwMode="auto">
          <a:xfrm>
            <a:off x="450850" y="1212850"/>
            <a:ext cx="5637213" cy="336550"/>
          </a:xfrm>
          <a:prstGeom prst="rect">
            <a:avLst/>
          </a:prstGeom>
          <a:noFill/>
          <a:ln w="9525" algn="ctr">
            <a:noFill/>
            <a:miter lim="800000"/>
            <a:headEnd/>
            <a:tailEnd/>
          </a:ln>
        </p:spPr>
        <p:txBody>
          <a:bodyPr wrap="none">
            <a:spAutoFit/>
          </a:bodyPr>
          <a:lstStyle/>
          <a:p>
            <a:pPr marL="342900" indent="-342900">
              <a:buFontTx/>
              <a:buNone/>
            </a:pPr>
            <a:r>
              <a:rPr lang="en-US" sz="1600" b="1" i="0">
                <a:solidFill>
                  <a:schemeClr val="tx1"/>
                </a:solidFill>
              </a:rPr>
              <a:t>Consumers</a:t>
            </a:r>
            <a:r>
              <a:rPr lang="en-US" sz="1600" i="0">
                <a:solidFill>
                  <a:schemeClr val="tx1"/>
                </a:solidFill>
              </a:rPr>
              <a:t> were asked to complete the following scenario:</a:t>
            </a:r>
          </a:p>
        </p:txBody>
      </p:sp>
      <p:sp>
        <p:nvSpPr>
          <p:cNvPr id="49156"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C44A3895-D138-45C1-AAEE-9CA437907473}" type="slidenum">
              <a:rPr lang="en-US" sz="900" i="0">
                <a:solidFill>
                  <a:schemeClr val="bg1"/>
                </a:solidFill>
                <a:latin typeface="Verdana" pitchFamily="34" charset="0"/>
              </a:rPr>
              <a:pPr eaLnBrk="0" hangingPunct="0">
                <a:spcBef>
                  <a:spcPct val="0"/>
                </a:spcBef>
                <a:buClrTx/>
                <a:buFontTx/>
                <a:buNone/>
              </a:pPr>
              <a:t>36</a:t>
            </a:fld>
            <a:endParaRPr lang="en-US" sz="900" i="0">
              <a:solidFill>
                <a:schemeClr val="bg1"/>
              </a:solidFill>
              <a:latin typeface="Verdana" pitchFamily="34" charset="0"/>
            </a:endParaRPr>
          </a:p>
        </p:txBody>
      </p:sp>
      <p:sp>
        <p:nvSpPr>
          <p:cNvPr id="49157" name="Text Box 6"/>
          <p:cNvSpPr txBox="1">
            <a:spLocks noChangeArrowheads="1"/>
          </p:cNvSpPr>
          <p:nvPr/>
        </p:nvSpPr>
        <p:spPr bwMode="auto">
          <a:xfrm>
            <a:off x="441325" y="3159125"/>
            <a:ext cx="7870825" cy="581025"/>
          </a:xfrm>
          <a:prstGeom prst="rect">
            <a:avLst/>
          </a:prstGeom>
          <a:noFill/>
          <a:ln w="9525" algn="ctr">
            <a:noFill/>
            <a:miter lim="800000"/>
            <a:headEnd/>
            <a:tailEnd/>
          </a:ln>
        </p:spPr>
        <p:txBody>
          <a:bodyPr>
            <a:spAutoFit/>
          </a:bodyPr>
          <a:lstStyle/>
          <a:p>
            <a:pPr>
              <a:buFontTx/>
              <a:buNone/>
            </a:pPr>
            <a:r>
              <a:rPr lang="en-US" sz="1600" i="0"/>
              <a:t>This group of participants was asked to use information about their benefits that they had brought with them to the session.</a:t>
            </a:r>
            <a:endParaRPr lang="en-US" i="0"/>
          </a:p>
        </p:txBody>
      </p:sp>
      <p:sp>
        <p:nvSpPr>
          <p:cNvPr id="49158"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Completing Estimator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4294967295"/>
          </p:nvPr>
        </p:nvSpPr>
        <p:spPr>
          <a:xfrm>
            <a:off x="268288" y="2120900"/>
            <a:ext cx="5224462" cy="3957638"/>
          </a:xfrm>
        </p:spPr>
        <p:txBody>
          <a:bodyPr/>
          <a:lstStyle/>
          <a:p>
            <a:pPr eaLnBrk="1" hangingPunct="1">
              <a:lnSpc>
                <a:spcPct val="120000"/>
              </a:lnSpc>
            </a:pPr>
            <a:r>
              <a:rPr lang="en-US" sz="1400" smtClean="0">
                <a:solidFill>
                  <a:schemeClr val="tx1"/>
                </a:solidFill>
              </a:rPr>
              <a:t>The top area of content that contained the purpose was often ignored by participants, possibly because of the use of white text on a dark blue background</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Consumer participants found the content on this page to be hard to read, because of the large amount of text and the format of some of the text in paragraphs</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One consumer believed that the estimator was a live person she could meet with; this misunderstanding was not cleared up by the content found on this page</a:t>
            </a:r>
          </a:p>
        </p:txBody>
      </p:sp>
      <p:sp>
        <p:nvSpPr>
          <p:cNvPr id="50179"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buFontTx/>
              <a:buNone/>
            </a:pPr>
            <a:r>
              <a:rPr lang="en-US" sz="1600" i="0">
                <a:solidFill>
                  <a:srgbClr val="000000"/>
                </a:solidFill>
              </a:rPr>
              <a:t>Consumers had difficulty using the Benefits to Work Introductory Page to learn more about the purpose of this tool.</a:t>
            </a:r>
          </a:p>
        </p:txBody>
      </p:sp>
      <p:sp>
        <p:nvSpPr>
          <p:cNvPr id="50180"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50FD2140-BFCE-40E2-BF32-4C248363ABCE}" type="slidenum">
              <a:rPr lang="en-US" sz="900" i="0">
                <a:solidFill>
                  <a:schemeClr val="bg1"/>
                </a:solidFill>
                <a:latin typeface="Verdana" pitchFamily="34" charset="0"/>
              </a:rPr>
              <a:pPr eaLnBrk="0" hangingPunct="0">
                <a:spcBef>
                  <a:spcPct val="0"/>
                </a:spcBef>
                <a:buClrTx/>
                <a:buFontTx/>
                <a:buNone/>
              </a:pPr>
              <a:t>37</a:t>
            </a:fld>
            <a:endParaRPr lang="en-US" sz="900" i="0">
              <a:solidFill>
                <a:schemeClr val="bg1"/>
              </a:solidFill>
              <a:latin typeface="Verdana" pitchFamily="34" charset="0"/>
            </a:endParaRPr>
          </a:p>
        </p:txBody>
      </p:sp>
      <p:sp>
        <p:nvSpPr>
          <p:cNvPr id="50181" name="Line 8"/>
          <p:cNvSpPr>
            <a:spLocks noChangeShapeType="1"/>
          </p:cNvSpPr>
          <p:nvPr/>
        </p:nvSpPr>
        <p:spPr bwMode="gray">
          <a:xfrm>
            <a:off x="4886325" y="2725738"/>
            <a:ext cx="854075" cy="300037"/>
          </a:xfrm>
          <a:prstGeom prst="line">
            <a:avLst/>
          </a:prstGeom>
          <a:noFill/>
          <a:ln w="31750">
            <a:solidFill>
              <a:srgbClr val="FF9933"/>
            </a:solidFill>
            <a:round/>
            <a:headEnd/>
            <a:tailEnd type="triangle" w="med" len="med"/>
          </a:ln>
        </p:spPr>
        <p:txBody>
          <a:bodyPr/>
          <a:lstStyle/>
          <a:p>
            <a:endParaRPr lang="en-US"/>
          </a:p>
        </p:txBody>
      </p:sp>
      <p:pic>
        <p:nvPicPr>
          <p:cNvPr id="50182" name="Picture 9" descr="Benefits_to_Work_Home_1"/>
          <p:cNvPicPr>
            <a:picLocks noChangeAspect="1" noChangeArrowheads="1"/>
          </p:cNvPicPr>
          <p:nvPr/>
        </p:nvPicPr>
        <p:blipFill>
          <a:blip r:embed="rId3"/>
          <a:srcRect/>
          <a:stretch>
            <a:fillRect/>
          </a:stretch>
        </p:blipFill>
        <p:spPr bwMode="auto">
          <a:xfrm>
            <a:off x="5756275" y="1766888"/>
            <a:ext cx="2500313" cy="3849687"/>
          </a:xfrm>
          <a:prstGeom prst="rect">
            <a:avLst/>
          </a:prstGeom>
          <a:noFill/>
          <a:ln w="9525">
            <a:solidFill>
              <a:schemeClr val="folHlink"/>
            </a:solidFill>
            <a:miter lim="800000"/>
            <a:headEnd/>
            <a:tailEnd/>
          </a:ln>
        </p:spPr>
      </p:pic>
      <p:sp>
        <p:nvSpPr>
          <p:cNvPr id="50183" name="Rectangle 15"/>
          <p:cNvSpPr>
            <a:spLocks noChangeArrowheads="1"/>
          </p:cNvSpPr>
          <p:nvPr/>
        </p:nvSpPr>
        <p:spPr bwMode="auto">
          <a:xfrm>
            <a:off x="5748338" y="2532063"/>
            <a:ext cx="2509837" cy="1146175"/>
          </a:xfrm>
          <a:prstGeom prst="rect">
            <a:avLst/>
          </a:prstGeom>
          <a:noFill/>
          <a:ln w="31750" algn="ctr">
            <a:solidFill>
              <a:srgbClr val="FF9933"/>
            </a:solidFill>
            <a:miter lim="800000"/>
            <a:headEnd/>
            <a:tailEnd/>
          </a:ln>
        </p:spPr>
        <p:txBody>
          <a:bodyPr wrap="none" anchor="ctr"/>
          <a:lstStyle/>
          <a:p>
            <a:endParaRPr lang="en-US"/>
          </a:p>
        </p:txBody>
      </p:sp>
      <p:sp>
        <p:nvSpPr>
          <p:cNvPr id="50184" name="Rectangle 16"/>
          <p:cNvSpPr>
            <a:spLocks noChangeArrowheads="1"/>
          </p:cNvSpPr>
          <p:nvPr/>
        </p:nvSpPr>
        <p:spPr bwMode="auto">
          <a:xfrm>
            <a:off x="5575300" y="5634038"/>
            <a:ext cx="3189288" cy="530225"/>
          </a:xfrm>
          <a:prstGeom prst="rect">
            <a:avLst/>
          </a:prstGeom>
          <a:noFill/>
          <a:ln w="9525" algn="ctr">
            <a:noFill/>
            <a:miter lim="800000"/>
            <a:headEnd/>
            <a:tailEnd/>
          </a:ln>
        </p:spPr>
        <p:txBody>
          <a:bodyPr>
            <a:spAutoFit/>
          </a:bodyPr>
          <a:lstStyle/>
          <a:p>
            <a:pPr marL="114300" lvl="1">
              <a:lnSpc>
                <a:spcPct val="120000"/>
              </a:lnSpc>
              <a:buFont typeface="Trebuchet MS" pitchFamily="34" charset="0"/>
              <a:buNone/>
            </a:pPr>
            <a:r>
              <a:rPr lang="en-US" sz="1200">
                <a:solidFill>
                  <a:schemeClr val="tx1"/>
                </a:solidFill>
              </a:rPr>
              <a:t>“There’s just too much information. I don’t want to read it.”</a:t>
            </a:r>
          </a:p>
        </p:txBody>
      </p:sp>
      <p:sp>
        <p:nvSpPr>
          <p:cNvPr id="10" name="Rectangle 2"/>
          <p:cNvSpPr txBox="1">
            <a:spLocks noChangeArrowheads="1"/>
          </p:cNvSpPr>
          <p:nvPr/>
        </p:nvSpPr>
        <p:spPr bwMode="auto">
          <a:xfrm>
            <a:off x="1514475" y="400050"/>
            <a:ext cx="7629525" cy="457200"/>
          </a:xfrm>
          <a:prstGeom prst="rect">
            <a:avLst/>
          </a:prstGeom>
          <a:noFill/>
          <a:ln w="9525">
            <a:noFill/>
            <a:miter lim="800000"/>
            <a:headEnd/>
            <a:tailEnd/>
          </a:ln>
        </p:spPr>
        <p:txBody>
          <a:bodyPr anchor="ctr"/>
          <a:lstStyle/>
          <a:p>
            <a:pPr>
              <a:spcBef>
                <a:spcPct val="0"/>
              </a:spcBef>
              <a:buClrTx/>
              <a:buFontTx/>
              <a:buNone/>
            </a:pPr>
            <a:r>
              <a:rPr lang="en-US" sz="2000" i="0">
                <a:solidFill>
                  <a:schemeClr val="bg1"/>
                </a:solidFill>
              </a:rPr>
              <a:t>Using Benefits to Work Estimator: Completing Estimator (cont.)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7" descr="Benefits_to_Work_Home_DarkBlue_Grey_1"/>
          <p:cNvPicPr>
            <a:picLocks noChangeAspect="1" noChangeArrowheads="1"/>
          </p:cNvPicPr>
          <p:nvPr/>
        </p:nvPicPr>
        <p:blipFill>
          <a:blip r:embed="rId3"/>
          <a:srcRect/>
          <a:stretch>
            <a:fillRect/>
          </a:stretch>
        </p:blipFill>
        <p:spPr bwMode="auto">
          <a:xfrm>
            <a:off x="5389563" y="1911350"/>
            <a:ext cx="3189287" cy="3625850"/>
          </a:xfrm>
          <a:prstGeom prst="rect">
            <a:avLst/>
          </a:prstGeom>
          <a:noFill/>
          <a:ln w="9525">
            <a:solidFill>
              <a:schemeClr val="folHlink"/>
            </a:solidFill>
            <a:miter lim="800000"/>
            <a:headEnd/>
            <a:tailEnd/>
          </a:ln>
        </p:spPr>
      </p:pic>
      <p:sp>
        <p:nvSpPr>
          <p:cNvPr id="51203"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Completing Estimator (cont.)</a:t>
            </a:r>
          </a:p>
        </p:txBody>
      </p:sp>
      <p:sp>
        <p:nvSpPr>
          <p:cNvPr id="51204" name="Rectangle 3"/>
          <p:cNvSpPr>
            <a:spLocks noGrp="1" noChangeArrowheads="1"/>
          </p:cNvSpPr>
          <p:nvPr>
            <p:ph type="body" idx="4294967295"/>
          </p:nvPr>
        </p:nvSpPr>
        <p:spPr>
          <a:xfrm>
            <a:off x="268288" y="2000250"/>
            <a:ext cx="4170362" cy="4094163"/>
          </a:xfrm>
        </p:spPr>
        <p:txBody>
          <a:bodyPr/>
          <a:lstStyle/>
          <a:p>
            <a:pPr eaLnBrk="1" hangingPunct="1">
              <a:lnSpc>
                <a:spcPct val="120000"/>
              </a:lnSpc>
            </a:pPr>
            <a:r>
              <a:rPr lang="en-US" sz="1400" smtClean="0">
                <a:solidFill>
                  <a:schemeClr val="tx1"/>
                </a:solidFill>
              </a:rPr>
              <a:t>Many participants scanned the content on this page and read only the bulleted content section in the middle of the page</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One participant read the “BPQY” information and believed she needed to contact Social Security before proceeding with the Benefits to Work Estimator</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Most participants did not see the time estimate for completing the tool</a:t>
            </a:r>
          </a:p>
        </p:txBody>
      </p:sp>
      <p:sp>
        <p:nvSpPr>
          <p:cNvPr id="51205"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91AAB0EF-7E81-4F24-BF89-ED0473CAEF68}" type="slidenum">
              <a:rPr lang="en-US" sz="900" i="0">
                <a:solidFill>
                  <a:schemeClr val="bg1"/>
                </a:solidFill>
                <a:latin typeface="Verdana" pitchFamily="34" charset="0"/>
              </a:rPr>
              <a:pPr eaLnBrk="0" hangingPunct="0">
                <a:spcBef>
                  <a:spcPct val="0"/>
                </a:spcBef>
                <a:buClrTx/>
                <a:buFontTx/>
                <a:buNone/>
              </a:pPr>
              <a:t>38</a:t>
            </a:fld>
            <a:endParaRPr lang="en-US" sz="900" i="0">
              <a:solidFill>
                <a:schemeClr val="bg1"/>
              </a:solidFill>
              <a:latin typeface="Verdana" pitchFamily="34" charset="0"/>
            </a:endParaRPr>
          </a:p>
        </p:txBody>
      </p:sp>
      <p:sp>
        <p:nvSpPr>
          <p:cNvPr id="51206" name="Text Box 11"/>
          <p:cNvSpPr txBox="1">
            <a:spLocks noChangeArrowheads="1"/>
          </p:cNvSpPr>
          <p:nvPr/>
        </p:nvSpPr>
        <p:spPr bwMode="auto">
          <a:xfrm>
            <a:off x="250825" y="1266825"/>
            <a:ext cx="8337550" cy="581025"/>
          </a:xfrm>
          <a:prstGeom prst="rect">
            <a:avLst/>
          </a:prstGeom>
          <a:noFill/>
          <a:ln w="9525" algn="ctr">
            <a:noFill/>
            <a:miter lim="800000"/>
            <a:headEnd/>
            <a:tailEnd/>
          </a:ln>
        </p:spPr>
        <p:txBody>
          <a:bodyPr>
            <a:spAutoFit/>
          </a:bodyPr>
          <a:lstStyle/>
          <a:p>
            <a:pPr>
              <a:buFontTx/>
              <a:buNone/>
            </a:pPr>
            <a:r>
              <a:rPr lang="en-US" sz="1600" i="0">
                <a:solidFill>
                  <a:schemeClr val="tx1"/>
                </a:solidFill>
              </a:rPr>
              <a:t>The Benefits to Work Introductory Page did not successfully communicate preliminary requirements and time considerations.</a:t>
            </a:r>
          </a:p>
        </p:txBody>
      </p:sp>
      <p:pic>
        <p:nvPicPr>
          <p:cNvPr id="51207" name="Picture 15" descr="Benefits_to_Work_Home_How_Works_Text_1"/>
          <p:cNvPicPr>
            <a:picLocks noChangeAspect="1" noChangeArrowheads="1"/>
          </p:cNvPicPr>
          <p:nvPr/>
        </p:nvPicPr>
        <p:blipFill>
          <a:blip r:embed="rId4"/>
          <a:srcRect/>
          <a:stretch>
            <a:fillRect/>
          </a:stretch>
        </p:blipFill>
        <p:spPr bwMode="auto">
          <a:xfrm>
            <a:off x="3830638" y="4343400"/>
            <a:ext cx="5138737" cy="1597025"/>
          </a:xfrm>
          <a:prstGeom prst="rect">
            <a:avLst/>
          </a:prstGeom>
          <a:noFill/>
          <a:ln w="9525">
            <a:solidFill>
              <a:schemeClr val="folHlink"/>
            </a:solidFill>
            <a:miter lim="800000"/>
            <a:headEnd/>
            <a:tailEnd/>
          </a:ln>
        </p:spPr>
      </p:pic>
      <p:sp>
        <p:nvSpPr>
          <p:cNvPr id="51208" name="Line 8"/>
          <p:cNvSpPr>
            <a:spLocks noChangeShapeType="1"/>
          </p:cNvSpPr>
          <p:nvPr/>
        </p:nvSpPr>
        <p:spPr bwMode="gray">
          <a:xfrm>
            <a:off x="4176713" y="3925888"/>
            <a:ext cx="211137" cy="898525"/>
          </a:xfrm>
          <a:prstGeom prst="line">
            <a:avLst/>
          </a:prstGeom>
          <a:noFill/>
          <a:ln w="31750">
            <a:solidFill>
              <a:srgbClr val="FF9933"/>
            </a:solidFill>
            <a:round/>
            <a:headEnd/>
            <a:tailEnd type="triangle" w="med" len="med"/>
          </a:ln>
        </p:spPr>
        <p:txBody>
          <a:bodyPr/>
          <a:lstStyle/>
          <a:p>
            <a:endParaRPr lang="en-US"/>
          </a:p>
        </p:txBody>
      </p:sp>
      <p:sp>
        <p:nvSpPr>
          <p:cNvPr id="51209" name="Line 14"/>
          <p:cNvSpPr>
            <a:spLocks noChangeShapeType="1"/>
          </p:cNvSpPr>
          <p:nvPr/>
        </p:nvSpPr>
        <p:spPr bwMode="gray">
          <a:xfrm>
            <a:off x="3386138" y="4846638"/>
            <a:ext cx="687387" cy="812800"/>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Completing Estimator (cont.)</a:t>
            </a:r>
          </a:p>
        </p:txBody>
      </p:sp>
      <p:sp>
        <p:nvSpPr>
          <p:cNvPr id="52227" name="Rectangle 3"/>
          <p:cNvSpPr>
            <a:spLocks noGrp="1" noChangeArrowheads="1"/>
          </p:cNvSpPr>
          <p:nvPr>
            <p:ph type="body" idx="4294967295"/>
          </p:nvPr>
        </p:nvSpPr>
        <p:spPr>
          <a:xfrm>
            <a:off x="268288" y="2000250"/>
            <a:ext cx="4106862" cy="3811588"/>
          </a:xfrm>
        </p:spPr>
        <p:txBody>
          <a:bodyPr/>
          <a:lstStyle/>
          <a:p>
            <a:pPr eaLnBrk="1" hangingPunct="1">
              <a:lnSpc>
                <a:spcPct val="120000"/>
              </a:lnSpc>
            </a:pPr>
            <a:r>
              <a:rPr lang="en-US" sz="1400" smtClean="0">
                <a:solidFill>
                  <a:schemeClr val="tx1"/>
                </a:solidFill>
              </a:rPr>
              <a:t>Participants did not easily find the Start Button at the bottom of the page and often scrolled up and down the page before finding this button</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The location of the Start Button far below the fold may have made it less obvious that the estimator was a calculator</a:t>
            </a:r>
          </a:p>
        </p:txBody>
      </p:sp>
      <p:sp>
        <p:nvSpPr>
          <p:cNvPr id="52228"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Some participants did not understand how to begin using the estimator once arriving at the initial page, because the Start Button was two screens below the fold.</a:t>
            </a:r>
          </a:p>
        </p:txBody>
      </p:sp>
      <p:sp>
        <p:nvSpPr>
          <p:cNvPr id="52229"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607674CE-847D-44D0-B127-5445020CDE7E}" type="slidenum">
              <a:rPr lang="en-US" sz="900" i="0">
                <a:solidFill>
                  <a:schemeClr val="bg1"/>
                </a:solidFill>
                <a:latin typeface="Verdana" pitchFamily="34" charset="0"/>
              </a:rPr>
              <a:pPr eaLnBrk="0" hangingPunct="0">
                <a:spcBef>
                  <a:spcPct val="0"/>
                </a:spcBef>
                <a:buClrTx/>
                <a:buFontTx/>
                <a:buNone/>
              </a:pPr>
              <a:t>39</a:t>
            </a:fld>
            <a:endParaRPr lang="en-US" sz="900" i="0">
              <a:solidFill>
                <a:schemeClr val="bg1"/>
              </a:solidFill>
              <a:latin typeface="Verdana" pitchFamily="34" charset="0"/>
            </a:endParaRPr>
          </a:p>
        </p:txBody>
      </p:sp>
      <p:pic>
        <p:nvPicPr>
          <p:cNvPr id="52230" name="Picture 6" descr="Benefits_to_Work_Home_1"/>
          <p:cNvPicPr>
            <a:picLocks noChangeAspect="1" noChangeArrowheads="1"/>
          </p:cNvPicPr>
          <p:nvPr/>
        </p:nvPicPr>
        <p:blipFill>
          <a:blip r:embed="rId3"/>
          <a:srcRect/>
          <a:stretch>
            <a:fillRect/>
          </a:stretch>
        </p:blipFill>
        <p:spPr bwMode="auto">
          <a:xfrm>
            <a:off x="5802313" y="2074863"/>
            <a:ext cx="2617787" cy="4032250"/>
          </a:xfrm>
          <a:prstGeom prst="rect">
            <a:avLst/>
          </a:prstGeom>
          <a:noFill/>
          <a:ln w="9525">
            <a:solidFill>
              <a:schemeClr val="folHlink"/>
            </a:solidFill>
            <a:miter lim="800000"/>
            <a:headEnd/>
            <a:tailEnd/>
          </a:ln>
        </p:spPr>
      </p:pic>
      <p:sp>
        <p:nvSpPr>
          <p:cNvPr id="52231" name="Rectangle 7"/>
          <p:cNvSpPr>
            <a:spLocks noChangeArrowheads="1"/>
          </p:cNvSpPr>
          <p:nvPr/>
        </p:nvSpPr>
        <p:spPr bwMode="auto">
          <a:xfrm>
            <a:off x="7942263" y="5830888"/>
            <a:ext cx="469900" cy="141287"/>
          </a:xfrm>
          <a:prstGeom prst="rect">
            <a:avLst/>
          </a:prstGeom>
          <a:noFill/>
          <a:ln w="31750" algn="ctr">
            <a:solidFill>
              <a:srgbClr val="FF9933"/>
            </a:solidFill>
            <a:miter lim="800000"/>
            <a:headEnd/>
            <a:tailEnd/>
          </a:ln>
        </p:spPr>
        <p:txBody>
          <a:bodyPr wrap="none" anchor="ctr"/>
          <a:lstStyle/>
          <a:p>
            <a:endParaRPr lang="en-US"/>
          </a:p>
        </p:txBody>
      </p:sp>
      <p:sp>
        <p:nvSpPr>
          <p:cNvPr id="52232" name="Line 8"/>
          <p:cNvSpPr>
            <a:spLocks noChangeShapeType="1"/>
          </p:cNvSpPr>
          <p:nvPr/>
        </p:nvSpPr>
        <p:spPr bwMode="auto">
          <a:xfrm>
            <a:off x="5173663" y="4044950"/>
            <a:ext cx="3765550" cy="0"/>
          </a:xfrm>
          <a:prstGeom prst="line">
            <a:avLst/>
          </a:prstGeom>
          <a:noFill/>
          <a:ln w="19050">
            <a:solidFill>
              <a:srgbClr val="FF9933"/>
            </a:solidFill>
            <a:prstDash val="lgDash"/>
            <a:round/>
            <a:headEnd/>
            <a:tailEnd/>
          </a:ln>
        </p:spPr>
        <p:txBody>
          <a:bodyPr/>
          <a:lstStyle/>
          <a:p>
            <a:endParaRPr lang="en-US"/>
          </a:p>
        </p:txBody>
      </p:sp>
      <p:sp>
        <p:nvSpPr>
          <p:cNvPr id="52233" name="Text Box 9"/>
          <p:cNvSpPr txBox="1">
            <a:spLocks noChangeArrowheads="1"/>
          </p:cNvSpPr>
          <p:nvPr/>
        </p:nvSpPr>
        <p:spPr bwMode="auto">
          <a:xfrm>
            <a:off x="4273550" y="3902075"/>
            <a:ext cx="946150" cy="274638"/>
          </a:xfrm>
          <a:prstGeom prst="rect">
            <a:avLst/>
          </a:prstGeom>
          <a:noFill/>
          <a:ln w="9525" algn="ctr">
            <a:noFill/>
            <a:miter lim="800000"/>
            <a:headEnd/>
            <a:tailEnd/>
          </a:ln>
        </p:spPr>
        <p:txBody>
          <a:bodyPr wrap="none">
            <a:spAutoFit/>
          </a:bodyPr>
          <a:lstStyle/>
          <a:p>
            <a:pPr marL="342900" indent="-342900">
              <a:buFontTx/>
              <a:buNone/>
            </a:pPr>
            <a:r>
              <a:rPr lang="en-US" sz="1200" i="0"/>
              <a:t>Page fold 1</a:t>
            </a:r>
          </a:p>
        </p:txBody>
      </p:sp>
      <p:sp>
        <p:nvSpPr>
          <p:cNvPr id="52234" name="Text Box 10"/>
          <p:cNvSpPr txBox="1">
            <a:spLocks noChangeArrowheads="1"/>
          </p:cNvSpPr>
          <p:nvPr/>
        </p:nvSpPr>
        <p:spPr bwMode="auto">
          <a:xfrm>
            <a:off x="4275138" y="4981575"/>
            <a:ext cx="1014412" cy="274638"/>
          </a:xfrm>
          <a:prstGeom prst="rect">
            <a:avLst/>
          </a:prstGeom>
          <a:noFill/>
          <a:ln w="9525" algn="ctr">
            <a:noFill/>
            <a:miter lim="800000"/>
            <a:headEnd/>
            <a:tailEnd/>
          </a:ln>
        </p:spPr>
        <p:txBody>
          <a:bodyPr wrap="none">
            <a:spAutoFit/>
          </a:bodyPr>
          <a:lstStyle/>
          <a:p>
            <a:pPr marL="342900" indent="-342900">
              <a:buFontTx/>
              <a:buNone/>
            </a:pPr>
            <a:r>
              <a:rPr lang="en-US" sz="1200" i="0"/>
              <a:t>Start button</a:t>
            </a:r>
          </a:p>
        </p:txBody>
      </p:sp>
      <p:sp>
        <p:nvSpPr>
          <p:cNvPr id="52235" name="Line 11"/>
          <p:cNvSpPr>
            <a:spLocks noChangeShapeType="1"/>
          </p:cNvSpPr>
          <p:nvPr/>
        </p:nvSpPr>
        <p:spPr bwMode="gray">
          <a:xfrm>
            <a:off x="5232400" y="5146675"/>
            <a:ext cx="2713038" cy="747713"/>
          </a:xfrm>
          <a:prstGeom prst="line">
            <a:avLst/>
          </a:prstGeom>
          <a:noFill/>
          <a:ln w="31750">
            <a:solidFill>
              <a:srgbClr val="FF9933"/>
            </a:solidFill>
            <a:round/>
            <a:headEnd/>
            <a:tailEnd type="triangle" w="med" len="med"/>
          </a:ln>
        </p:spPr>
        <p:txBody>
          <a:bodyPr/>
          <a:lstStyle/>
          <a:p>
            <a:endParaRPr lang="en-US"/>
          </a:p>
        </p:txBody>
      </p:sp>
      <p:sp>
        <p:nvSpPr>
          <p:cNvPr id="52236" name="Line 13"/>
          <p:cNvSpPr>
            <a:spLocks noChangeShapeType="1"/>
          </p:cNvSpPr>
          <p:nvPr/>
        </p:nvSpPr>
        <p:spPr bwMode="auto">
          <a:xfrm>
            <a:off x="5160963" y="5861050"/>
            <a:ext cx="3765550" cy="0"/>
          </a:xfrm>
          <a:prstGeom prst="line">
            <a:avLst/>
          </a:prstGeom>
          <a:noFill/>
          <a:ln w="19050">
            <a:solidFill>
              <a:srgbClr val="FF9933"/>
            </a:solidFill>
            <a:prstDash val="lgDash"/>
            <a:round/>
            <a:headEnd/>
            <a:tailEnd/>
          </a:ln>
        </p:spPr>
        <p:txBody>
          <a:bodyPr/>
          <a:lstStyle/>
          <a:p>
            <a:endParaRPr lang="en-US"/>
          </a:p>
        </p:txBody>
      </p:sp>
      <p:sp>
        <p:nvSpPr>
          <p:cNvPr id="52237" name="Text Box 14"/>
          <p:cNvSpPr txBox="1">
            <a:spLocks noChangeArrowheads="1"/>
          </p:cNvSpPr>
          <p:nvPr/>
        </p:nvSpPr>
        <p:spPr bwMode="auto">
          <a:xfrm>
            <a:off x="4260850" y="5718175"/>
            <a:ext cx="946150" cy="274638"/>
          </a:xfrm>
          <a:prstGeom prst="rect">
            <a:avLst/>
          </a:prstGeom>
          <a:noFill/>
          <a:ln w="9525" algn="ctr">
            <a:noFill/>
            <a:miter lim="800000"/>
            <a:headEnd/>
            <a:tailEnd/>
          </a:ln>
        </p:spPr>
        <p:txBody>
          <a:bodyPr wrap="none">
            <a:spAutoFit/>
          </a:bodyPr>
          <a:lstStyle/>
          <a:p>
            <a:pPr marL="342900" indent="-342900">
              <a:buFontTx/>
              <a:buNone/>
            </a:pPr>
            <a:r>
              <a:rPr lang="en-US" sz="1200" i="0"/>
              <a:t>Page fold 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txBox="1">
            <a:spLocks noGrp="1"/>
          </p:cNvSpPr>
          <p:nvPr/>
        </p:nvSpPr>
        <p:spPr bwMode="gray">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70917FA1-09E5-484A-9469-D5743EB31091}" type="slidenum">
              <a:rPr lang="en-US" sz="900" i="0">
                <a:solidFill>
                  <a:schemeClr val="bg1"/>
                </a:solidFill>
                <a:latin typeface="Verdana" pitchFamily="34" charset="0"/>
              </a:rPr>
              <a:pPr eaLnBrk="0" hangingPunct="0">
                <a:spcBef>
                  <a:spcPct val="0"/>
                </a:spcBef>
                <a:buClrTx/>
                <a:buFontTx/>
                <a:buNone/>
              </a:pPr>
              <a:t>4</a:t>
            </a:fld>
            <a:endParaRPr lang="en-US" sz="900" i="0">
              <a:solidFill>
                <a:schemeClr val="bg1"/>
              </a:solidFill>
              <a:latin typeface="Verdana" pitchFamily="34" charset="0"/>
            </a:endParaRPr>
          </a:p>
        </p:txBody>
      </p:sp>
      <p:sp>
        <p:nvSpPr>
          <p:cNvPr id="11267" name="Rectangle 2"/>
          <p:cNvSpPr>
            <a:spLocks noGrp="1" noChangeArrowheads="1"/>
          </p:cNvSpPr>
          <p:nvPr>
            <p:ph type="title" idx="4294967295"/>
          </p:nvPr>
        </p:nvSpPr>
        <p:spPr bwMode="gray">
          <a:xfrm>
            <a:off x="1514475" y="400050"/>
            <a:ext cx="7315200" cy="457200"/>
          </a:xfrm>
        </p:spPr>
        <p:txBody>
          <a:bodyPr/>
          <a:lstStyle/>
          <a:p>
            <a:pPr eaLnBrk="1" hangingPunct="1"/>
            <a:r>
              <a:rPr lang="en-US" sz="2000" smtClean="0"/>
              <a:t>Background &amp; Objectives</a:t>
            </a:r>
          </a:p>
        </p:txBody>
      </p:sp>
      <p:sp>
        <p:nvSpPr>
          <p:cNvPr id="11268" name="Rectangle 28"/>
          <p:cNvSpPr>
            <a:spLocks noGrp="1" noChangeArrowheads="1"/>
          </p:cNvSpPr>
          <p:nvPr>
            <p:ph type="body" idx="4294967295"/>
          </p:nvPr>
        </p:nvSpPr>
        <p:spPr bwMode="gray">
          <a:xfrm>
            <a:off x="525463" y="1233488"/>
            <a:ext cx="7881937" cy="1220787"/>
          </a:xfrm>
          <a:solidFill>
            <a:schemeClr val="bg1"/>
          </a:solidFill>
        </p:spPr>
        <p:txBody>
          <a:bodyPr/>
          <a:lstStyle/>
          <a:p>
            <a:pPr marL="0" indent="0">
              <a:lnSpc>
                <a:spcPct val="120000"/>
              </a:lnSpc>
              <a:buFontTx/>
              <a:buNone/>
            </a:pPr>
            <a:r>
              <a:rPr lang="en-US" sz="1400" smtClean="0"/>
              <a:t>The Disability Services Division (DSD) of the Minnesota Department of Human Services is launching a website designed for people with disabilities called MN Disability Benefits 101. The Minnesota website is largely based on California’s Disability Benefits 101 website and aims to build upon the success of this website.  The main goals of the site are:</a:t>
            </a:r>
          </a:p>
          <a:p>
            <a:pPr marL="0" indent="0">
              <a:lnSpc>
                <a:spcPct val="120000"/>
              </a:lnSpc>
              <a:buFontTx/>
              <a:buNone/>
            </a:pPr>
            <a:endParaRPr lang="en-US" sz="1400" smtClean="0"/>
          </a:p>
        </p:txBody>
      </p:sp>
      <p:sp>
        <p:nvSpPr>
          <p:cNvPr id="11269" name="Text Box 6"/>
          <p:cNvSpPr txBox="1">
            <a:spLocks noChangeArrowheads="1"/>
          </p:cNvSpPr>
          <p:nvPr/>
        </p:nvSpPr>
        <p:spPr bwMode="auto">
          <a:xfrm>
            <a:off x="500063" y="2716213"/>
            <a:ext cx="8189912" cy="3416300"/>
          </a:xfrm>
          <a:prstGeom prst="rect">
            <a:avLst/>
          </a:prstGeom>
          <a:noFill/>
          <a:ln w="9525" algn="ctr">
            <a:noFill/>
            <a:miter lim="800000"/>
            <a:headEnd/>
            <a:tailEnd/>
          </a:ln>
        </p:spPr>
        <p:txBody>
          <a:bodyPr>
            <a:spAutoFit/>
          </a:bodyPr>
          <a:lstStyle/>
          <a:p>
            <a:pPr marL="228600" indent="-228600" eaLnBrk="0" hangingPunct="0">
              <a:lnSpc>
                <a:spcPct val="120000"/>
              </a:lnSpc>
            </a:pPr>
            <a:r>
              <a:rPr lang="en-US" sz="1400" i="0"/>
              <a:t>To allow disabled persons a safe and easy way to explore the possibility of returning to work and motivate them to take action in regards to finding employment</a:t>
            </a:r>
          </a:p>
          <a:p>
            <a:pPr marL="228600" indent="-228600" eaLnBrk="0" hangingPunct="0">
              <a:lnSpc>
                <a:spcPct val="120000"/>
              </a:lnSpc>
            </a:pPr>
            <a:endParaRPr lang="en-US" sz="1400" i="0"/>
          </a:p>
          <a:p>
            <a:pPr marL="228600" indent="-228600" eaLnBrk="0" hangingPunct="0">
              <a:lnSpc>
                <a:spcPct val="120000"/>
              </a:lnSpc>
            </a:pPr>
            <a:r>
              <a:rPr lang="en-US" sz="1400" i="0"/>
              <a:t>To provide a solid understanding to disabled persons on how taking a job may affect their benefits</a:t>
            </a:r>
          </a:p>
          <a:p>
            <a:pPr marL="228600" indent="-228600" eaLnBrk="0" hangingPunct="0">
              <a:lnSpc>
                <a:spcPct val="120000"/>
              </a:lnSpc>
            </a:pPr>
            <a:endParaRPr lang="en-US" sz="1400" i="0"/>
          </a:p>
          <a:p>
            <a:pPr marL="228600" indent="-228600" eaLnBrk="0" hangingPunct="0">
              <a:lnSpc>
                <a:spcPct val="120000"/>
              </a:lnSpc>
            </a:pPr>
            <a:r>
              <a:rPr lang="en-US" sz="1400" i="0"/>
              <a:t>To educate disabled persons and professionals who work with disabled persons on state, federal and other disability benefit programs available to Minnesota residents</a:t>
            </a:r>
          </a:p>
          <a:p>
            <a:pPr marL="228600" indent="-228600" eaLnBrk="0" hangingPunct="0">
              <a:lnSpc>
                <a:spcPct val="120000"/>
              </a:lnSpc>
            </a:pPr>
            <a:endParaRPr lang="en-US" sz="1400" i="0"/>
          </a:p>
          <a:p>
            <a:pPr marL="228600" indent="-228600" eaLnBrk="0" hangingPunct="0">
              <a:lnSpc>
                <a:spcPct val="120000"/>
              </a:lnSpc>
            </a:pPr>
            <a:r>
              <a:rPr lang="en-US" sz="1400" i="0"/>
              <a:t>To provide a tool to professionals who work with disabled persons that can be used with clients for educational and work planning purposes</a:t>
            </a:r>
          </a:p>
          <a:p>
            <a:pPr marL="228600" indent="-228600"/>
            <a:endParaRPr lang="en-US" sz="1400" i="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Completing Estimator (cont.)</a:t>
            </a:r>
          </a:p>
        </p:txBody>
      </p:sp>
      <p:sp>
        <p:nvSpPr>
          <p:cNvPr id="53251" name="Rectangle 3"/>
          <p:cNvSpPr>
            <a:spLocks noGrp="1" noChangeArrowheads="1"/>
          </p:cNvSpPr>
          <p:nvPr>
            <p:ph type="body" idx="4294967295"/>
          </p:nvPr>
        </p:nvSpPr>
        <p:spPr>
          <a:xfrm>
            <a:off x="268288" y="2000250"/>
            <a:ext cx="4386262" cy="3811588"/>
          </a:xfrm>
        </p:spPr>
        <p:txBody>
          <a:bodyPr/>
          <a:lstStyle/>
          <a:p>
            <a:pPr eaLnBrk="1" hangingPunct="1">
              <a:lnSpc>
                <a:spcPct val="120000"/>
              </a:lnSpc>
            </a:pPr>
            <a:r>
              <a:rPr lang="en-US" sz="1400" smtClean="0">
                <a:solidFill>
                  <a:schemeClr val="tx1"/>
                </a:solidFill>
              </a:rPr>
              <a:t>Most participants could answer the birth date question, but were unsure of the correct birth year format</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The “SMRT” abbreviation used in the Disability Status Drop-Down List was confusing to most participants</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Because participants did not initially see the “* indicates required field” text at the bottom of the page, many participants double-checked the form to ensure all of the required fields were completed</a:t>
            </a:r>
          </a:p>
        </p:txBody>
      </p:sp>
      <p:sp>
        <p:nvSpPr>
          <p:cNvPr id="53252" name="Text Box 5"/>
          <p:cNvSpPr txBox="1">
            <a:spLocks noChangeArrowheads="1"/>
          </p:cNvSpPr>
          <p:nvPr/>
        </p:nvSpPr>
        <p:spPr bwMode="auto">
          <a:xfrm>
            <a:off x="252413" y="1244600"/>
            <a:ext cx="8488362" cy="385763"/>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Most consumers completed the Household Information Page with little difficulty.</a:t>
            </a:r>
            <a:endParaRPr lang="en-US" sz="1600" i="0">
              <a:solidFill>
                <a:srgbClr val="FF0000"/>
              </a:solidFill>
            </a:endParaRPr>
          </a:p>
        </p:txBody>
      </p:sp>
      <p:sp>
        <p:nvSpPr>
          <p:cNvPr id="53253"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9DBBE8D6-F039-4D2F-8BC4-290E8261C538}" type="slidenum">
              <a:rPr lang="en-US" sz="900" i="0">
                <a:solidFill>
                  <a:schemeClr val="bg1"/>
                </a:solidFill>
                <a:latin typeface="Verdana" pitchFamily="34" charset="0"/>
              </a:rPr>
              <a:pPr eaLnBrk="0" hangingPunct="0">
                <a:spcBef>
                  <a:spcPct val="0"/>
                </a:spcBef>
                <a:buClrTx/>
                <a:buFontTx/>
                <a:buNone/>
              </a:pPr>
              <a:t>40</a:t>
            </a:fld>
            <a:endParaRPr lang="en-US" sz="900" i="0">
              <a:solidFill>
                <a:schemeClr val="bg1"/>
              </a:solidFill>
              <a:latin typeface="Verdana" pitchFamily="34" charset="0"/>
            </a:endParaRPr>
          </a:p>
        </p:txBody>
      </p:sp>
      <p:pic>
        <p:nvPicPr>
          <p:cNvPr id="53254" name="Picture 6" descr="Benefits_to_Work_Household_Info_Form_1"/>
          <p:cNvPicPr>
            <a:picLocks noChangeAspect="1" noChangeArrowheads="1"/>
          </p:cNvPicPr>
          <p:nvPr/>
        </p:nvPicPr>
        <p:blipFill>
          <a:blip r:embed="rId3"/>
          <a:srcRect/>
          <a:stretch>
            <a:fillRect/>
          </a:stretch>
        </p:blipFill>
        <p:spPr bwMode="auto">
          <a:xfrm>
            <a:off x="5495925" y="1652588"/>
            <a:ext cx="3211513" cy="4183062"/>
          </a:xfrm>
          <a:prstGeom prst="rect">
            <a:avLst/>
          </a:prstGeom>
          <a:noFill/>
          <a:ln w="9525">
            <a:solidFill>
              <a:schemeClr val="folHlink"/>
            </a:solidFill>
            <a:miter lim="800000"/>
            <a:headEnd/>
            <a:tailEnd/>
          </a:ln>
        </p:spPr>
      </p:pic>
      <p:sp>
        <p:nvSpPr>
          <p:cNvPr id="53255" name="Line 7"/>
          <p:cNvSpPr>
            <a:spLocks noChangeShapeType="1"/>
          </p:cNvSpPr>
          <p:nvPr/>
        </p:nvSpPr>
        <p:spPr bwMode="gray">
          <a:xfrm>
            <a:off x="4432300" y="2278063"/>
            <a:ext cx="3355975" cy="33337"/>
          </a:xfrm>
          <a:prstGeom prst="line">
            <a:avLst/>
          </a:prstGeom>
          <a:noFill/>
          <a:ln w="31750">
            <a:solidFill>
              <a:srgbClr val="FF9933"/>
            </a:solidFill>
            <a:round/>
            <a:headEnd/>
            <a:tailEnd type="triangle" w="med" len="med"/>
          </a:ln>
        </p:spPr>
        <p:txBody>
          <a:bodyPr/>
          <a:lstStyle/>
          <a:p>
            <a:endParaRPr lang="en-US"/>
          </a:p>
        </p:txBody>
      </p:sp>
      <p:sp>
        <p:nvSpPr>
          <p:cNvPr id="53256" name="Line 8"/>
          <p:cNvSpPr>
            <a:spLocks noChangeShapeType="1"/>
          </p:cNvSpPr>
          <p:nvPr/>
        </p:nvSpPr>
        <p:spPr bwMode="gray">
          <a:xfrm>
            <a:off x="4348163" y="3560763"/>
            <a:ext cx="2728912" cy="1374775"/>
          </a:xfrm>
          <a:prstGeom prst="line">
            <a:avLst/>
          </a:prstGeom>
          <a:noFill/>
          <a:ln w="31750">
            <a:solidFill>
              <a:srgbClr val="FF9933"/>
            </a:solidFill>
            <a:round/>
            <a:headEnd/>
            <a:tailEnd type="triangle" w="med" len="med"/>
          </a:ln>
        </p:spPr>
        <p:txBody>
          <a:bodyPr/>
          <a:lstStyle/>
          <a:p>
            <a:endParaRPr lang="en-US"/>
          </a:p>
        </p:txBody>
      </p:sp>
      <p:pic>
        <p:nvPicPr>
          <p:cNvPr id="53257" name="Picture 9" descr="Benefts_to_Work_Household_Info_Benefits_DDL_1"/>
          <p:cNvPicPr>
            <a:picLocks noChangeAspect="1" noChangeArrowheads="1"/>
          </p:cNvPicPr>
          <p:nvPr/>
        </p:nvPicPr>
        <p:blipFill>
          <a:blip r:embed="rId4"/>
          <a:srcRect/>
          <a:stretch>
            <a:fillRect/>
          </a:stretch>
        </p:blipFill>
        <p:spPr bwMode="auto">
          <a:xfrm>
            <a:off x="7100888" y="4940300"/>
            <a:ext cx="1495425" cy="628650"/>
          </a:xfrm>
          <a:prstGeom prst="rect">
            <a:avLst/>
          </a:prstGeom>
          <a:noFill/>
          <a:ln w="9525">
            <a:solidFill>
              <a:schemeClr val="folHlink"/>
            </a:solidFill>
            <a:miter lim="800000"/>
            <a:headEnd/>
            <a:tailEnd/>
          </a:ln>
        </p:spPr>
      </p:pic>
      <p:sp>
        <p:nvSpPr>
          <p:cNvPr id="53258" name="Line 10"/>
          <p:cNvSpPr>
            <a:spLocks noChangeShapeType="1"/>
          </p:cNvSpPr>
          <p:nvPr/>
        </p:nvSpPr>
        <p:spPr bwMode="gray">
          <a:xfrm>
            <a:off x="4410075" y="4808538"/>
            <a:ext cx="1168400" cy="442912"/>
          </a:xfrm>
          <a:prstGeom prst="line">
            <a:avLst/>
          </a:prstGeom>
          <a:noFill/>
          <a:ln w="31750">
            <a:solidFill>
              <a:srgbClr val="FF9933"/>
            </a:solidFill>
            <a:round/>
            <a:headEnd/>
            <a:tailEnd type="triangle" w="med" len="med"/>
          </a:ln>
        </p:spPr>
        <p:txBody>
          <a:bodyPr/>
          <a:lstStyle/>
          <a:p>
            <a:endParaRPr lang="en-US"/>
          </a:p>
        </p:txBody>
      </p:sp>
      <p:sp>
        <p:nvSpPr>
          <p:cNvPr id="53259" name="Text Box 11"/>
          <p:cNvSpPr txBox="1">
            <a:spLocks noChangeArrowheads="1"/>
          </p:cNvSpPr>
          <p:nvPr/>
        </p:nvSpPr>
        <p:spPr bwMode="auto">
          <a:xfrm>
            <a:off x="5699125" y="5864225"/>
            <a:ext cx="2989263" cy="274638"/>
          </a:xfrm>
          <a:prstGeom prst="rect">
            <a:avLst/>
          </a:prstGeom>
          <a:noFill/>
          <a:ln w="9525" algn="ctr">
            <a:noFill/>
            <a:miter lim="800000"/>
            <a:headEnd/>
            <a:tailEnd/>
          </a:ln>
        </p:spPr>
        <p:txBody>
          <a:bodyPr wrap="none">
            <a:spAutoFit/>
          </a:bodyPr>
          <a:lstStyle/>
          <a:p>
            <a:pPr marL="342900" indent="-342900">
              <a:buFontTx/>
              <a:buNone/>
            </a:pPr>
            <a:r>
              <a:rPr lang="en-US" sz="1200"/>
              <a:t>“How come it doesn’t say [the format]?”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Completing Estimator (cont.)</a:t>
            </a:r>
          </a:p>
        </p:txBody>
      </p:sp>
      <p:sp>
        <p:nvSpPr>
          <p:cNvPr id="54275" name="Rectangle 3"/>
          <p:cNvSpPr>
            <a:spLocks noGrp="1" noChangeArrowheads="1"/>
          </p:cNvSpPr>
          <p:nvPr>
            <p:ph type="body" idx="4294967295"/>
          </p:nvPr>
        </p:nvSpPr>
        <p:spPr>
          <a:xfrm>
            <a:off x="268288" y="2000250"/>
            <a:ext cx="4106862" cy="4103688"/>
          </a:xfrm>
        </p:spPr>
        <p:txBody>
          <a:bodyPr/>
          <a:lstStyle/>
          <a:p>
            <a:pPr eaLnBrk="1" hangingPunct="1">
              <a:lnSpc>
                <a:spcPct val="120000"/>
              </a:lnSpc>
            </a:pPr>
            <a:r>
              <a:rPr lang="en-US" sz="1400" smtClean="0">
                <a:solidFill>
                  <a:schemeClr val="tx1"/>
                </a:solidFill>
              </a:rPr>
              <a:t>Participants noted that they wanted to focus on filling out the form and chose to ignore anything else on the page</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The Tips Section was placed in an area of the page usually reserved for advertisements on web pages, possibly adding to ignorance of this area</a:t>
            </a:r>
          </a:p>
        </p:txBody>
      </p:sp>
      <p:sp>
        <p:nvSpPr>
          <p:cNvPr id="54276" name="Text Box 5"/>
          <p:cNvSpPr txBox="1">
            <a:spLocks noChangeArrowheads="1"/>
          </p:cNvSpPr>
          <p:nvPr/>
        </p:nvSpPr>
        <p:spPr bwMode="auto">
          <a:xfrm>
            <a:off x="252413" y="1244600"/>
            <a:ext cx="8488362" cy="385763"/>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rgbClr val="000000"/>
                </a:solidFill>
              </a:rPr>
              <a:t>Consumers were slow to notice the Tips Section on the right side of the pages.</a:t>
            </a:r>
          </a:p>
        </p:txBody>
      </p:sp>
      <p:sp>
        <p:nvSpPr>
          <p:cNvPr id="54277"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3D4841EF-C917-4DD3-96EB-3D224D2872F7}" type="slidenum">
              <a:rPr lang="en-US" sz="900" i="0">
                <a:solidFill>
                  <a:schemeClr val="bg1"/>
                </a:solidFill>
                <a:latin typeface="Verdana" pitchFamily="34" charset="0"/>
              </a:rPr>
              <a:pPr eaLnBrk="0" hangingPunct="0">
                <a:spcBef>
                  <a:spcPct val="0"/>
                </a:spcBef>
                <a:buClrTx/>
                <a:buFontTx/>
                <a:buNone/>
              </a:pPr>
              <a:t>41</a:t>
            </a:fld>
            <a:endParaRPr lang="en-US" sz="900" i="0">
              <a:solidFill>
                <a:schemeClr val="bg1"/>
              </a:solidFill>
              <a:latin typeface="Verdana" pitchFamily="34" charset="0"/>
            </a:endParaRPr>
          </a:p>
        </p:txBody>
      </p:sp>
      <p:pic>
        <p:nvPicPr>
          <p:cNvPr id="54278" name="Picture 6" descr="Benefits_to_Work_Household_Info_Form_Tips_1"/>
          <p:cNvPicPr>
            <a:picLocks noChangeAspect="1" noChangeArrowheads="1"/>
          </p:cNvPicPr>
          <p:nvPr/>
        </p:nvPicPr>
        <p:blipFill>
          <a:blip r:embed="rId3"/>
          <a:srcRect/>
          <a:stretch>
            <a:fillRect/>
          </a:stretch>
        </p:blipFill>
        <p:spPr bwMode="auto">
          <a:xfrm>
            <a:off x="4638675" y="1868488"/>
            <a:ext cx="4308475" cy="4225925"/>
          </a:xfrm>
          <a:prstGeom prst="rect">
            <a:avLst/>
          </a:prstGeom>
          <a:noFill/>
          <a:ln w="9525">
            <a:solidFill>
              <a:schemeClr val="folHlink"/>
            </a:solidFill>
            <a:miter lim="800000"/>
            <a:headEnd/>
            <a:tailEnd/>
          </a:ln>
        </p:spPr>
      </p:pic>
      <p:sp>
        <p:nvSpPr>
          <p:cNvPr id="54279" name="Rectangle 7"/>
          <p:cNvSpPr>
            <a:spLocks noChangeArrowheads="1"/>
          </p:cNvSpPr>
          <p:nvPr/>
        </p:nvSpPr>
        <p:spPr bwMode="auto">
          <a:xfrm>
            <a:off x="7667625" y="1855788"/>
            <a:ext cx="1289050" cy="4235450"/>
          </a:xfrm>
          <a:prstGeom prst="rect">
            <a:avLst/>
          </a:prstGeom>
          <a:noFill/>
          <a:ln w="31750" algn="ctr">
            <a:solidFill>
              <a:srgbClr val="FF9933"/>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Completing Estimator (cont.)</a:t>
            </a:r>
          </a:p>
        </p:txBody>
      </p:sp>
      <p:sp>
        <p:nvSpPr>
          <p:cNvPr id="55299" name="Rectangle 3"/>
          <p:cNvSpPr>
            <a:spLocks noGrp="1" noChangeArrowheads="1"/>
          </p:cNvSpPr>
          <p:nvPr>
            <p:ph type="body" idx="4294967295"/>
          </p:nvPr>
        </p:nvSpPr>
        <p:spPr>
          <a:xfrm>
            <a:off x="268288" y="2000250"/>
            <a:ext cx="4106862" cy="3811588"/>
          </a:xfrm>
        </p:spPr>
        <p:txBody>
          <a:bodyPr/>
          <a:lstStyle/>
          <a:p>
            <a:pPr eaLnBrk="1" hangingPunct="1">
              <a:lnSpc>
                <a:spcPct val="120000"/>
              </a:lnSpc>
            </a:pPr>
            <a:r>
              <a:rPr lang="en-US" sz="1400" smtClean="0">
                <a:solidFill>
                  <a:schemeClr val="tx1"/>
                </a:solidFill>
              </a:rPr>
              <a:t>Many participants believed the Tips Section contained help content that was directly related to form on the page and were sometimes confused when the Tips Section did not provide help on a question in the form</a:t>
            </a:r>
          </a:p>
          <a:p>
            <a:pPr eaLnBrk="1" hangingPunct="1">
              <a:lnSpc>
                <a:spcPct val="120000"/>
              </a:lnSpc>
            </a:pPr>
            <a:endParaRPr lang="en-US" sz="1400" smtClean="0">
              <a:solidFill>
                <a:srgbClr val="FF0000"/>
              </a:solidFill>
            </a:endParaRPr>
          </a:p>
          <a:p>
            <a:pPr eaLnBrk="1" hangingPunct="1">
              <a:lnSpc>
                <a:spcPct val="120000"/>
              </a:lnSpc>
            </a:pPr>
            <a:r>
              <a:rPr lang="en-US" sz="1400" smtClean="0">
                <a:solidFill>
                  <a:schemeClr val="tx1"/>
                </a:solidFill>
              </a:rPr>
              <a:t>Most participants did not notice that the Tips Section also contained some general information about disability benefits that did not directly relate to the content found in the Form Section of the page</a:t>
            </a:r>
          </a:p>
        </p:txBody>
      </p:sp>
      <p:sp>
        <p:nvSpPr>
          <p:cNvPr id="55300" name="Text Box 5"/>
          <p:cNvSpPr txBox="1">
            <a:spLocks noChangeArrowheads="1"/>
          </p:cNvSpPr>
          <p:nvPr/>
        </p:nvSpPr>
        <p:spPr bwMode="auto">
          <a:xfrm>
            <a:off x="252413" y="1244600"/>
            <a:ext cx="8488362" cy="385763"/>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rgbClr val="000000"/>
                </a:solidFill>
              </a:rPr>
              <a:t>Most consumer participants did not clearly understand the purpose of the Tips section.</a:t>
            </a:r>
          </a:p>
        </p:txBody>
      </p:sp>
      <p:sp>
        <p:nvSpPr>
          <p:cNvPr id="55301"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3495DEB0-4B01-40BB-AFE1-764829283CF4}" type="slidenum">
              <a:rPr lang="en-US" sz="900" i="0">
                <a:solidFill>
                  <a:schemeClr val="bg1"/>
                </a:solidFill>
                <a:latin typeface="Verdana" pitchFamily="34" charset="0"/>
              </a:rPr>
              <a:pPr eaLnBrk="0" hangingPunct="0">
                <a:spcBef>
                  <a:spcPct val="0"/>
                </a:spcBef>
                <a:buClrTx/>
                <a:buFontTx/>
                <a:buNone/>
              </a:pPr>
              <a:t>42</a:t>
            </a:fld>
            <a:endParaRPr lang="en-US" sz="900" i="0">
              <a:solidFill>
                <a:schemeClr val="bg1"/>
              </a:solidFill>
              <a:latin typeface="Verdana" pitchFamily="34" charset="0"/>
            </a:endParaRPr>
          </a:p>
        </p:txBody>
      </p:sp>
      <p:pic>
        <p:nvPicPr>
          <p:cNvPr id="55302" name="Picture 6" descr="Benefits_to_Work_Household_Info_Form_Tips_1"/>
          <p:cNvPicPr>
            <a:picLocks noChangeAspect="1" noChangeArrowheads="1"/>
          </p:cNvPicPr>
          <p:nvPr/>
        </p:nvPicPr>
        <p:blipFill>
          <a:blip r:embed="rId3"/>
          <a:srcRect/>
          <a:stretch>
            <a:fillRect/>
          </a:stretch>
        </p:blipFill>
        <p:spPr bwMode="auto">
          <a:xfrm>
            <a:off x="4638675" y="1868488"/>
            <a:ext cx="4308475" cy="4225925"/>
          </a:xfrm>
          <a:prstGeom prst="rect">
            <a:avLst/>
          </a:prstGeom>
          <a:noFill/>
          <a:ln w="9525">
            <a:solidFill>
              <a:schemeClr val="folHlink"/>
            </a:solidFill>
            <a:miter lim="800000"/>
            <a:headEnd/>
            <a:tailEnd/>
          </a:ln>
        </p:spPr>
      </p:pic>
      <p:sp>
        <p:nvSpPr>
          <p:cNvPr id="55303" name="Rectangle 7"/>
          <p:cNvSpPr>
            <a:spLocks noChangeArrowheads="1"/>
          </p:cNvSpPr>
          <p:nvPr/>
        </p:nvSpPr>
        <p:spPr bwMode="auto">
          <a:xfrm>
            <a:off x="7667625" y="1855788"/>
            <a:ext cx="1289050" cy="4235450"/>
          </a:xfrm>
          <a:prstGeom prst="rect">
            <a:avLst/>
          </a:prstGeom>
          <a:noFill/>
          <a:ln w="31750" algn="ctr">
            <a:solidFill>
              <a:srgbClr val="FF9933"/>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Completing Estimator (cont.)</a:t>
            </a:r>
          </a:p>
        </p:txBody>
      </p:sp>
      <p:sp>
        <p:nvSpPr>
          <p:cNvPr id="56323" name="Rectangle 3"/>
          <p:cNvSpPr>
            <a:spLocks noGrp="1" noChangeArrowheads="1"/>
          </p:cNvSpPr>
          <p:nvPr>
            <p:ph type="body" idx="4294967295"/>
          </p:nvPr>
        </p:nvSpPr>
        <p:spPr>
          <a:xfrm>
            <a:off x="268288" y="2279650"/>
            <a:ext cx="4487862" cy="3532188"/>
          </a:xfrm>
        </p:spPr>
        <p:txBody>
          <a:bodyPr/>
          <a:lstStyle/>
          <a:p>
            <a:pPr eaLnBrk="1" hangingPunct="1">
              <a:lnSpc>
                <a:spcPct val="120000"/>
              </a:lnSpc>
            </a:pPr>
            <a:r>
              <a:rPr lang="en-US" sz="1400" smtClean="0">
                <a:solidFill>
                  <a:schemeClr val="tx1"/>
                </a:solidFill>
              </a:rPr>
              <a:t>Most  participants used these links as information to help them scan the questions in the form</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Some participants did not expect to find links embedded within form questions and often did not discover the Glossary Term Links until prompted</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Once participants learned the Glossary Term Link functionality, they found the ability to access help within the context of a question to be valuable</a:t>
            </a:r>
          </a:p>
        </p:txBody>
      </p:sp>
      <p:sp>
        <p:nvSpPr>
          <p:cNvPr id="56324" name="Text Box 5"/>
          <p:cNvSpPr txBox="1">
            <a:spLocks noChangeArrowheads="1"/>
          </p:cNvSpPr>
          <p:nvPr/>
        </p:nvSpPr>
        <p:spPr bwMode="auto">
          <a:xfrm>
            <a:off x="252413" y="1244600"/>
            <a:ext cx="8488362" cy="973138"/>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When looking for help with term definitions, some consumers initially struggled to discover the function of the Glossary Term Links, but most soon found value in this functionality.</a:t>
            </a:r>
          </a:p>
        </p:txBody>
      </p:sp>
      <p:sp>
        <p:nvSpPr>
          <p:cNvPr id="56325"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69BE6AC0-78D0-4A03-83A5-A741482E96AC}" type="slidenum">
              <a:rPr lang="en-US" sz="900" i="0">
                <a:solidFill>
                  <a:schemeClr val="bg1"/>
                </a:solidFill>
                <a:latin typeface="Verdana" pitchFamily="34" charset="0"/>
              </a:rPr>
              <a:pPr eaLnBrk="0" hangingPunct="0">
                <a:spcBef>
                  <a:spcPct val="0"/>
                </a:spcBef>
                <a:buClrTx/>
                <a:buFontTx/>
                <a:buNone/>
              </a:pPr>
              <a:t>43</a:t>
            </a:fld>
            <a:endParaRPr lang="en-US" sz="900" i="0">
              <a:solidFill>
                <a:schemeClr val="bg1"/>
              </a:solidFill>
              <a:latin typeface="Verdana" pitchFamily="34" charset="0"/>
            </a:endParaRPr>
          </a:p>
        </p:txBody>
      </p:sp>
      <p:pic>
        <p:nvPicPr>
          <p:cNvPr id="56326" name="Picture 6" descr="Benefits_to_Work_Household_Info_Form_Tips_1"/>
          <p:cNvPicPr>
            <a:picLocks noChangeAspect="1" noChangeArrowheads="1"/>
          </p:cNvPicPr>
          <p:nvPr/>
        </p:nvPicPr>
        <p:blipFill>
          <a:blip r:embed="rId3"/>
          <a:srcRect/>
          <a:stretch>
            <a:fillRect/>
          </a:stretch>
        </p:blipFill>
        <p:spPr bwMode="auto">
          <a:xfrm>
            <a:off x="4841875" y="2055813"/>
            <a:ext cx="4117975" cy="4038600"/>
          </a:xfrm>
          <a:prstGeom prst="rect">
            <a:avLst/>
          </a:prstGeom>
          <a:noFill/>
          <a:ln w="9525">
            <a:solidFill>
              <a:schemeClr val="folHlink"/>
            </a:solidFill>
            <a:miter lim="800000"/>
            <a:headEnd/>
            <a:tailEnd/>
          </a:ln>
        </p:spPr>
      </p:pic>
      <p:sp>
        <p:nvSpPr>
          <p:cNvPr id="56327" name="Rectangle 7"/>
          <p:cNvSpPr>
            <a:spLocks noChangeArrowheads="1"/>
          </p:cNvSpPr>
          <p:nvPr/>
        </p:nvSpPr>
        <p:spPr bwMode="auto">
          <a:xfrm>
            <a:off x="5732463" y="3913188"/>
            <a:ext cx="900112" cy="142875"/>
          </a:xfrm>
          <a:prstGeom prst="rect">
            <a:avLst/>
          </a:prstGeom>
          <a:noFill/>
          <a:ln w="31750" algn="ctr">
            <a:solidFill>
              <a:srgbClr val="FF9933"/>
            </a:solidFill>
            <a:miter lim="800000"/>
            <a:headEnd/>
            <a:tailEnd/>
          </a:ln>
        </p:spPr>
        <p:txBody>
          <a:bodyPr wrap="none" anchor="ctr"/>
          <a:lstStyle/>
          <a:p>
            <a:endParaRPr lang="en-US"/>
          </a:p>
        </p:txBody>
      </p:sp>
      <p:sp>
        <p:nvSpPr>
          <p:cNvPr id="56328" name="Rectangle 8"/>
          <p:cNvSpPr>
            <a:spLocks noChangeArrowheads="1"/>
          </p:cNvSpPr>
          <p:nvPr/>
        </p:nvSpPr>
        <p:spPr bwMode="auto">
          <a:xfrm>
            <a:off x="5440363" y="2962275"/>
            <a:ext cx="784225" cy="153988"/>
          </a:xfrm>
          <a:prstGeom prst="rect">
            <a:avLst/>
          </a:prstGeom>
          <a:noFill/>
          <a:ln w="31750" algn="ctr">
            <a:solidFill>
              <a:srgbClr val="FF9933"/>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Completing Estimator (cont.)</a:t>
            </a:r>
          </a:p>
        </p:txBody>
      </p:sp>
      <p:sp>
        <p:nvSpPr>
          <p:cNvPr id="57347" name="Rectangle 3"/>
          <p:cNvSpPr>
            <a:spLocks noGrp="1" noChangeArrowheads="1"/>
          </p:cNvSpPr>
          <p:nvPr>
            <p:ph type="body" idx="4294967295"/>
          </p:nvPr>
        </p:nvSpPr>
        <p:spPr>
          <a:xfrm>
            <a:off x="268288" y="2000250"/>
            <a:ext cx="3649662" cy="4052888"/>
          </a:xfrm>
        </p:spPr>
        <p:txBody>
          <a:bodyPr/>
          <a:lstStyle/>
          <a:p>
            <a:pPr eaLnBrk="1" hangingPunct="1">
              <a:lnSpc>
                <a:spcPct val="120000"/>
              </a:lnSpc>
            </a:pPr>
            <a:r>
              <a:rPr lang="en-US" sz="1400" smtClean="0">
                <a:solidFill>
                  <a:schemeClr val="tx1"/>
                </a:solidFill>
              </a:rPr>
              <a:t>Some participants were unsure of the meanings of some options in the first drop-down list (such as “Shared home (roommates)”); these participants either used the Tips Section or assumed what answer was right was for their situation</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Some participants found it difficult to understand question phrasing</a:t>
            </a:r>
          </a:p>
          <a:p>
            <a:pPr lvl="1" eaLnBrk="1" hangingPunct="1">
              <a:lnSpc>
                <a:spcPct val="120000"/>
              </a:lnSpc>
            </a:pPr>
            <a:r>
              <a:rPr lang="en-US" sz="1200" smtClean="0">
                <a:solidFill>
                  <a:schemeClr val="tx1"/>
                </a:solidFill>
              </a:rPr>
              <a:t>Phrases included: “fair share of overall household expenses”, “subsidize your rent under Section 8”</a:t>
            </a:r>
          </a:p>
        </p:txBody>
      </p:sp>
      <p:sp>
        <p:nvSpPr>
          <p:cNvPr id="57348"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buFontTx/>
              <a:buNone/>
            </a:pPr>
            <a:r>
              <a:rPr lang="en-US" sz="1600" i="0">
                <a:solidFill>
                  <a:schemeClr val="tx1"/>
                </a:solidFill>
              </a:rPr>
              <a:t>Some consumer participants had some difficulty using the form on the Your Living Situation Page.</a:t>
            </a:r>
            <a:endParaRPr lang="en-US" sz="1600" i="0">
              <a:solidFill>
                <a:srgbClr val="FF0000"/>
              </a:solidFill>
            </a:endParaRPr>
          </a:p>
        </p:txBody>
      </p:sp>
      <p:sp>
        <p:nvSpPr>
          <p:cNvPr id="57349"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9B22062F-57F2-4356-AE4F-4E8A9A1692DB}" type="slidenum">
              <a:rPr lang="en-US" sz="900" i="0">
                <a:solidFill>
                  <a:schemeClr val="bg1"/>
                </a:solidFill>
                <a:latin typeface="Verdana" pitchFamily="34" charset="0"/>
              </a:rPr>
              <a:pPr eaLnBrk="0" hangingPunct="0">
                <a:spcBef>
                  <a:spcPct val="0"/>
                </a:spcBef>
                <a:buClrTx/>
                <a:buFontTx/>
                <a:buNone/>
              </a:pPr>
              <a:t>44</a:t>
            </a:fld>
            <a:endParaRPr lang="en-US" sz="900" i="0">
              <a:solidFill>
                <a:schemeClr val="bg1"/>
              </a:solidFill>
              <a:latin typeface="Verdana" pitchFamily="34" charset="0"/>
            </a:endParaRPr>
          </a:p>
        </p:txBody>
      </p:sp>
      <p:pic>
        <p:nvPicPr>
          <p:cNvPr id="57350" name="Picture 17" descr="Benefits_to_Work_Your_Living_Situation_2"/>
          <p:cNvPicPr>
            <a:picLocks noChangeAspect="1" noChangeArrowheads="1"/>
          </p:cNvPicPr>
          <p:nvPr/>
        </p:nvPicPr>
        <p:blipFill>
          <a:blip r:embed="rId3"/>
          <a:srcRect/>
          <a:stretch>
            <a:fillRect/>
          </a:stretch>
        </p:blipFill>
        <p:spPr bwMode="auto">
          <a:xfrm>
            <a:off x="4124325" y="2054225"/>
            <a:ext cx="4814888" cy="3568700"/>
          </a:xfrm>
          <a:prstGeom prst="rect">
            <a:avLst/>
          </a:prstGeom>
          <a:noFill/>
          <a:ln w="9525">
            <a:solidFill>
              <a:schemeClr val="folHlink"/>
            </a:solidFill>
            <a:miter lim="800000"/>
            <a:headEnd/>
            <a:tailEnd/>
          </a:ln>
        </p:spPr>
      </p:pic>
      <p:pic>
        <p:nvPicPr>
          <p:cNvPr id="57351" name="Picture 18" descr="Benefits_to_Work_Your_Living_Situation_DDL_1"/>
          <p:cNvPicPr>
            <a:picLocks noChangeAspect="1" noChangeArrowheads="1"/>
          </p:cNvPicPr>
          <p:nvPr/>
        </p:nvPicPr>
        <p:blipFill>
          <a:blip r:embed="rId4"/>
          <a:srcRect/>
          <a:stretch>
            <a:fillRect/>
          </a:stretch>
        </p:blipFill>
        <p:spPr bwMode="auto">
          <a:xfrm>
            <a:off x="6199188" y="2733675"/>
            <a:ext cx="1165225" cy="425450"/>
          </a:xfrm>
          <a:prstGeom prst="rect">
            <a:avLst/>
          </a:prstGeom>
          <a:noFill/>
          <a:ln w="9525">
            <a:noFill/>
            <a:miter lim="800000"/>
            <a:headEnd/>
            <a:tailEnd/>
          </a:ln>
        </p:spPr>
      </p:pic>
      <p:sp>
        <p:nvSpPr>
          <p:cNvPr id="57352" name="Line 16"/>
          <p:cNvSpPr>
            <a:spLocks noChangeShapeType="1"/>
          </p:cNvSpPr>
          <p:nvPr/>
        </p:nvSpPr>
        <p:spPr bwMode="gray">
          <a:xfrm>
            <a:off x="3927475" y="2547938"/>
            <a:ext cx="2209800" cy="366712"/>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Completing Estimator (cont.)</a:t>
            </a:r>
          </a:p>
        </p:txBody>
      </p:sp>
      <p:sp>
        <p:nvSpPr>
          <p:cNvPr id="58371" name="Rectangle 3"/>
          <p:cNvSpPr>
            <a:spLocks noGrp="1" noChangeArrowheads="1"/>
          </p:cNvSpPr>
          <p:nvPr>
            <p:ph type="body" idx="4294967295"/>
          </p:nvPr>
        </p:nvSpPr>
        <p:spPr>
          <a:xfrm>
            <a:off x="268288" y="2000250"/>
            <a:ext cx="4106862" cy="4052888"/>
          </a:xfrm>
        </p:spPr>
        <p:txBody>
          <a:bodyPr/>
          <a:lstStyle/>
          <a:p>
            <a:pPr eaLnBrk="1" hangingPunct="1">
              <a:lnSpc>
                <a:spcPct val="120000"/>
              </a:lnSpc>
            </a:pPr>
            <a:r>
              <a:rPr lang="en-US" sz="1400" smtClean="0">
                <a:solidFill>
                  <a:schemeClr val="tx1"/>
                </a:solidFill>
              </a:rPr>
              <a:t>When participants found an error, they corrected the error before proceeding with the process</a:t>
            </a:r>
          </a:p>
        </p:txBody>
      </p:sp>
      <p:sp>
        <p:nvSpPr>
          <p:cNvPr id="58372"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All of the consumer participants understood the confirmation pages and made sure the values shown on these pages were accurate.</a:t>
            </a:r>
            <a:endParaRPr lang="en-US" sz="1600" i="0">
              <a:solidFill>
                <a:srgbClr val="FF0000"/>
              </a:solidFill>
            </a:endParaRPr>
          </a:p>
        </p:txBody>
      </p:sp>
      <p:sp>
        <p:nvSpPr>
          <p:cNvPr id="58373"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9BD68520-7089-41C9-8C56-7FEC897A4739}" type="slidenum">
              <a:rPr lang="en-US" sz="900" i="0">
                <a:solidFill>
                  <a:schemeClr val="bg1"/>
                </a:solidFill>
                <a:latin typeface="Verdana" pitchFamily="34" charset="0"/>
              </a:rPr>
              <a:pPr eaLnBrk="0" hangingPunct="0">
                <a:spcBef>
                  <a:spcPct val="0"/>
                </a:spcBef>
                <a:buClrTx/>
                <a:buFontTx/>
                <a:buNone/>
              </a:pPr>
              <a:t>45</a:t>
            </a:fld>
            <a:endParaRPr lang="en-US" sz="900" i="0">
              <a:solidFill>
                <a:schemeClr val="bg1"/>
              </a:solidFill>
              <a:latin typeface="Verdana" pitchFamily="34" charset="0"/>
            </a:endParaRPr>
          </a:p>
        </p:txBody>
      </p:sp>
      <p:pic>
        <p:nvPicPr>
          <p:cNvPr id="58374" name="Picture 9" descr="Benefits_to_Work_Confirm_Household_Information_1"/>
          <p:cNvPicPr>
            <a:picLocks noChangeAspect="1" noChangeArrowheads="1"/>
          </p:cNvPicPr>
          <p:nvPr/>
        </p:nvPicPr>
        <p:blipFill>
          <a:blip r:embed="rId3"/>
          <a:srcRect/>
          <a:stretch>
            <a:fillRect/>
          </a:stretch>
        </p:blipFill>
        <p:spPr bwMode="auto">
          <a:xfrm>
            <a:off x="4457700" y="2116138"/>
            <a:ext cx="4489450" cy="2967037"/>
          </a:xfrm>
          <a:prstGeom prst="rect">
            <a:avLst/>
          </a:prstGeom>
          <a:noFill/>
          <a:ln w="9525">
            <a:solidFill>
              <a:schemeClr val="folHlink"/>
            </a:solidFill>
            <a:miter lim="800000"/>
            <a:headEnd/>
            <a:tailEnd/>
          </a:ln>
        </p:spPr>
      </p:pic>
      <p:sp>
        <p:nvSpPr>
          <p:cNvPr id="58375" name="Text Box 10"/>
          <p:cNvSpPr txBox="1">
            <a:spLocks noChangeArrowheads="1"/>
          </p:cNvSpPr>
          <p:nvPr/>
        </p:nvSpPr>
        <p:spPr bwMode="auto">
          <a:xfrm>
            <a:off x="4403725" y="5114925"/>
            <a:ext cx="2463800" cy="274638"/>
          </a:xfrm>
          <a:prstGeom prst="rect">
            <a:avLst/>
          </a:prstGeom>
          <a:noFill/>
          <a:ln w="9525" algn="ctr">
            <a:noFill/>
            <a:miter lim="800000"/>
            <a:headEnd/>
            <a:tailEnd/>
          </a:ln>
        </p:spPr>
        <p:txBody>
          <a:bodyPr wrap="none">
            <a:spAutoFit/>
          </a:bodyPr>
          <a:lstStyle/>
          <a:p>
            <a:pPr marL="342900" indent="-342900">
              <a:buFontTx/>
              <a:buNone/>
            </a:pPr>
            <a:r>
              <a:rPr lang="en-US" sz="1200"/>
              <a:t>“It’s nice to stop and look back.”</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1514475" y="400050"/>
            <a:ext cx="7629525" cy="457200"/>
          </a:xfrm>
        </p:spPr>
        <p:txBody>
          <a:bodyPr/>
          <a:lstStyle/>
          <a:p>
            <a:r>
              <a:rPr lang="en-US" smtClean="0"/>
              <a:t>Using Benefits to Work Estimator: Completing Estimator (cont.)</a:t>
            </a:r>
          </a:p>
        </p:txBody>
      </p:sp>
      <p:sp>
        <p:nvSpPr>
          <p:cNvPr id="59395"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When participants went back a screen to correct information previously entered, they were disappointed to discover their data sometimes disappeared.</a:t>
            </a:r>
            <a:endParaRPr lang="en-US" sz="1600" i="0">
              <a:solidFill>
                <a:srgbClr val="FF0000"/>
              </a:solidFill>
            </a:endParaRPr>
          </a:p>
        </p:txBody>
      </p:sp>
      <p:sp>
        <p:nvSpPr>
          <p:cNvPr id="59396"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FAF28E2D-8C52-43B0-BCC9-1278D032A377}" type="slidenum">
              <a:rPr lang="en-US" sz="900" i="0">
                <a:solidFill>
                  <a:schemeClr val="bg1"/>
                </a:solidFill>
                <a:latin typeface="Verdana" pitchFamily="34" charset="0"/>
              </a:rPr>
              <a:pPr eaLnBrk="0" hangingPunct="0">
                <a:spcBef>
                  <a:spcPct val="0"/>
                </a:spcBef>
                <a:buClrTx/>
                <a:buFontTx/>
                <a:buNone/>
              </a:pPr>
              <a:t>46</a:t>
            </a:fld>
            <a:endParaRPr lang="en-US" sz="900" i="0">
              <a:solidFill>
                <a:schemeClr val="bg1"/>
              </a:solidFill>
              <a:latin typeface="Verdana" pitchFamily="34" charset="0"/>
            </a:endParaRPr>
          </a:p>
        </p:txBody>
      </p:sp>
      <p:pic>
        <p:nvPicPr>
          <p:cNvPr id="59397" name="Picture 10" descr="Benefits_to_Work - Error _1_Crop_1"/>
          <p:cNvPicPr>
            <a:picLocks noChangeAspect="1" noChangeArrowheads="1"/>
          </p:cNvPicPr>
          <p:nvPr/>
        </p:nvPicPr>
        <p:blipFill>
          <a:blip r:embed="rId3" cstate="print"/>
          <a:srcRect/>
          <a:stretch>
            <a:fillRect/>
          </a:stretch>
        </p:blipFill>
        <p:spPr bwMode="auto">
          <a:xfrm>
            <a:off x="442913" y="2736850"/>
            <a:ext cx="2484437" cy="2397125"/>
          </a:xfrm>
          <a:prstGeom prst="rect">
            <a:avLst/>
          </a:prstGeom>
          <a:noFill/>
          <a:ln w="9525">
            <a:solidFill>
              <a:schemeClr val="folHlink"/>
            </a:solidFill>
            <a:miter lim="800000"/>
            <a:headEnd/>
            <a:tailEnd/>
          </a:ln>
        </p:spPr>
      </p:pic>
      <p:pic>
        <p:nvPicPr>
          <p:cNvPr id="59398" name="Picture 11" descr="Benefits_to_Work - Error _2_Crop_2"/>
          <p:cNvPicPr>
            <a:picLocks noChangeAspect="1" noChangeArrowheads="1"/>
          </p:cNvPicPr>
          <p:nvPr/>
        </p:nvPicPr>
        <p:blipFill>
          <a:blip r:embed="rId4"/>
          <a:srcRect/>
          <a:stretch>
            <a:fillRect/>
          </a:stretch>
        </p:blipFill>
        <p:spPr bwMode="auto">
          <a:xfrm>
            <a:off x="3392488" y="2746375"/>
            <a:ext cx="2470150" cy="1223963"/>
          </a:xfrm>
          <a:prstGeom prst="rect">
            <a:avLst/>
          </a:prstGeom>
          <a:noFill/>
          <a:ln w="9525">
            <a:solidFill>
              <a:schemeClr val="folHlink"/>
            </a:solidFill>
            <a:miter lim="800000"/>
            <a:headEnd/>
            <a:tailEnd/>
          </a:ln>
        </p:spPr>
      </p:pic>
      <p:pic>
        <p:nvPicPr>
          <p:cNvPr id="59399" name="Picture 12" descr="Benefits_to_Work - Error _3_Crop_3"/>
          <p:cNvPicPr>
            <a:picLocks noChangeAspect="1" noChangeArrowheads="1"/>
          </p:cNvPicPr>
          <p:nvPr/>
        </p:nvPicPr>
        <p:blipFill>
          <a:blip r:embed="rId5" cstate="print"/>
          <a:srcRect/>
          <a:stretch>
            <a:fillRect/>
          </a:stretch>
        </p:blipFill>
        <p:spPr bwMode="auto">
          <a:xfrm>
            <a:off x="6311900" y="2740025"/>
            <a:ext cx="2430463" cy="2360613"/>
          </a:xfrm>
          <a:prstGeom prst="rect">
            <a:avLst/>
          </a:prstGeom>
          <a:noFill/>
          <a:ln w="9525">
            <a:solidFill>
              <a:schemeClr val="folHlink"/>
            </a:solidFill>
            <a:miter lim="800000"/>
            <a:headEnd/>
            <a:tailEnd/>
          </a:ln>
        </p:spPr>
      </p:pic>
      <p:sp>
        <p:nvSpPr>
          <p:cNvPr id="59400" name="Text Box 13"/>
          <p:cNvSpPr txBox="1">
            <a:spLocks noChangeArrowheads="1"/>
          </p:cNvSpPr>
          <p:nvPr/>
        </p:nvSpPr>
        <p:spPr bwMode="auto">
          <a:xfrm>
            <a:off x="365125" y="2357438"/>
            <a:ext cx="798513" cy="274637"/>
          </a:xfrm>
          <a:prstGeom prst="rect">
            <a:avLst/>
          </a:prstGeom>
          <a:noFill/>
          <a:ln w="9525" algn="ctr">
            <a:noFill/>
            <a:miter lim="800000"/>
            <a:headEnd/>
            <a:tailEnd/>
          </a:ln>
        </p:spPr>
        <p:txBody>
          <a:bodyPr wrap="none">
            <a:spAutoFit/>
          </a:bodyPr>
          <a:lstStyle/>
          <a:p>
            <a:pPr marL="342900" indent="-342900">
              <a:buFontTx/>
              <a:buNone/>
            </a:pPr>
            <a:r>
              <a:rPr lang="en-US" sz="1200" i="0"/>
              <a:t>Step One</a:t>
            </a:r>
          </a:p>
        </p:txBody>
      </p:sp>
      <p:sp>
        <p:nvSpPr>
          <p:cNvPr id="59401" name="Text Box 14"/>
          <p:cNvSpPr txBox="1">
            <a:spLocks noChangeArrowheads="1"/>
          </p:cNvSpPr>
          <p:nvPr/>
        </p:nvSpPr>
        <p:spPr bwMode="auto">
          <a:xfrm>
            <a:off x="3316288" y="2389188"/>
            <a:ext cx="860425" cy="274637"/>
          </a:xfrm>
          <a:prstGeom prst="rect">
            <a:avLst/>
          </a:prstGeom>
          <a:noFill/>
          <a:ln w="9525" algn="ctr">
            <a:noFill/>
            <a:miter lim="800000"/>
            <a:headEnd/>
            <a:tailEnd/>
          </a:ln>
        </p:spPr>
        <p:txBody>
          <a:bodyPr wrap="none">
            <a:spAutoFit/>
          </a:bodyPr>
          <a:lstStyle/>
          <a:p>
            <a:pPr marL="342900" indent="-342900">
              <a:buFontTx/>
              <a:buNone/>
            </a:pPr>
            <a:r>
              <a:rPr lang="en-US" sz="1200" i="0"/>
              <a:t>Step Two </a:t>
            </a:r>
          </a:p>
        </p:txBody>
      </p:sp>
      <p:sp>
        <p:nvSpPr>
          <p:cNvPr id="59402" name="Text Box 15"/>
          <p:cNvSpPr txBox="1">
            <a:spLocks noChangeArrowheads="1"/>
          </p:cNvSpPr>
          <p:nvPr/>
        </p:nvSpPr>
        <p:spPr bwMode="auto">
          <a:xfrm>
            <a:off x="6254750" y="2405063"/>
            <a:ext cx="971550" cy="274637"/>
          </a:xfrm>
          <a:prstGeom prst="rect">
            <a:avLst/>
          </a:prstGeom>
          <a:noFill/>
          <a:ln w="9525" algn="ctr">
            <a:noFill/>
            <a:miter lim="800000"/>
            <a:headEnd/>
            <a:tailEnd/>
          </a:ln>
        </p:spPr>
        <p:txBody>
          <a:bodyPr wrap="none">
            <a:spAutoFit/>
          </a:bodyPr>
          <a:lstStyle/>
          <a:p>
            <a:pPr marL="342900" indent="-342900">
              <a:buFontTx/>
              <a:buNone/>
            </a:pPr>
            <a:r>
              <a:rPr lang="en-US" sz="1200" i="0"/>
              <a:t>Step Three </a:t>
            </a:r>
          </a:p>
        </p:txBody>
      </p:sp>
      <p:sp>
        <p:nvSpPr>
          <p:cNvPr id="59403" name="Line 16"/>
          <p:cNvSpPr>
            <a:spLocks noChangeShapeType="1"/>
          </p:cNvSpPr>
          <p:nvPr/>
        </p:nvSpPr>
        <p:spPr bwMode="auto">
          <a:xfrm flipH="1" flipV="1">
            <a:off x="436563" y="5962650"/>
            <a:ext cx="2579687" cy="0"/>
          </a:xfrm>
          <a:prstGeom prst="line">
            <a:avLst/>
          </a:prstGeom>
          <a:noFill/>
          <a:ln w="57150">
            <a:solidFill>
              <a:schemeClr val="bg1"/>
            </a:solidFill>
            <a:round/>
            <a:headEnd/>
            <a:tailEnd/>
          </a:ln>
        </p:spPr>
        <p:txBody>
          <a:bodyPr/>
          <a:lstStyle/>
          <a:p>
            <a:endParaRPr lang="en-US"/>
          </a:p>
        </p:txBody>
      </p:sp>
      <p:sp>
        <p:nvSpPr>
          <p:cNvPr id="59404" name="Line 17"/>
          <p:cNvSpPr>
            <a:spLocks noChangeShapeType="1"/>
          </p:cNvSpPr>
          <p:nvPr/>
        </p:nvSpPr>
        <p:spPr bwMode="auto">
          <a:xfrm flipH="1" flipV="1">
            <a:off x="6321425" y="5964238"/>
            <a:ext cx="2579688" cy="0"/>
          </a:xfrm>
          <a:prstGeom prst="line">
            <a:avLst/>
          </a:prstGeom>
          <a:noFill/>
          <a:ln w="57150">
            <a:solidFill>
              <a:schemeClr val="bg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0" descr="Benefits_to_Work_Confirm_Household_Information_1"/>
          <p:cNvPicPr>
            <a:picLocks noChangeAspect="1" noChangeArrowheads="1"/>
          </p:cNvPicPr>
          <p:nvPr/>
        </p:nvPicPr>
        <p:blipFill>
          <a:blip r:embed="rId3"/>
          <a:srcRect/>
          <a:stretch>
            <a:fillRect/>
          </a:stretch>
        </p:blipFill>
        <p:spPr bwMode="auto">
          <a:xfrm>
            <a:off x="5080000" y="2116138"/>
            <a:ext cx="3562350" cy="2354262"/>
          </a:xfrm>
          <a:prstGeom prst="rect">
            <a:avLst/>
          </a:prstGeom>
          <a:noFill/>
          <a:ln w="9525">
            <a:solidFill>
              <a:schemeClr val="folHlink"/>
            </a:solidFill>
            <a:miter lim="800000"/>
            <a:headEnd/>
            <a:tailEnd/>
          </a:ln>
        </p:spPr>
      </p:pic>
      <p:sp>
        <p:nvSpPr>
          <p:cNvPr id="60419"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Completing Estimator (cont.)</a:t>
            </a:r>
          </a:p>
        </p:txBody>
      </p:sp>
      <p:sp>
        <p:nvSpPr>
          <p:cNvPr id="60420" name="Rectangle 3"/>
          <p:cNvSpPr>
            <a:spLocks noGrp="1" noChangeArrowheads="1"/>
          </p:cNvSpPr>
          <p:nvPr>
            <p:ph type="body" idx="4294967295"/>
          </p:nvPr>
        </p:nvSpPr>
        <p:spPr>
          <a:xfrm>
            <a:off x="268288" y="2000250"/>
            <a:ext cx="4602162" cy="3811588"/>
          </a:xfrm>
        </p:spPr>
        <p:txBody>
          <a:bodyPr/>
          <a:lstStyle/>
          <a:p>
            <a:pPr eaLnBrk="1" hangingPunct="1">
              <a:lnSpc>
                <a:spcPct val="120000"/>
              </a:lnSpc>
            </a:pPr>
            <a:r>
              <a:rPr lang="en-US" sz="1400" smtClean="0">
                <a:solidFill>
                  <a:schemeClr val="tx1"/>
                </a:solidFill>
              </a:rPr>
              <a:t>The “Incorrect - Go Back” Button was often not used by participants to make corrections, perhaps it was not seen due to the grey button color and the location of this button at the bottom of pages</a:t>
            </a:r>
          </a:p>
          <a:p>
            <a:pPr eaLnBrk="1" hangingPunct="1">
              <a:lnSpc>
                <a:spcPct val="120000"/>
              </a:lnSpc>
            </a:pPr>
            <a:endParaRPr lang="en-US" sz="1400" smtClean="0">
              <a:solidFill>
                <a:schemeClr val="tx1"/>
              </a:solidFill>
            </a:endParaRPr>
          </a:p>
          <a:p>
            <a:pPr eaLnBrk="1" hangingPunct="1">
              <a:lnSpc>
                <a:spcPct val="120000"/>
              </a:lnSpc>
              <a:spcBef>
                <a:spcPct val="0"/>
              </a:spcBef>
            </a:pPr>
            <a:r>
              <a:rPr lang="en-US" sz="1400" smtClean="0">
                <a:solidFill>
                  <a:schemeClr val="tx1"/>
                </a:solidFill>
              </a:rPr>
              <a:t>Many participants expected to use a browser back button and did not think to use a back button on the website.</a:t>
            </a:r>
          </a:p>
          <a:p>
            <a:pPr eaLnBrk="1" hangingPunct="1">
              <a:lnSpc>
                <a:spcPct val="120000"/>
              </a:lnSpc>
            </a:pPr>
            <a:endParaRPr lang="en-US" sz="1400" smtClean="0">
              <a:solidFill>
                <a:schemeClr val="tx1"/>
              </a:solidFill>
            </a:endParaRPr>
          </a:p>
          <a:p>
            <a:pPr eaLnBrk="1" hangingPunct="1">
              <a:lnSpc>
                <a:spcPct val="120000"/>
              </a:lnSpc>
            </a:pPr>
            <a:endParaRPr lang="en-US" sz="1400" smtClean="0">
              <a:solidFill>
                <a:schemeClr val="tx1"/>
              </a:solidFill>
            </a:endParaRPr>
          </a:p>
        </p:txBody>
      </p:sp>
      <p:sp>
        <p:nvSpPr>
          <p:cNvPr id="60421"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Many consumer participants were confused about how to make a correction in the estimator.</a:t>
            </a:r>
          </a:p>
        </p:txBody>
      </p:sp>
      <p:sp>
        <p:nvSpPr>
          <p:cNvPr id="60422"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C98F2D72-13A2-4DBC-96B9-1AE8F2D5BD3D}" type="slidenum">
              <a:rPr lang="en-US" sz="900" i="0">
                <a:solidFill>
                  <a:schemeClr val="bg1"/>
                </a:solidFill>
                <a:latin typeface="Verdana" pitchFamily="34" charset="0"/>
              </a:rPr>
              <a:pPr eaLnBrk="0" hangingPunct="0">
                <a:spcBef>
                  <a:spcPct val="0"/>
                </a:spcBef>
                <a:buClrTx/>
                <a:buFontTx/>
                <a:buNone/>
              </a:pPr>
              <a:t>47</a:t>
            </a:fld>
            <a:endParaRPr lang="en-US" sz="900" i="0">
              <a:solidFill>
                <a:schemeClr val="bg1"/>
              </a:solidFill>
              <a:latin typeface="Verdana" pitchFamily="34" charset="0"/>
            </a:endParaRPr>
          </a:p>
        </p:txBody>
      </p:sp>
      <p:sp>
        <p:nvSpPr>
          <p:cNvPr id="60423" name="Rectangle 7"/>
          <p:cNvSpPr>
            <a:spLocks noChangeArrowheads="1"/>
          </p:cNvSpPr>
          <p:nvPr/>
        </p:nvSpPr>
        <p:spPr bwMode="auto">
          <a:xfrm>
            <a:off x="5172075" y="4268788"/>
            <a:ext cx="993775" cy="150812"/>
          </a:xfrm>
          <a:prstGeom prst="rect">
            <a:avLst/>
          </a:prstGeom>
          <a:noFill/>
          <a:ln w="31750" algn="ctr">
            <a:solidFill>
              <a:srgbClr val="FF9933"/>
            </a:solidFill>
            <a:miter lim="800000"/>
            <a:headEnd/>
            <a:tailEnd/>
          </a:ln>
        </p:spPr>
        <p:txBody>
          <a:bodyPr wrap="none" anchor="ctr"/>
          <a:lstStyle/>
          <a:p>
            <a:endParaRPr lang="en-US"/>
          </a:p>
        </p:txBody>
      </p:sp>
      <p:sp>
        <p:nvSpPr>
          <p:cNvPr id="60424" name="Line 8"/>
          <p:cNvSpPr>
            <a:spLocks noChangeShapeType="1"/>
          </p:cNvSpPr>
          <p:nvPr/>
        </p:nvSpPr>
        <p:spPr bwMode="gray">
          <a:xfrm>
            <a:off x="4606925" y="2867025"/>
            <a:ext cx="938213" cy="1397000"/>
          </a:xfrm>
          <a:prstGeom prst="line">
            <a:avLst/>
          </a:prstGeom>
          <a:noFill/>
          <a:ln w="31750">
            <a:solidFill>
              <a:srgbClr val="FF9933"/>
            </a:solidFill>
            <a:round/>
            <a:headEnd/>
            <a:tailEnd type="triangle" w="med" len="med"/>
          </a:ln>
        </p:spPr>
        <p:txBody>
          <a:bodyPr/>
          <a:lstStyle/>
          <a:p>
            <a:endParaRPr lang="en-US"/>
          </a:p>
        </p:txBody>
      </p:sp>
      <p:pic>
        <p:nvPicPr>
          <p:cNvPr id="60425" name="Picture 11" descr="Benefits_to_Work_Confirm_Wide_Space_1"/>
          <p:cNvPicPr>
            <a:picLocks noChangeAspect="1" noChangeArrowheads="1"/>
          </p:cNvPicPr>
          <p:nvPr/>
        </p:nvPicPr>
        <p:blipFill>
          <a:blip r:embed="rId4"/>
          <a:srcRect/>
          <a:stretch>
            <a:fillRect/>
          </a:stretch>
        </p:blipFill>
        <p:spPr bwMode="auto">
          <a:xfrm>
            <a:off x="6210300" y="2209800"/>
            <a:ext cx="2806700" cy="3778250"/>
          </a:xfrm>
          <a:prstGeom prst="rect">
            <a:avLst/>
          </a:prstGeom>
          <a:noFill/>
          <a:ln w="9525">
            <a:solidFill>
              <a:schemeClr val="folHlink"/>
            </a:solidFill>
            <a:miter lim="800000"/>
            <a:headEnd/>
            <a:tailEnd/>
          </a:ln>
        </p:spPr>
      </p:pic>
      <p:sp>
        <p:nvSpPr>
          <p:cNvPr id="60426" name="Rectangle 12"/>
          <p:cNvSpPr>
            <a:spLocks noChangeArrowheads="1"/>
          </p:cNvSpPr>
          <p:nvPr/>
        </p:nvSpPr>
        <p:spPr bwMode="auto">
          <a:xfrm>
            <a:off x="6264275" y="5818188"/>
            <a:ext cx="841375" cy="138112"/>
          </a:xfrm>
          <a:prstGeom prst="rect">
            <a:avLst/>
          </a:prstGeom>
          <a:noFill/>
          <a:ln w="31750" algn="ctr">
            <a:solidFill>
              <a:srgbClr val="FF9933"/>
            </a:solidFill>
            <a:miter lim="800000"/>
            <a:headEnd/>
            <a:tailEnd/>
          </a:ln>
        </p:spPr>
        <p:txBody>
          <a:bodyPr wrap="none" anchor="ctr"/>
          <a:lstStyle/>
          <a:p>
            <a:endParaRPr lang="en-US"/>
          </a:p>
        </p:txBody>
      </p:sp>
      <p:sp>
        <p:nvSpPr>
          <p:cNvPr id="60427" name="Line 13"/>
          <p:cNvSpPr>
            <a:spLocks noChangeShapeType="1"/>
          </p:cNvSpPr>
          <p:nvPr/>
        </p:nvSpPr>
        <p:spPr bwMode="gray">
          <a:xfrm>
            <a:off x="4632325" y="2892425"/>
            <a:ext cx="1725613" cy="2908300"/>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Completing Estimator (cont.)</a:t>
            </a:r>
          </a:p>
        </p:txBody>
      </p:sp>
      <p:sp>
        <p:nvSpPr>
          <p:cNvPr id="61443" name="Rectangle 3"/>
          <p:cNvSpPr>
            <a:spLocks noGrp="1" noChangeArrowheads="1"/>
          </p:cNvSpPr>
          <p:nvPr>
            <p:ph type="body" idx="4294967295"/>
          </p:nvPr>
        </p:nvSpPr>
        <p:spPr>
          <a:xfrm>
            <a:off x="268288" y="2000250"/>
            <a:ext cx="4106862" cy="3811588"/>
          </a:xfrm>
        </p:spPr>
        <p:txBody>
          <a:bodyPr/>
          <a:lstStyle/>
          <a:p>
            <a:pPr eaLnBrk="1" hangingPunct="1">
              <a:lnSpc>
                <a:spcPct val="120000"/>
              </a:lnSpc>
            </a:pPr>
            <a:r>
              <a:rPr lang="en-US" sz="1400" smtClean="0">
                <a:solidFill>
                  <a:schemeClr val="tx1"/>
                </a:solidFill>
              </a:rPr>
              <a:t>Most participants did not read the text at the top of the first form page that said they could leave these items blank</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Even if the participants read this text, they still entered ‘0’ in the text boxes on this page “</a:t>
            </a:r>
            <a:r>
              <a:rPr lang="en-US" sz="1400" i="1" smtClean="0">
                <a:solidFill>
                  <a:schemeClr val="tx1"/>
                </a:solidFill>
              </a:rPr>
              <a:t>to be safe</a:t>
            </a:r>
            <a:r>
              <a:rPr lang="en-US" sz="1400" smtClean="0">
                <a:solidFill>
                  <a:schemeClr val="tx1"/>
                </a:solidFill>
              </a:rPr>
              <a:t>”</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Participants also used these zeroes like checkmarks marking their progress through forms</a:t>
            </a:r>
          </a:p>
        </p:txBody>
      </p:sp>
      <p:sp>
        <p:nvSpPr>
          <p:cNvPr id="61444"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Most consumer participants decided to complete every form element on the Your Current Income Page, even though they might have understood that an item could be left blank.</a:t>
            </a:r>
          </a:p>
        </p:txBody>
      </p:sp>
      <p:sp>
        <p:nvSpPr>
          <p:cNvPr id="61445"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7361AD7D-2841-446E-AC45-B95B19319267}" type="slidenum">
              <a:rPr lang="en-US" sz="900" i="0">
                <a:solidFill>
                  <a:schemeClr val="bg1"/>
                </a:solidFill>
                <a:latin typeface="Verdana" pitchFamily="34" charset="0"/>
              </a:rPr>
              <a:pPr eaLnBrk="0" hangingPunct="0">
                <a:spcBef>
                  <a:spcPct val="0"/>
                </a:spcBef>
                <a:buClrTx/>
                <a:buFontTx/>
                <a:buNone/>
              </a:pPr>
              <a:t>48</a:t>
            </a:fld>
            <a:endParaRPr lang="en-US" sz="900" i="0">
              <a:solidFill>
                <a:schemeClr val="bg1"/>
              </a:solidFill>
              <a:latin typeface="Verdana" pitchFamily="34" charset="0"/>
            </a:endParaRPr>
          </a:p>
        </p:txBody>
      </p:sp>
      <p:pic>
        <p:nvPicPr>
          <p:cNvPr id="61446" name="Picture 6" descr="Benefits_to_Work_Current_Income_Top_Snippet_Form_1"/>
          <p:cNvPicPr>
            <a:picLocks noChangeAspect="1" noChangeArrowheads="1"/>
          </p:cNvPicPr>
          <p:nvPr/>
        </p:nvPicPr>
        <p:blipFill>
          <a:blip r:embed="rId3"/>
          <a:srcRect/>
          <a:stretch>
            <a:fillRect/>
          </a:stretch>
        </p:blipFill>
        <p:spPr bwMode="auto">
          <a:xfrm>
            <a:off x="4967288" y="2024063"/>
            <a:ext cx="3700462" cy="3898900"/>
          </a:xfrm>
          <a:prstGeom prst="rect">
            <a:avLst/>
          </a:prstGeom>
          <a:noFill/>
          <a:ln w="9525">
            <a:solidFill>
              <a:schemeClr val="folHlink"/>
            </a:solidFill>
            <a:miter lim="800000"/>
            <a:headEnd/>
            <a:tailEnd/>
          </a:ln>
        </p:spPr>
      </p:pic>
      <p:sp>
        <p:nvSpPr>
          <p:cNvPr id="61447" name="Rectangle 7"/>
          <p:cNvSpPr>
            <a:spLocks noChangeArrowheads="1"/>
          </p:cNvSpPr>
          <p:nvPr/>
        </p:nvSpPr>
        <p:spPr bwMode="auto">
          <a:xfrm>
            <a:off x="5057775" y="2500313"/>
            <a:ext cx="3254375" cy="349250"/>
          </a:xfrm>
          <a:prstGeom prst="rect">
            <a:avLst/>
          </a:prstGeom>
          <a:noFill/>
          <a:ln w="31750" algn="ctr">
            <a:solidFill>
              <a:srgbClr val="FF9933"/>
            </a:solidFill>
            <a:miter lim="800000"/>
            <a:headEnd/>
            <a:tailEnd/>
          </a:ln>
        </p:spPr>
        <p:txBody>
          <a:bodyPr wrap="none" anchor="ctr"/>
          <a:lstStyle/>
          <a:p>
            <a:endParaRPr lang="en-US"/>
          </a:p>
        </p:txBody>
      </p:sp>
      <p:sp>
        <p:nvSpPr>
          <p:cNvPr id="61448" name="Line 8"/>
          <p:cNvSpPr>
            <a:spLocks noChangeShapeType="1"/>
          </p:cNvSpPr>
          <p:nvPr/>
        </p:nvSpPr>
        <p:spPr bwMode="gray">
          <a:xfrm>
            <a:off x="4106863" y="2295525"/>
            <a:ext cx="955675" cy="333375"/>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Completing Estimator (cont.)</a:t>
            </a:r>
          </a:p>
        </p:txBody>
      </p:sp>
      <p:sp>
        <p:nvSpPr>
          <p:cNvPr id="62467" name="Rectangle 3"/>
          <p:cNvSpPr>
            <a:spLocks noGrp="1" noChangeArrowheads="1"/>
          </p:cNvSpPr>
          <p:nvPr>
            <p:ph type="body" idx="4294967295"/>
          </p:nvPr>
        </p:nvSpPr>
        <p:spPr>
          <a:xfrm>
            <a:off x="268288" y="1974850"/>
            <a:ext cx="4995862" cy="4078288"/>
          </a:xfrm>
        </p:spPr>
        <p:txBody>
          <a:bodyPr/>
          <a:lstStyle/>
          <a:p>
            <a:pPr eaLnBrk="1" hangingPunct="1">
              <a:lnSpc>
                <a:spcPct val="120000"/>
              </a:lnSpc>
            </a:pPr>
            <a:r>
              <a:rPr lang="en-US" sz="1400" smtClean="0">
                <a:solidFill>
                  <a:schemeClr val="tx1"/>
                </a:solidFill>
              </a:rPr>
              <a:t>Some consumer participants were confused about the difference of similar terms </a:t>
            </a:r>
          </a:p>
          <a:p>
            <a:pPr lvl="1" eaLnBrk="1" hangingPunct="1">
              <a:lnSpc>
                <a:spcPct val="120000"/>
              </a:lnSpc>
            </a:pPr>
            <a:r>
              <a:rPr lang="en-US" smtClean="0">
                <a:solidFill>
                  <a:schemeClr val="tx1"/>
                </a:solidFill>
              </a:rPr>
              <a:t>Similar terms included: “SSI” and “SSDI”, “MA with a spenddown” and “standard MA”, “current Medicare with premium” and “current Medicare without premium”</a:t>
            </a:r>
          </a:p>
          <a:p>
            <a:pPr lvl="1" eaLnBrk="1" hangingPunct="1">
              <a:lnSpc>
                <a:spcPct val="120000"/>
              </a:lnSpc>
            </a:pPr>
            <a:endParaRPr lang="en-US" smtClean="0">
              <a:solidFill>
                <a:schemeClr val="tx1"/>
              </a:solidFill>
            </a:endParaRPr>
          </a:p>
          <a:p>
            <a:pPr eaLnBrk="1" hangingPunct="1">
              <a:lnSpc>
                <a:spcPct val="120000"/>
              </a:lnSpc>
            </a:pPr>
            <a:r>
              <a:rPr lang="en-US" sz="1400" smtClean="0">
                <a:solidFill>
                  <a:schemeClr val="tx1"/>
                </a:solidFill>
              </a:rPr>
              <a:t>The help content did not help participants make a distinction between similar terms</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Some consumer participants were familiar with older terms for their benefits that were not found on this page</a:t>
            </a:r>
          </a:p>
          <a:p>
            <a:pPr lvl="1" eaLnBrk="1" hangingPunct="1">
              <a:lnSpc>
                <a:spcPct val="120000"/>
              </a:lnSpc>
            </a:pPr>
            <a:r>
              <a:rPr lang="en-US" smtClean="0">
                <a:solidFill>
                  <a:schemeClr val="tx1"/>
                </a:solidFill>
              </a:rPr>
              <a:t>Older terms included: “PA”, “RSDI”, “General Assistance”</a:t>
            </a:r>
          </a:p>
        </p:txBody>
      </p:sp>
      <p:sp>
        <p:nvSpPr>
          <p:cNvPr id="62468"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buFontTx/>
              <a:buNone/>
            </a:pPr>
            <a:r>
              <a:rPr lang="en-US" sz="1600" i="0">
                <a:solidFill>
                  <a:schemeClr val="tx1"/>
                </a:solidFill>
              </a:rPr>
              <a:t>Consumer participants often had a tenuous grasp of their benefits, which made it more difficult for them to understand terms used on the Your Current Income Page.</a:t>
            </a:r>
          </a:p>
        </p:txBody>
      </p:sp>
      <p:sp>
        <p:nvSpPr>
          <p:cNvPr id="62469"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FA7A8427-BF5C-4138-8086-A82AA3444B15}" type="slidenum">
              <a:rPr lang="en-US" sz="900" i="0">
                <a:solidFill>
                  <a:schemeClr val="bg1"/>
                </a:solidFill>
                <a:latin typeface="Verdana" pitchFamily="34" charset="0"/>
              </a:rPr>
              <a:pPr eaLnBrk="0" hangingPunct="0">
                <a:spcBef>
                  <a:spcPct val="0"/>
                </a:spcBef>
                <a:buClrTx/>
                <a:buFontTx/>
                <a:buNone/>
              </a:pPr>
              <a:t>49</a:t>
            </a:fld>
            <a:endParaRPr lang="en-US" sz="900" i="0">
              <a:solidFill>
                <a:schemeClr val="bg1"/>
              </a:solidFill>
              <a:latin typeface="Verdana" pitchFamily="34" charset="0"/>
            </a:endParaRPr>
          </a:p>
        </p:txBody>
      </p:sp>
      <p:pic>
        <p:nvPicPr>
          <p:cNvPr id="62470" name="Picture 13" descr="Benefits_to_Work_Your_Current_Income_1"/>
          <p:cNvPicPr>
            <a:picLocks noChangeAspect="1" noChangeArrowheads="1"/>
          </p:cNvPicPr>
          <p:nvPr/>
        </p:nvPicPr>
        <p:blipFill>
          <a:blip r:embed="rId3"/>
          <a:srcRect/>
          <a:stretch>
            <a:fillRect/>
          </a:stretch>
        </p:blipFill>
        <p:spPr bwMode="auto">
          <a:xfrm>
            <a:off x="6092825" y="2085975"/>
            <a:ext cx="2405063" cy="3783013"/>
          </a:xfrm>
          <a:prstGeom prst="rect">
            <a:avLst/>
          </a:prstGeom>
          <a:noFill/>
          <a:ln w="9525">
            <a:solidFill>
              <a:schemeClr val="folHlink"/>
            </a:solidFill>
            <a:miter lim="800000"/>
            <a:headEnd/>
            <a:tailEnd/>
          </a:ln>
        </p:spPr>
      </p:pic>
      <p:pic>
        <p:nvPicPr>
          <p:cNvPr id="62471" name="Picture 10" descr="Benefits_to_Work_SSI_Q_1"/>
          <p:cNvPicPr>
            <a:picLocks noChangeAspect="1" noChangeArrowheads="1"/>
          </p:cNvPicPr>
          <p:nvPr/>
        </p:nvPicPr>
        <p:blipFill>
          <a:blip r:embed="rId4"/>
          <a:srcRect/>
          <a:stretch>
            <a:fillRect/>
          </a:stretch>
        </p:blipFill>
        <p:spPr bwMode="auto">
          <a:xfrm>
            <a:off x="4865688" y="3362325"/>
            <a:ext cx="4179887" cy="635000"/>
          </a:xfrm>
          <a:prstGeom prst="rect">
            <a:avLst/>
          </a:prstGeom>
          <a:noFill/>
          <a:ln w="9525">
            <a:solidFill>
              <a:schemeClr val="folHlink"/>
            </a:solidFill>
            <a:miter lim="800000"/>
            <a:headEnd/>
            <a:tailEnd/>
          </a:ln>
        </p:spPr>
      </p:pic>
      <p:pic>
        <p:nvPicPr>
          <p:cNvPr id="62472" name="Picture 13" descr="Benefits_to_Work_SSDI_Q_1"/>
          <p:cNvPicPr>
            <a:picLocks noChangeAspect="1" noChangeArrowheads="1"/>
          </p:cNvPicPr>
          <p:nvPr/>
        </p:nvPicPr>
        <p:blipFill>
          <a:blip r:embed="rId5"/>
          <a:srcRect/>
          <a:stretch>
            <a:fillRect/>
          </a:stretch>
        </p:blipFill>
        <p:spPr bwMode="auto">
          <a:xfrm>
            <a:off x="4864100" y="4183063"/>
            <a:ext cx="4203700" cy="620712"/>
          </a:xfrm>
          <a:prstGeom prst="rect">
            <a:avLst/>
          </a:prstGeom>
          <a:noFill/>
          <a:ln w="9525">
            <a:solidFill>
              <a:schemeClr val="folHlink"/>
            </a:solidFill>
            <a:miter lim="800000"/>
            <a:headEnd/>
            <a:tailEnd/>
          </a:ln>
        </p:spPr>
      </p:pic>
      <p:sp>
        <p:nvSpPr>
          <p:cNvPr id="62473" name="Text Box 18"/>
          <p:cNvSpPr txBox="1">
            <a:spLocks noChangeArrowheads="1"/>
          </p:cNvSpPr>
          <p:nvPr/>
        </p:nvSpPr>
        <p:spPr bwMode="auto">
          <a:xfrm>
            <a:off x="6016625" y="5902325"/>
            <a:ext cx="2794000" cy="274638"/>
          </a:xfrm>
          <a:prstGeom prst="rect">
            <a:avLst/>
          </a:prstGeom>
          <a:noFill/>
          <a:ln w="9525" algn="ctr">
            <a:noFill/>
            <a:miter lim="800000"/>
            <a:headEnd/>
            <a:tailEnd/>
          </a:ln>
        </p:spPr>
        <p:txBody>
          <a:bodyPr wrap="none">
            <a:spAutoFit/>
          </a:bodyPr>
          <a:lstStyle/>
          <a:p>
            <a:pPr marL="342900" indent="-342900">
              <a:buFontTx/>
              <a:buNone/>
            </a:pPr>
            <a:r>
              <a:rPr lang="en-US" sz="1200"/>
              <a:t>“They are not spelling it out for me.”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BBF7444B-A1EB-426B-B337-8ED380A30A20}" type="slidenum">
              <a:rPr lang="en-US" sz="900" i="0">
                <a:solidFill>
                  <a:schemeClr val="bg1"/>
                </a:solidFill>
                <a:latin typeface="Verdana" pitchFamily="34" charset="0"/>
              </a:rPr>
              <a:pPr eaLnBrk="0" hangingPunct="0">
                <a:spcBef>
                  <a:spcPct val="0"/>
                </a:spcBef>
                <a:buClrTx/>
                <a:buFontTx/>
                <a:buNone/>
              </a:pPr>
              <a:t>5</a:t>
            </a:fld>
            <a:endParaRPr lang="en-US" sz="900" i="0">
              <a:solidFill>
                <a:schemeClr val="bg1"/>
              </a:solidFill>
              <a:latin typeface="Verdana" pitchFamily="34" charset="0"/>
            </a:endParaRPr>
          </a:p>
        </p:txBody>
      </p:sp>
      <p:sp>
        <p:nvSpPr>
          <p:cNvPr id="12291" name="Rectangle 2"/>
          <p:cNvSpPr>
            <a:spLocks noGrp="1" noChangeArrowheads="1"/>
          </p:cNvSpPr>
          <p:nvPr>
            <p:ph type="title" idx="4294967295"/>
          </p:nvPr>
        </p:nvSpPr>
        <p:spPr>
          <a:xfrm>
            <a:off x="1514475" y="400050"/>
            <a:ext cx="7315200" cy="457200"/>
          </a:xfrm>
        </p:spPr>
        <p:txBody>
          <a:bodyPr/>
          <a:lstStyle/>
          <a:p>
            <a:pPr eaLnBrk="1" hangingPunct="1"/>
            <a:r>
              <a:rPr lang="en-US" sz="2000" smtClean="0"/>
              <a:t>Methodology</a:t>
            </a:r>
          </a:p>
        </p:txBody>
      </p:sp>
      <p:sp>
        <p:nvSpPr>
          <p:cNvPr id="12292" name="Rectangle 3"/>
          <p:cNvSpPr>
            <a:spLocks noGrp="1" noChangeArrowheads="1"/>
          </p:cNvSpPr>
          <p:nvPr>
            <p:ph type="body" idx="4294967295"/>
          </p:nvPr>
        </p:nvSpPr>
        <p:spPr>
          <a:xfrm>
            <a:off x="407988" y="1209675"/>
            <a:ext cx="8131175" cy="1398588"/>
          </a:xfrm>
        </p:spPr>
        <p:txBody>
          <a:bodyPr/>
          <a:lstStyle/>
          <a:p>
            <a:pPr marL="0" indent="0" eaLnBrk="1" hangingPunct="1">
              <a:lnSpc>
                <a:spcPct val="120000"/>
              </a:lnSpc>
              <a:spcBef>
                <a:spcPct val="0"/>
              </a:spcBef>
              <a:buFontTx/>
              <a:buNone/>
            </a:pPr>
            <a:r>
              <a:rPr lang="en-US" sz="1400" smtClean="0">
                <a:solidFill>
                  <a:schemeClr val="tx1"/>
                </a:solidFill>
              </a:rPr>
              <a:t>Centralis conducted twelve usability test sessions with two user groups: persons with disabilities (consumers) and those who work with disabled persons to find employment (professionals.)  Each one-on-one session included:</a:t>
            </a:r>
          </a:p>
        </p:txBody>
      </p:sp>
      <p:sp>
        <p:nvSpPr>
          <p:cNvPr id="12293" name="Rectangle 4"/>
          <p:cNvSpPr>
            <a:spLocks noChangeArrowheads="1"/>
          </p:cNvSpPr>
          <p:nvPr/>
        </p:nvSpPr>
        <p:spPr bwMode="auto">
          <a:xfrm>
            <a:off x="266700" y="2439988"/>
            <a:ext cx="8315325" cy="3498850"/>
          </a:xfrm>
          <a:prstGeom prst="rect">
            <a:avLst/>
          </a:prstGeom>
          <a:noFill/>
          <a:ln w="9525">
            <a:noFill/>
            <a:miter lim="800000"/>
            <a:headEnd/>
            <a:tailEnd/>
          </a:ln>
        </p:spPr>
        <p:txBody>
          <a:bodyPr/>
          <a:lstStyle/>
          <a:p>
            <a:pPr marL="346075" lvl="1" indent="-231775">
              <a:lnSpc>
                <a:spcPct val="120000"/>
              </a:lnSpc>
            </a:pPr>
            <a:r>
              <a:rPr lang="en-US" sz="1400" i="0">
                <a:solidFill>
                  <a:schemeClr val="tx1"/>
                </a:solidFill>
              </a:rPr>
              <a:t>A </a:t>
            </a:r>
            <a:r>
              <a:rPr lang="en-US" sz="1400" b="1" i="0">
                <a:solidFill>
                  <a:schemeClr val="tx1"/>
                </a:solidFill>
              </a:rPr>
              <a:t>brief interview</a:t>
            </a:r>
            <a:r>
              <a:rPr lang="en-US" sz="1400" i="0">
                <a:solidFill>
                  <a:schemeClr val="tx1"/>
                </a:solidFill>
              </a:rPr>
              <a:t> exploring the participant’s background with their disability and work history (consumers) or with their work with disabled persons (professionals)</a:t>
            </a:r>
          </a:p>
          <a:p>
            <a:pPr marL="346075" lvl="1" indent="-231775">
              <a:lnSpc>
                <a:spcPct val="120000"/>
              </a:lnSpc>
            </a:pPr>
            <a:endParaRPr lang="en-US" sz="1400" i="0">
              <a:solidFill>
                <a:schemeClr val="tx1"/>
              </a:solidFill>
            </a:endParaRPr>
          </a:p>
          <a:p>
            <a:pPr marL="346075" lvl="1" indent="-231775">
              <a:lnSpc>
                <a:spcPct val="120000"/>
              </a:lnSpc>
            </a:pPr>
            <a:r>
              <a:rPr lang="en-US" sz="1400" i="0">
                <a:solidFill>
                  <a:schemeClr val="tx1"/>
                </a:solidFill>
              </a:rPr>
              <a:t>Several </a:t>
            </a:r>
            <a:r>
              <a:rPr lang="en-US" sz="1400" b="1" i="0">
                <a:solidFill>
                  <a:schemeClr val="tx1"/>
                </a:solidFill>
              </a:rPr>
              <a:t>scenario completion exercises, </a:t>
            </a:r>
            <a:r>
              <a:rPr lang="en-US" sz="1400" i="0">
                <a:solidFill>
                  <a:schemeClr val="tx1"/>
                </a:solidFill>
              </a:rPr>
              <a:t>where participants were asked to think aloud while using a beta version of the website to find information about benefits programs and use benefit estimation tools on the website</a:t>
            </a:r>
          </a:p>
          <a:p>
            <a:pPr marL="346075" lvl="1" indent="-231775">
              <a:lnSpc>
                <a:spcPct val="120000"/>
              </a:lnSpc>
            </a:pPr>
            <a:endParaRPr lang="en-US" sz="1400" i="0">
              <a:solidFill>
                <a:schemeClr val="tx1"/>
              </a:solidFill>
            </a:endParaRPr>
          </a:p>
          <a:p>
            <a:pPr marL="346075" lvl="1" indent="-231775">
              <a:lnSpc>
                <a:spcPct val="120000"/>
              </a:lnSpc>
            </a:pPr>
            <a:r>
              <a:rPr lang="en-US" sz="1400" i="0">
                <a:solidFill>
                  <a:schemeClr val="tx1"/>
                </a:solidFill>
              </a:rPr>
              <a:t>A </a:t>
            </a:r>
            <a:r>
              <a:rPr lang="en-US" sz="1400" b="1" i="0">
                <a:solidFill>
                  <a:schemeClr val="tx1"/>
                </a:solidFill>
              </a:rPr>
              <a:t>discussion</a:t>
            </a:r>
            <a:r>
              <a:rPr lang="en-US" sz="1400" i="0">
                <a:solidFill>
                  <a:schemeClr val="tx1"/>
                </a:solidFill>
              </a:rPr>
              <a:t> of participants’ reactions to the concept, content and features of the site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1" descr="Benefits_to_Work_Your_Current_Income_1"/>
          <p:cNvPicPr>
            <a:picLocks noChangeAspect="1" noChangeArrowheads="1"/>
          </p:cNvPicPr>
          <p:nvPr/>
        </p:nvPicPr>
        <p:blipFill>
          <a:blip r:embed="rId3"/>
          <a:srcRect/>
          <a:stretch>
            <a:fillRect/>
          </a:stretch>
        </p:blipFill>
        <p:spPr bwMode="auto">
          <a:xfrm>
            <a:off x="5940425" y="2085975"/>
            <a:ext cx="2557463" cy="4022725"/>
          </a:xfrm>
          <a:prstGeom prst="rect">
            <a:avLst/>
          </a:prstGeom>
          <a:noFill/>
          <a:ln w="9525">
            <a:solidFill>
              <a:schemeClr val="folHlink"/>
            </a:solidFill>
            <a:miter lim="800000"/>
            <a:headEnd/>
            <a:tailEnd/>
          </a:ln>
        </p:spPr>
      </p:pic>
      <p:sp>
        <p:nvSpPr>
          <p:cNvPr id="63491"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Completing Estimator (cont.)</a:t>
            </a:r>
          </a:p>
        </p:txBody>
      </p:sp>
      <p:sp>
        <p:nvSpPr>
          <p:cNvPr id="63492" name="Rectangle 3"/>
          <p:cNvSpPr>
            <a:spLocks noGrp="1" noChangeArrowheads="1"/>
          </p:cNvSpPr>
          <p:nvPr>
            <p:ph type="body" idx="4294967295"/>
          </p:nvPr>
        </p:nvSpPr>
        <p:spPr>
          <a:xfrm>
            <a:off x="268288" y="2000250"/>
            <a:ext cx="4678362" cy="4052888"/>
          </a:xfrm>
        </p:spPr>
        <p:txBody>
          <a:bodyPr/>
          <a:lstStyle/>
          <a:p>
            <a:pPr eaLnBrk="1" hangingPunct="1">
              <a:lnSpc>
                <a:spcPct val="120000"/>
              </a:lnSpc>
            </a:pPr>
            <a:r>
              <a:rPr lang="en-US" sz="1400" smtClean="0">
                <a:solidFill>
                  <a:schemeClr val="tx1"/>
                </a:solidFill>
              </a:rPr>
              <a:t>Some consumers were very interested to learn if they qualified for PASS and they spent a lot of time trying to learn about this benefit</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The Tips Section or Glossary Term Links did not provide enough information to teach these participants about this benefit</a:t>
            </a:r>
          </a:p>
        </p:txBody>
      </p:sp>
      <p:sp>
        <p:nvSpPr>
          <p:cNvPr id="63493"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The PASS term shown on the Your Current Income Page was unfamiliar to many consumer participants and caused some to struggle when completing the estimator.</a:t>
            </a:r>
          </a:p>
        </p:txBody>
      </p:sp>
      <p:sp>
        <p:nvSpPr>
          <p:cNvPr id="63494"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1043D2F5-C9E8-4F9B-8067-74E0DEDFB649}" type="slidenum">
              <a:rPr lang="en-US" sz="900" i="0">
                <a:solidFill>
                  <a:schemeClr val="bg1"/>
                </a:solidFill>
                <a:latin typeface="Verdana" pitchFamily="34" charset="0"/>
              </a:rPr>
              <a:pPr eaLnBrk="0" hangingPunct="0">
                <a:spcBef>
                  <a:spcPct val="0"/>
                </a:spcBef>
                <a:buClrTx/>
                <a:buFontTx/>
                <a:buNone/>
              </a:pPr>
              <a:t>50</a:t>
            </a:fld>
            <a:endParaRPr lang="en-US" sz="900" i="0">
              <a:solidFill>
                <a:schemeClr val="bg1"/>
              </a:solidFill>
              <a:latin typeface="Verdana" pitchFamily="34" charset="0"/>
            </a:endParaRPr>
          </a:p>
        </p:txBody>
      </p:sp>
      <p:pic>
        <p:nvPicPr>
          <p:cNvPr id="63495" name="Picture 6" descr="Benefits_to_Work_Pass_Question_1"/>
          <p:cNvPicPr>
            <a:picLocks noChangeAspect="1" noChangeArrowheads="1"/>
          </p:cNvPicPr>
          <p:nvPr/>
        </p:nvPicPr>
        <p:blipFill>
          <a:blip r:embed="rId4"/>
          <a:srcRect/>
          <a:stretch>
            <a:fillRect/>
          </a:stretch>
        </p:blipFill>
        <p:spPr bwMode="auto">
          <a:xfrm>
            <a:off x="4908550" y="4140200"/>
            <a:ext cx="4135438" cy="666750"/>
          </a:xfrm>
          <a:prstGeom prst="rect">
            <a:avLst/>
          </a:prstGeom>
          <a:noFill/>
          <a:ln w="9525">
            <a:solidFill>
              <a:schemeClr val="folHlink"/>
            </a:solid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2" descr="Benefits_to_Work_Your_Current_Income_1"/>
          <p:cNvPicPr>
            <a:picLocks noChangeAspect="1" noChangeArrowheads="1"/>
          </p:cNvPicPr>
          <p:nvPr/>
        </p:nvPicPr>
        <p:blipFill>
          <a:blip r:embed="rId3"/>
          <a:srcRect/>
          <a:stretch>
            <a:fillRect/>
          </a:stretch>
        </p:blipFill>
        <p:spPr bwMode="auto">
          <a:xfrm>
            <a:off x="5940425" y="2009775"/>
            <a:ext cx="2557463" cy="4022725"/>
          </a:xfrm>
          <a:prstGeom prst="rect">
            <a:avLst/>
          </a:prstGeom>
          <a:noFill/>
          <a:ln w="9525">
            <a:solidFill>
              <a:schemeClr val="folHlink"/>
            </a:solidFill>
            <a:miter lim="800000"/>
            <a:headEnd/>
            <a:tailEnd/>
          </a:ln>
        </p:spPr>
      </p:pic>
      <p:sp>
        <p:nvSpPr>
          <p:cNvPr id="64515"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Completing Estimator (cont.)</a:t>
            </a:r>
          </a:p>
        </p:txBody>
      </p:sp>
      <p:sp>
        <p:nvSpPr>
          <p:cNvPr id="64516" name="Rectangle 3"/>
          <p:cNvSpPr>
            <a:spLocks noGrp="1" noChangeArrowheads="1"/>
          </p:cNvSpPr>
          <p:nvPr>
            <p:ph type="body" idx="4294967295"/>
          </p:nvPr>
        </p:nvSpPr>
        <p:spPr>
          <a:xfrm>
            <a:off x="268288" y="2000250"/>
            <a:ext cx="4106862" cy="4052888"/>
          </a:xfrm>
        </p:spPr>
        <p:txBody>
          <a:bodyPr/>
          <a:lstStyle/>
          <a:p>
            <a:pPr eaLnBrk="1" hangingPunct="1">
              <a:lnSpc>
                <a:spcPct val="120000"/>
              </a:lnSpc>
            </a:pPr>
            <a:r>
              <a:rPr lang="en-US" sz="1400" smtClean="0">
                <a:solidFill>
                  <a:schemeClr val="tx1"/>
                </a:solidFill>
              </a:rPr>
              <a:t>Many terms and phrases were complex and not clearly explained in the help content</a:t>
            </a:r>
          </a:p>
          <a:p>
            <a:pPr lvl="1" eaLnBrk="1" hangingPunct="1">
              <a:lnSpc>
                <a:spcPct val="120000"/>
              </a:lnSpc>
            </a:pPr>
            <a:r>
              <a:rPr lang="en-US" smtClean="0">
                <a:solidFill>
                  <a:schemeClr val="tx1"/>
                </a:solidFill>
              </a:rPr>
              <a:t>Complex terms included: “unearned income”, “cash support”</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Help text was sometimes embedded in questions, which made these questions more difficult to understand</a:t>
            </a:r>
            <a:r>
              <a:rPr lang="en-US" smtClean="0">
                <a:solidFill>
                  <a:schemeClr val="tx1"/>
                </a:solidFill>
              </a:rPr>
              <a:t> </a:t>
            </a:r>
          </a:p>
          <a:p>
            <a:pPr eaLnBrk="1" hangingPunct="1">
              <a:lnSpc>
                <a:spcPct val="120000"/>
              </a:lnSpc>
            </a:pPr>
            <a:endParaRPr lang="en-US" smtClean="0">
              <a:solidFill>
                <a:schemeClr val="tx1"/>
              </a:solidFill>
            </a:endParaRPr>
          </a:p>
          <a:p>
            <a:pPr eaLnBrk="1" hangingPunct="1">
              <a:lnSpc>
                <a:spcPct val="120000"/>
              </a:lnSpc>
            </a:pPr>
            <a:endParaRPr lang="en-US" smtClean="0">
              <a:solidFill>
                <a:schemeClr val="tx1"/>
              </a:solidFill>
            </a:endParaRPr>
          </a:p>
        </p:txBody>
      </p:sp>
      <p:sp>
        <p:nvSpPr>
          <p:cNvPr id="64517"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buFontTx/>
              <a:buNone/>
            </a:pPr>
            <a:r>
              <a:rPr lang="en-US" sz="1600" i="0">
                <a:solidFill>
                  <a:schemeClr val="tx1"/>
                </a:solidFill>
              </a:rPr>
              <a:t>On the Your Current Income Page, many consumer participants found it challenging to answer questions because they were confusing. </a:t>
            </a:r>
          </a:p>
        </p:txBody>
      </p:sp>
      <p:sp>
        <p:nvSpPr>
          <p:cNvPr id="64518"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F3F4FC44-391A-40A8-B02C-83C17B445FD1}" type="slidenum">
              <a:rPr lang="en-US" sz="900" i="0">
                <a:solidFill>
                  <a:schemeClr val="bg1"/>
                </a:solidFill>
                <a:latin typeface="Verdana" pitchFamily="34" charset="0"/>
              </a:rPr>
              <a:pPr eaLnBrk="0" hangingPunct="0">
                <a:spcBef>
                  <a:spcPct val="0"/>
                </a:spcBef>
                <a:buClrTx/>
                <a:buFontTx/>
                <a:buNone/>
              </a:pPr>
              <a:t>51</a:t>
            </a:fld>
            <a:endParaRPr lang="en-US" sz="900" i="0">
              <a:solidFill>
                <a:schemeClr val="bg1"/>
              </a:solidFill>
              <a:latin typeface="Verdana" pitchFamily="34" charset="0"/>
            </a:endParaRPr>
          </a:p>
        </p:txBody>
      </p:sp>
      <p:pic>
        <p:nvPicPr>
          <p:cNvPr id="64519" name="Picture 6" descr="Benefits_to_Work_Unearned_Income_1"/>
          <p:cNvPicPr>
            <a:picLocks noChangeAspect="1" noChangeArrowheads="1"/>
          </p:cNvPicPr>
          <p:nvPr/>
        </p:nvPicPr>
        <p:blipFill>
          <a:blip r:embed="rId4"/>
          <a:srcRect/>
          <a:stretch>
            <a:fillRect/>
          </a:stretch>
        </p:blipFill>
        <p:spPr bwMode="auto">
          <a:xfrm>
            <a:off x="4522788" y="3446463"/>
            <a:ext cx="4129087" cy="928687"/>
          </a:xfrm>
          <a:prstGeom prst="rect">
            <a:avLst/>
          </a:prstGeom>
          <a:noFill/>
          <a:ln w="9525">
            <a:solidFill>
              <a:schemeClr val="folHlink"/>
            </a:solid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Completing Estimator (cont.)</a:t>
            </a:r>
          </a:p>
        </p:txBody>
      </p:sp>
      <p:sp>
        <p:nvSpPr>
          <p:cNvPr id="65539" name="Rectangle 3"/>
          <p:cNvSpPr>
            <a:spLocks noGrp="1" noChangeArrowheads="1"/>
          </p:cNvSpPr>
          <p:nvPr>
            <p:ph type="body" idx="4294967295"/>
          </p:nvPr>
        </p:nvSpPr>
        <p:spPr>
          <a:xfrm>
            <a:off x="268288" y="2000250"/>
            <a:ext cx="4106862" cy="3811588"/>
          </a:xfrm>
        </p:spPr>
        <p:txBody>
          <a:bodyPr/>
          <a:lstStyle/>
          <a:p>
            <a:pPr eaLnBrk="1" hangingPunct="1">
              <a:lnSpc>
                <a:spcPct val="120000"/>
              </a:lnSpc>
            </a:pPr>
            <a:r>
              <a:rPr lang="en-US" sz="1400" smtClean="0">
                <a:solidFill>
                  <a:schemeClr val="tx1"/>
                </a:solidFill>
              </a:rPr>
              <a:t>When participants used the Tab Button , it often highlighted the Glossary Term Link in the question and then the associated text box</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This tab order functionality design was undesirable for participants who had this preference</a:t>
            </a:r>
          </a:p>
        </p:txBody>
      </p:sp>
      <p:sp>
        <p:nvSpPr>
          <p:cNvPr id="65540"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Some consumer participants wanted to tab between the controls on forms to expedite data entry.</a:t>
            </a:r>
          </a:p>
        </p:txBody>
      </p:sp>
      <p:sp>
        <p:nvSpPr>
          <p:cNvPr id="65541"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CDF879FE-BCC2-4564-8388-C0CC2142AE55}" type="slidenum">
              <a:rPr lang="en-US" sz="900" i="0">
                <a:solidFill>
                  <a:schemeClr val="bg1"/>
                </a:solidFill>
                <a:latin typeface="Verdana" pitchFamily="34" charset="0"/>
              </a:rPr>
              <a:pPr eaLnBrk="0" hangingPunct="0">
                <a:spcBef>
                  <a:spcPct val="0"/>
                </a:spcBef>
                <a:buClrTx/>
                <a:buFontTx/>
                <a:buNone/>
              </a:pPr>
              <a:t>52</a:t>
            </a:fld>
            <a:endParaRPr lang="en-US" sz="900" i="0">
              <a:solidFill>
                <a:schemeClr val="bg1"/>
              </a:solidFill>
              <a:latin typeface="Verdana" pitchFamily="34" charset="0"/>
            </a:endParaRPr>
          </a:p>
        </p:txBody>
      </p:sp>
      <p:pic>
        <p:nvPicPr>
          <p:cNvPr id="65542" name="Picture 7" descr="Benefits_to_Work_Current_Income_Top_Snippet_Form_1"/>
          <p:cNvPicPr>
            <a:picLocks noChangeAspect="1" noChangeArrowheads="1"/>
          </p:cNvPicPr>
          <p:nvPr/>
        </p:nvPicPr>
        <p:blipFill>
          <a:blip r:embed="rId3"/>
          <a:srcRect/>
          <a:stretch>
            <a:fillRect/>
          </a:stretch>
        </p:blipFill>
        <p:spPr bwMode="auto">
          <a:xfrm>
            <a:off x="4803775" y="2065338"/>
            <a:ext cx="3873500" cy="4081462"/>
          </a:xfrm>
          <a:prstGeom prst="rect">
            <a:avLst/>
          </a:prstGeom>
          <a:noFill/>
          <a:ln w="9525">
            <a:solidFill>
              <a:schemeClr val="folHlink"/>
            </a:solidFill>
            <a:miter lim="800000"/>
            <a:headEnd/>
            <a:tailEnd/>
          </a:ln>
        </p:spPr>
      </p:pic>
      <p:sp>
        <p:nvSpPr>
          <p:cNvPr id="65543" name="Line 8"/>
          <p:cNvSpPr>
            <a:spLocks noChangeShapeType="1"/>
          </p:cNvSpPr>
          <p:nvPr/>
        </p:nvSpPr>
        <p:spPr bwMode="gray">
          <a:xfrm>
            <a:off x="4662488" y="3167063"/>
            <a:ext cx="1698625" cy="711200"/>
          </a:xfrm>
          <a:prstGeom prst="line">
            <a:avLst/>
          </a:prstGeom>
          <a:noFill/>
          <a:ln w="31750">
            <a:solidFill>
              <a:srgbClr val="FF9933"/>
            </a:solidFill>
            <a:round/>
            <a:headEnd/>
            <a:tailEnd type="triangle" w="med" len="med"/>
          </a:ln>
        </p:spPr>
        <p:txBody>
          <a:bodyPr/>
          <a:lstStyle/>
          <a:p>
            <a:endParaRPr lang="en-US"/>
          </a:p>
        </p:txBody>
      </p:sp>
      <p:sp>
        <p:nvSpPr>
          <p:cNvPr id="65544" name="Line 9"/>
          <p:cNvSpPr>
            <a:spLocks noChangeShapeType="1"/>
          </p:cNvSpPr>
          <p:nvPr/>
        </p:nvSpPr>
        <p:spPr bwMode="gray">
          <a:xfrm flipV="1">
            <a:off x="4525963" y="4019550"/>
            <a:ext cx="3216275" cy="14288"/>
          </a:xfrm>
          <a:prstGeom prst="line">
            <a:avLst/>
          </a:prstGeom>
          <a:noFill/>
          <a:ln w="31750">
            <a:solidFill>
              <a:srgbClr val="FF9933"/>
            </a:solidFill>
            <a:round/>
            <a:headEnd/>
            <a:tailEnd type="triangle" w="med" len="med"/>
          </a:ln>
        </p:spPr>
        <p:txBody>
          <a:bodyPr/>
          <a:lstStyle/>
          <a:p>
            <a:endParaRPr lang="en-US"/>
          </a:p>
        </p:txBody>
      </p:sp>
      <p:sp>
        <p:nvSpPr>
          <p:cNvPr id="65545" name="Oval 10"/>
          <p:cNvSpPr>
            <a:spLocks noChangeArrowheads="1"/>
          </p:cNvSpPr>
          <p:nvPr/>
        </p:nvSpPr>
        <p:spPr bwMode="auto">
          <a:xfrm>
            <a:off x="4471988" y="3030538"/>
            <a:ext cx="201612" cy="215900"/>
          </a:xfrm>
          <a:prstGeom prst="ellipse">
            <a:avLst/>
          </a:prstGeom>
          <a:solidFill>
            <a:srgbClr val="FF9933"/>
          </a:solidFill>
          <a:ln w="9525" algn="ctr">
            <a:noFill/>
            <a:round/>
            <a:headEnd/>
            <a:tailEnd/>
          </a:ln>
        </p:spPr>
        <p:txBody>
          <a:bodyPr wrap="none" anchor="ctr"/>
          <a:lstStyle/>
          <a:p>
            <a:pPr marL="342900" indent="-342900" algn="ctr">
              <a:buFontTx/>
              <a:buNone/>
            </a:pPr>
            <a:r>
              <a:rPr lang="en-US" sz="1200" b="1" i="0">
                <a:solidFill>
                  <a:schemeClr val="tx1"/>
                </a:solidFill>
              </a:rPr>
              <a:t>1</a:t>
            </a:r>
          </a:p>
        </p:txBody>
      </p:sp>
      <p:sp>
        <p:nvSpPr>
          <p:cNvPr id="65546" name="Oval 13"/>
          <p:cNvSpPr>
            <a:spLocks noChangeArrowheads="1"/>
          </p:cNvSpPr>
          <p:nvPr/>
        </p:nvSpPr>
        <p:spPr bwMode="auto">
          <a:xfrm>
            <a:off x="4481513" y="3906838"/>
            <a:ext cx="201612" cy="215900"/>
          </a:xfrm>
          <a:prstGeom prst="ellipse">
            <a:avLst/>
          </a:prstGeom>
          <a:solidFill>
            <a:srgbClr val="FF9933"/>
          </a:solidFill>
          <a:ln w="9525" algn="ctr">
            <a:noFill/>
            <a:round/>
            <a:headEnd/>
            <a:tailEnd/>
          </a:ln>
        </p:spPr>
        <p:txBody>
          <a:bodyPr wrap="none" anchor="ctr"/>
          <a:lstStyle/>
          <a:p>
            <a:pPr marL="342900" indent="-342900" algn="ctr">
              <a:buFontTx/>
              <a:buNone/>
            </a:pPr>
            <a:r>
              <a:rPr lang="en-US" sz="1200" b="1" i="0"/>
              <a:t>2</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Completing Estimator (cont.)</a:t>
            </a:r>
          </a:p>
        </p:txBody>
      </p:sp>
      <p:sp>
        <p:nvSpPr>
          <p:cNvPr id="66563" name="Rectangle 3"/>
          <p:cNvSpPr>
            <a:spLocks noGrp="1" noChangeArrowheads="1"/>
          </p:cNvSpPr>
          <p:nvPr>
            <p:ph type="body" idx="4294967295"/>
          </p:nvPr>
        </p:nvSpPr>
        <p:spPr>
          <a:xfrm>
            <a:off x="268288" y="2000250"/>
            <a:ext cx="4106862" cy="3811588"/>
          </a:xfrm>
        </p:spPr>
        <p:txBody>
          <a:bodyPr/>
          <a:lstStyle/>
          <a:p>
            <a:pPr eaLnBrk="1" hangingPunct="1">
              <a:lnSpc>
                <a:spcPct val="120000"/>
              </a:lnSpc>
            </a:pPr>
            <a:r>
              <a:rPr lang="en-US" sz="1400" smtClean="0">
                <a:solidFill>
                  <a:schemeClr val="tx1"/>
                </a:solidFill>
              </a:rPr>
              <a:t>Abbreviations and terms about benefits were confusing to many participants</a:t>
            </a:r>
          </a:p>
          <a:p>
            <a:pPr lvl="1" eaLnBrk="1" hangingPunct="1">
              <a:lnSpc>
                <a:spcPct val="120000"/>
              </a:lnSpc>
            </a:pPr>
            <a:r>
              <a:rPr lang="en-US" smtClean="0">
                <a:solidFill>
                  <a:schemeClr val="tx1"/>
                </a:solidFill>
              </a:rPr>
              <a:t>Terms included: “standard MA”, “MA with a spenddown”, “MA-EPD”, “General Assistance Medical Coverage (GAMC)”</a:t>
            </a:r>
          </a:p>
          <a:p>
            <a:pPr eaLnBrk="1" hangingPunct="1">
              <a:lnSpc>
                <a:spcPct val="120000"/>
              </a:lnSpc>
            </a:pPr>
            <a:endParaRPr lang="en-US" sz="1200" smtClean="0">
              <a:solidFill>
                <a:schemeClr val="tx1"/>
              </a:solidFill>
            </a:endParaRPr>
          </a:p>
          <a:p>
            <a:pPr eaLnBrk="1" hangingPunct="1">
              <a:lnSpc>
                <a:spcPct val="120000"/>
              </a:lnSpc>
            </a:pPr>
            <a:r>
              <a:rPr lang="en-US" sz="1400" smtClean="0">
                <a:solidFill>
                  <a:schemeClr val="tx1"/>
                </a:solidFill>
              </a:rPr>
              <a:t>Consumer participants often had cursory knowledge of their benefits, which further added to the confusion over these terms</a:t>
            </a:r>
            <a:r>
              <a:rPr lang="en-US" smtClean="0">
                <a:solidFill>
                  <a:schemeClr val="tx1"/>
                </a:solidFill>
              </a:rPr>
              <a:t> </a:t>
            </a:r>
          </a:p>
        </p:txBody>
      </p:sp>
      <p:sp>
        <p:nvSpPr>
          <p:cNvPr id="66564"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Many consumer participants had difficulty with the terms presented to them on the Your Current Health Coverage Page.</a:t>
            </a:r>
          </a:p>
        </p:txBody>
      </p:sp>
      <p:sp>
        <p:nvSpPr>
          <p:cNvPr id="66565"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4FF4D7D7-DAD4-42D3-AC9E-B66A7D0BFAD7}" type="slidenum">
              <a:rPr lang="en-US" sz="900" i="0">
                <a:solidFill>
                  <a:schemeClr val="bg1"/>
                </a:solidFill>
                <a:latin typeface="Verdana" pitchFamily="34" charset="0"/>
              </a:rPr>
              <a:pPr eaLnBrk="0" hangingPunct="0">
                <a:spcBef>
                  <a:spcPct val="0"/>
                </a:spcBef>
                <a:buClrTx/>
                <a:buFontTx/>
                <a:buNone/>
              </a:pPr>
              <a:t>53</a:t>
            </a:fld>
            <a:endParaRPr lang="en-US" sz="900" i="0">
              <a:solidFill>
                <a:schemeClr val="bg1"/>
              </a:solidFill>
              <a:latin typeface="Verdana" pitchFamily="34" charset="0"/>
            </a:endParaRPr>
          </a:p>
        </p:txBody>
      </p:sp>
      <p:pic>
        <p:nvPicPr>
          <p:cNvPr id="66566" name="Picture 11" descr="Beneftis_to_Work_Your_Current_Health_Coverage_1"/>
          <p:cNvPicPr>
            <a:picLocks noChangeAspect="1" noChangeArrowheads="1"/>
          </p:cNvPicPr>
          <p:nvPr/>
        </p:nvPicPr>
        <p:blipFill>
          <a:blip r:embed="rId3"/>
          <a:srcRect/>
          <a:stretch>
            <a:fillRect/>
          </a:stretch>
        </p:blipFill>
        <p:spPr bwMode="auto">
          <a:xfrm>
            <a:off x="5873750" y="2035175"/>
            <a:ext cx="3016250" cy="3994150"/>
          </a:xfrm>
          <a:prstGeom prst="rect">
            <a:avLst/>
          </a:prstGeom>
          <a:noFill/>
          <a:ln w="9525">
            <a:solidFill>
              <a:schemeClr val="folHlink"/>
            </a:solidFill>
            <a:miter lim="800000"/>
            <a:headEnd/>
            <a:tailEnd/>
          </a:ln>
        </p:spPr>
      </p:pic>
      <p:pic>
        <p:nvPicPr>
          <p:cNvPr id="66567" name="Picture 12" descr="Benefits_to_Work_Your_Current_Health_Q_1"/>
          <p:cNvPicPr>
            <a:picLocks noChangeAspect="1" noChangeArrowheads="1"/>
          </p:cNvPicPr>
          <p:nvPr/>
        </p:nvPicPr>
        <p:blipFill>
          <a:blip r:embed="rId4"/>
          <a:srcRect/>
          <a:stretch>
            <a:fillRect/>
          </a:stretch>
        </p:blipFill>
        <p:spPr bwMode="auto">
          <a:xfrm>
            <a:off x="4405313" y="2786063"/>
            <a:ext cx="3986212" cy="1976437"/>
          </a:xfrm>
          <a:prstGeom prst="rect">
            <a:avLst/>
          </a:prstGeom>
          <a:noFill/>
          <a:ln w="9525">
            <a:solidFill>
              <a:schemeClr val="folHlink"/>
            </a:solid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Completing Estimator (cont.)</a:t>
            </a:r>
          </a:p>
        </p:txBody>
      </p:sp>
      <p:sp>
        <p:nvSpPr>
          <p:cNvPr id="67587" name="Rectangle 3"/>
          <p:cNvSpPr>
            <a:spLocks noGrp="1" noChangeArrowheads="1"/>
          </p:cNvSpPr>
          <p:nvPr>
            <p:ph type="body" idx="4294967295"/>
          </p:nvPr>
        </p:nvSpPr>
        <p:spPr>
          <a:xfrm>
            <a:off x="268288" y="2000250"/>
            <a:ext cx="4106862" cy="3811588"/>
          </a:xfrm>
        </p:spPr>
        <p:txBody>
          <a:bodyPr/>
          <a:lstStyle/>
          <a:p>
            <a:pPr eaLnBrk="1" hangingPunct="1">
              <a:lnSpc>
                <a:spcPct val="120000"/>
              </a:lnSpc>
            </a:pPr>
            <a:r>
              <a:rPr lang="en-US" sz="1400" smtClean="0">
                <a:solidFill>
                  <a:schemeClr val="tx1"/>
                </a:solidFill>
              </a:rPr>
              <a:t>Many participants were unsure how the questions were related </a:t>
            </a:r>
          </a:p>
          <a:p>
            <a:pPr lvl="1" eaLnBrk="1" hangingPunct="1">
              <a:lnSpc>
                <a:spcPct val="120000"/>
              </a:lnSpc>
            </a:pPr>
            <a:r>
              <a:rPr lang="en-US" smtClean="0">
                <a:solidFill>
                  <a:schemeClr val="tx1"/>
                </a:solidFill>
              </a:rPr>
              <a:t>Questions included: “You are covered by Medicare and pay a premium.” and “You are covered by Medicare but don’t pay a premium.”, “You are covered by standard MA” and “You are covered by MA with a spenddown”</a:t>
            </a:r>
          </a:p>
          <a:p>
            <a:pPr eaLnBrk="1" hangingPunct="1">
              <a:lnSpc>
                <a:spcPct val="120000"/>
              </a:lnSpc>
              <a:buFontTx/>
              <a:buNone/>
            </a:pPr>
            <a:endParaRPr lang="en-US" sz="1400" smtClean="0">
              <a:solidFill>
                <a:schemeClr val="tx1"/>
              </a:solidFill>
            </a:endParaRPr>
          </a:p>
          <a:p>
            <a:pPr eaLnBrk="1" hangingPunct="1">
              <a:lnSpc>
                <a:spcPct val="120000"/>
              </a:lnSpc>
            </a:pPr>
            <a:r>
              <a:rPr lang="en-US" sz="1400" smtClean="0">
                <a:solidFill>
                  <a:schemeClr val="tx1"/>
                </a:solidFill>
              </a:rPr>
              <a:t>The compound logic used in these questions made them more difficult for participants to read and answer</a:t>
            </a:r>
          </a:p>
        </p:txBody>
      </p:sp>
      <p:sp>
        <p:nvSpPr>
          <p:cNvPr id="67588"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Compound questions on the Your Current Health Coverage Page that appeared to describe mutually exclusive circumstances were confusing to most consumer participants.</a:t>
            </a:r>
          </a:p>
        </p:txBody>
      </p:sp>
      <p:sp>
        <p:nvSpPr>
          <p:cNvPr id="67589"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FB8B377D-4FAD-4BEB-B1E5-02D1E43F4C76}" type="slidenum">
              <a:rPr lang="en-US" sz="900" i="0">
                <a:solidFill>
                  <a:schemeClr val="bg1"/>
                </a:solidFill>
                <a:latin typeface="Verdana" pitchFamily="34" charset="0"/>
              </a:rPr>
              <a:pPr eaLnBrk="0" hangingPunct="0">
                <a:spcBef>
                  <a:spcPct val="0"/>
                </a:spcBef>
                <a:buClrTx/>
                <a:buFontTx/>
                <a:buNone/>
              </a:pPr>
              <a:t>54</a:t>
            </a:fld>
            <a:endParaRPr lang="en-US" sz="900" i="0">
              <a:solidFill>
                <a:schemeClr val="bg1"/>
              </a:solidFill>
              <a:latin typeface="Verdana" pitchFamily="34" charset="0"/>
            </a:endParaRPr>
          </a:p>
        </p:txBody>
      </p:sp>
      <p:pic>
        <p:nvPicPr>
          <p:cNvPr id="67590" name="Picture 6" descr="Beneftis_to_Work_Your_Current_Health_Coverage_1"/>
          <p:cNvPicPr>
            <a:picLocks noChangeAspect="1" noChangeArrowheads="1"/>
          </p:cNvPicPr>
          <p:nvPr/>
        </p:nvPicPr>
        <p:blipFill>
          <a:blip r:embed="rId3"/>
          <a:srcRect/>
          <a:stretch>
            <a:fillRect/>
          </a:stretch>
        </p:blipFill>
        <p:spPr bwMode="auto">
          <a:xfrm>
            <a:off x="5873750" y="2035175"/>
            <a:ext cx="3016250" cy="3994150"/>
          </a:xfrm>
          <a:prstGeom prst="rect">
            <a:avLst/>
          </a:prstGeom>
          <a:noFill/>
          <a:ln w="9525">
            <a:solidFill>
              <a:schemeClr val="folHlink"/>
            </a:solidFill>
            <a:miter lim="800000"/>
            <a:headEnd/>
            <a:tailEnd/>
          </a:ln>
        </p:spPr>
      </p:pic>
      <p:pic>
        <p:nvPicPr>
          <p:cNvPr id="67591" name="Picture 7" descr="Benefits_to_Work_Medicare_q_1"/>
          <p:cNvPicPr>
            <a:picLocks noChangeAspect="1" noChangeArrowheads="1"/>
          </p:cNvPicPr>
          <p:nvPr/>
        </p:nvPicPr>
        <p:blipFill>
          <a:blip r:embed="rId4"/>
          <a:srcRect/>
          <a:stretch>
            <a:fillRect/>
          </a:stretch>
        </p:blipFill>
        <p:spPr bwMode="auto">
          <a:xfrm>
            <a:off x="4576763" y="3386138"/>
            <a:ext cx="4322762" cy="1452562"/>
          </a:xfrm>
          <a:prstGeom prst="rect">
            <a:avLst/>
          </a:prstGeom>
          <a:noFill/>
          <a:ln w="9525">
            <a:solidFill>
              <a:schemeClr val="folHlink"/>
            </a:solid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Completing Estimator (cont.)</a:t>
            </a:r>
          </a:p>
        </p:txBody>
      </p:sp>
      <p:sp>
        <p:nvSpPr>
          <p:cNvPr id="68611" name="Rectangle 3"/>
          <p:cNvSpPr>
            <a:spLocks noGrp="1" noChangeArrowheads="1"/>
          </p:cNvSpPr>
          <p:nvPr>
            <p:ph type="body" idx="4294967295"/>
          </p:nvPr>
        </p:nvSpPr>
        <p:spPr>
          <a:xfrm>
            <a:off x="268288" y="2317750"/>
            <a:ext cx="4106862" cy="3494088"/>
          </a:xfrm>
        </p:spPr>
        <p:txBody>
          <a:bodyPr/>
          <a:lstStyle/>
          <a:p>
            <a:pPr eaLnBrk="1" hangingPunct="1">
              <a:lnSpc>
                <a:spcPct val="120000"/>
              </a:lnSpc>
            </a:pPr>
            <a:r>
              <a:rPr lang="en-US" sz="1400" smtClean="0">
                <a:solidFill>
                  <a:schemeClr val="tx1"/>
                </a:solidFill>
              </a:rPr>
              <a:t>The “Incorrect – Go Back” and “Correct – Continue” Buttons are below the page fold, perhaps making these buttons hard to find</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Some participants stated that they thought it was odd that the “Incorrect - Go Back” and “Correct – Continue” Buttons were far from the “Is this correct?” question in the blue area of the page</a:t>
            </a:r>
          </a:p>
          <a:p>
            <a:pPr eaLnBrk="1" hangingPunct="1">
              <a:lnSpc>
                <a:spcPct val="120000"/>
              </a:lnSpc>
            </a:pPr>
            <a:endParaRPr lang="en-US" sz="1400" smtClean="0">
              <a:solidFill>
                <a:schemeClr val="tx1"/>
              </a:solidFill>
            </a:endParaRPr>
          </a:p>
        </p:txBody>
      </p:sp>
      <p:sp>
        <p:nvSpPr>
          <p:cNvPr id="68612"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Many consumer participants did not readily know how to proceed on the Your Health Coverage Confirmation Page.</a:t>
            </a:r>
          </a:p>
        </p:txBody>
      </p:sp>
      <p:sp>
        <p:nvSpPr>
          <p:cNvPr id="68613"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4B811793-B845-424E-A701-92F738AAF8A3}" type="slidenum">
              <a:rPr lang="en-US" sz="900" i="0">
                <a:solidFill>
                  <a:schemeClr val="bg1"/>
                </a:solidFill>
                <a:latin typeface="Verdana" pitchFamily="34" charset="0"/>
              </a:rPr>
              <a:pPr eaLnBrk="0" hangingPunct="0">
                <a:spcBef>
                  <a:spcPct val="0"/>
                </a:spcBef>
                <a:buClrTx/>
                <a:buFontTx/>
                <a:buNone/>
              </a:pPr>
              <a:t>55</a:t>
            </a:fld>
            <a:endParaRPr lang="en-US" sz="900" i="0">
              <a:solidFill>
                <a:schemeClr val="bg1"/>
              </a:solidFill>
              <a:latin typeface="Verdana" pitchFamily="34" charset="0"/>
            </a:endParaRPr>
          </a:p>
        </p:txBody>
      </p:sp>
      <p:pic>
        <p:nvPicPr>
          <p:cNvPr id="68614" name="Picture 6" descr="Benefits_to_Work_Confirm_Wide_Space_1"/>
          <p:cNvPicPr>
            <a:picLocks noChangeAspect="1" noChangeArrowheads="1"/>
          </p:cNvPicPr>
          <p:nvPr/>
        </p:nvPicPr>
        <p:blipFill>
          <a:blip r:embed="rId3"/>
          <a:srcRect/>
          <a:stretch>
            <a:fillRect/>
          </a:stretch>
        </p:blipFill>
        <p:spPr bwMode="auto">
          <a:xfrm>
            <a:off x="5735638" y="2044700"/>
            <a:ext cx="3032125" cy="4083050"/>
          </a:xfrm>
          <a:prstGeom prst="rect">
            <a:avLst/>
          </a:prstGeom>
          <a:noFill/>
          <a:ln w="9525">
            <a:solidFill>
              <a:schemeClr val="folHlink"/>
            </a:solidFill>
            <a:miter lim="800000"/>
            <a:headEnd/>
            <a:tailEnd/>
          </a:ln>
        </p:spPr>
      </p:pic>
      <p:sp>
        <p:nvSpPr>
          <p:cNvPr id="68615" name="Rectangle 7"/>
          <p:cNvSpPr>
            <a:spLocks noChangeArrowheads="1"/>
          </p:cNvSpPr>
          <p:nvPr/>
        </p:nvSpPr>
        <p:spPr bwMode="auto">
          <a:xfrm>
            <a:off x="5770563" y="3190875"/>
            <a:ext cx="2092325" cy="2898775"/>
          </a:xfrm>
          <a:prstGeom prst="rect">
            <a:avLst/>
          </a:prstGeom>
          <a:noFill/>
          <a:ln w="31750" algn="ctr">
            <a:solidFill>
              <a:srgbClr val="FF9933"/>
            </a:solidFill>
            <a:miter lim="800000"/>
            <a:headEnd/>
            <a:tailEnd/>
          </a:ln>
        </p:spPr>
        <p:txBody>
          <a:bodyPr wrap="none" anchor="ctr"/>
          <a:lstStyle/>
          <a:p>
            <a:endParaRPr lang="en-US"/>
          </a:p>
        </p:txBody>
      </p:sp>
      <p:sp>
        <p:nvSpPr>
          <p:cNvPr id="68616" name="Line 9"/>
          <p:cNvSpPr>
            <a:spLocks noChangeShapeType="1"/>
          </p:cNvSpPr>
          <p:nvPr/>
        </p:nvSpPr>
        <p:spPr bwMode="gray">
          <a:xfrm>
            <a:off x="4130675" y="2928938"/>
            <a:ext cx="1638300" cy="3021012"/>
          </a:xfrm>
          <a:prstGeom prst="line">
            <a:avLst/>
          </a:prstGeom>
          <a:noFill/>
          <a:ln w="31750">
            <a:solidFill>
              <a:srgbClr val="FF9933"/>
            </a:solidFill>
            <a:round/>
            <a:headEnd/>
            <a:tailEnd type="triangle" w="med" len="med"/>
          </a:ln>
        </p:spPr>
        <p:txBody>
          <a:bodyPr/>
          <a:lstStyle/>
          <a:p>
            <a:endParaRPr lang="en-US"/>
          </a:p>
        </p:txBody>
      </p:sp>
      <p:sp>
        <p:nvSpPr>
          <p:cNvPr id="68617" name="Line 10"/>
          <p:cNvSpPr>
            <a:spLocks noChangeShapeType="1"/>
          </p:cNvSpPr>
          <p:nvPr/>
        </p:nvSpPr>
        <p:spPr bwMode="auto">
          <a:xfrm>
            <a:off x="5338763" y="3435350"/>
            <a:ext cx="3765550" cy="0"/>
          </a:xfrm>
          <a:prstGeom prst="line">
            <a:avLst/>
          </a:prstGeom>
          <a:noFill/>
          <a:ln w="19050">
            <a:solidFill>
              <a:srgbClr val="FF9933"/>
            </a:solidFill>
            <a:prstDash val="lgDash"/>
            <a:round/>
            <a:headEnd/>
            <a:tailEnd/>
          </a:ln>
        </p:spPr>
        <p:txBody>
          <a:bodyPr/>
          <a:lstStyle/>
          <a:p>
            <a:endParaRPr lang="en-US"/>
          </a:p>
        </p:txBody>
      </p:sp>
      <p:sp>
        <p:nvSpPr>
          <p:cNvPr id="68618" name="Text Box 11"/>
          <p:cNvSpPr txBox="1">
            <a:spLocks noChangeArrowheads="1"/>
          </p:cNvSpPr>
          <p:nvPr/>
        </p:nvSpPr>
        <p:spPr bwMode="auto">
          <a:xfrm>
            <a:off x="4565650" y="3292475"/>
            <a:ext cx="820738" cy="274638"/>
          </a:xfrm>
          <a:prstGeom prst="rect">
            <a:avLst/>
          </a:prstGeom>
          <a:noFill/>
          <a:ln w="9525" algn="ctr">
            <a:noFill/>
            <a:miter lim="800000"/>
            <a:headEnd/>
            <a:tailEnd/>
          </a:ln>
        </p:spPr>
        <p:txBody>
          <a:bodyPr wrap="none">
            <a:spAutoFit/>
          </a:bodyPr>
          <a:lstStyle/>
          <a:p>
            <a:pPr marL="342900" indent="-342900">
              <a:buFontTx/>
              <a:buNone/>
            </a:pPr>
            <a:r>
              <a:rPr lang="en-US" sz="1200" i="0"/>
              <a:t>Page fold</a:t>
            </a:r>
            <a:endParaRPr lang="en-US" i="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Completing Estimator (cont.)</a:t>
            </a:r>
          </a:p>
        </p:txBody>
      </p:sp>
      <p:sp>
        <p:nvSpPr>
          <p:cNvPr id="69635" name="Rectangle 3"/>
          <p:cNvSpPr>
            <a:spLocks noGrp="1" noChangeArrowheads="1"/>
          </p:cNvSpPr>
          <p:nvPr>
            <p:ph type="body" idx="4294967295"/>
          </p:nvPr>
        </p:nvSpPr>
        <p:spPr>
          <a:xfrm>
            <a:off x="268288" y="2000250"/>
            <a:ext cx="4106862" cy="3811588"/>
          </a:xfrm>
        </p:spPr>
        <p:txBody>
          <a:bodyPr/>
          <a:lstStyle/>
          <a:p>
            <a:pPr eaLnBrk="1" hangingPunct="1">
              <a:lnSpc>
                <a:spcPct val="120000"/>
              </a:lnSpc>
            </a:pPr>
            <a:r>
              <a:rPr lang="en-US" sz="1400" smtClean="0">
                <a:solidFill>
                  <a:schemeClr val="tx1"/>
                </a:solidFill>
              </a:rPr>
              <a:t>Although these pages were easy to complete, participants thought these pages added more steps and made the process seem longer</a:t>
            </a:r>
            <a:endParaRPr lang="en-US" smtClean="0"/>
          </a:p>
        </p:txBody>
      </p:sp>
      <p:sp>
        <p:nvSpPr>
          <p:cNvPr id="69636"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Use of a single question on individual pages drew a negative reaction from some participants, because they felt these pages were inefficient.</a:t>
            </a:r>
            <a:endParaRPr lang="en-US" sz="1600" i="0">
              <a:solidFill>
                <a:srgbClr val="FF0000"/>
              </a:solidFill>
            </a:endParaRPr>
          </a:p>
        </p:txBody>
      </p:sp>
      <p:sp>
        <p:nvSpPr>
          <p:cNvPr id="69637"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DD7BABC9-FCE1-40E3-9B1D-4937807D6324}" type="slidenum">
              <a:rPr lang="en-US" sz="900" i="0">
                <a:solidFill>
                  <a:schemeClr val="bg1"/>
                </a:solidFill>
                <a:latin typeface="Verdana" pitchFamily="34" charset="0"/>
              </a:rPr>
              <a:pPr eaLnBrk="0" hangingPunct="0">
                <a:spcBef>
                  <a:spcPct val="0"/>
                </a:spcBef>
                <a:buClrTx/>
                <a:buFontTx/>
                <a:buNone/>
              </a:pPr>
              <a:t>56</a:t>
            </a:fld>
            <a:endParaRPr lang="en-US" sz="900" i="0">
              <a:solidFill>
                <a:schemeClr val="bg1"/>
              </a:solidFill>
              <a:latin typeface="Verdana" pitchFamily="34" charset="0"/>
            </a:endParaRPr>
          </a:p>
        </p:txBody>
      </p:sp>
      <p:pic>
        <p:nvPicPr>
          <p:cNvPr id="69638" name="Picture 11" descr="Benefits_to_Work_Short_Page_3"/>
          <p:cNvPicPr>
            <a:picLocks noChangeAspect="1" noChangeArrowheads="1"/>
          </p:cNvPicPr>
          <p:nvPr/>
        </p:nvPicPr>
        <p:blipFill>
          <a:blip r:embed="rId3"/>
          <a:srcRect/>
          <a:stretch>
            <a:fillRect/>
          </a:stretch>
        </p:blipFill>
        <p:spPr bwMode="auto">
          <a:xfrm>
            <a:off x="4949825" y="2057400"/>
            <a:ext cx="3760788" cy="2127250"/>
          </a:xfrm>
          <a:prstGeom prst="rect">
            <a:avLst/>
          </a:prstGeom>
          <a:noFill/>
          <a:ln w="9525">
            <a:solidFill>
              <a:schemeClr val="folHlink"/>
            </a:solidFill>
            <a:miter lim="800000"/>
            <a:headEnd/>
            <a:tailEnd/>
          </a:ln>
        </p:spPr>
      </p:pic>
      <p:pic>
        <p:nvPicPr>
          <p:cNvPr id="69639" name="Picture 12" descr="Benefits_to_Work_Short_Page_1"/>
          <p:cNvPicPr>
            <a:picLocks noChangeAspect="1" noChangeArrowheads="1"/>
          </p:cNvPicPr>
          <p:nvPr/>
        </p:nvPicPr>
        <p:blipFill>
          <a:blip r:embed="rId4"/>
          <a:srcRect/>
          <a:stretch>
            <a:fillRect/>
          </a:stretch>
        </p:blipFill>
        <p:spPr bwMode="auto">
          <a:xfrm>
            <a:off x="4524375" y="2997200"/>
            <a:ext cx="3744913" cy="1958975"/>
          </a:xfrm>
          <a:prstGeom prst="rect">
            <a:avLst/>
          </a:prstGeom>
          <a:noFill/>
          <a:ln w="9525">
            <a:solidFill>
              <a:schemeClr val="folHlink"/>
            </a:solidFill>
            <a:miter lim="800000"/>
            <a:headEnd/>
            <a:tailEnd/>
          </a:ln>
        </p:spPr>
      </p:pic>
      <p:pic>
        <p:nvPicPr>
          <p:cNvPr id="69640" name="Picture 13" descr="Benefits_to_Work_Short_Page_2"/>
          <p:cNvPicPr>
            <a:picLocks noChangeAspect="1" noChangeArrowheads="1"/>
          </p:cNvPicPr>
          <p:nvPr/>
        </p:nvPicPr>
        <p:blipFill>
          <a:blip r:embed="rId5"/>
          <a:srcRect/>
          <a:stretch>
            <a:fillRect/>
          </a:stretch>
        </p:blipFill>
        <p:spPr bwMode="auto">
          <a:xfrm>
            <a:off x="4997450" y="4064000"/>
            <a:ext cx="3765550" cy="1984375"/>
          </a:xfrm>
          <a:prstGeom prst="rect">
            <a:avLst/>
          </a:prstGeom>
          <a:noFill/>
          <a:ln w="9525">
            <a:solidFill>
              <a:schemeClr val="folHlink"/>
            </a:solid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Completing Estimator (cont.)</a:t>
            </a:r>
          </a:p>
        </p:txBody>
      </p:sp>
      <p:sp>
        <p:nvSpPr>
          <p:cNvPr id="70659" name="Rectangle 3"/>
          <p:cNvSpPr>
            <a:spLocks noGrp="1" noChangeArrowheads="1"/>
          </p:cNvSpPr>
          <p:nvPr>
            <p:ph type="body" idx="4294967295"/>
          </p:nvPr>
        </p:nvSpPr>
        <p:spPr>
          <a:xfrm>
            <a:off x="268288" y="2000250"/>
            <a:ext cx="4284662" cy="3811588"/>
          </a:xfrm>
        </p:spPr>
        <p:txBody>
          <a:bodyPr/>
          <a:lstStyle/>
          <a:p>
            <a:pPr eaLnBrk="1" hangingPunct="1">
              <a:lnSpc>
                <a:spcPct val="120000"/>
              </a:lnSpc>
            </a:pPr>
            <a:r>
              <a:rPr lang="en-US" sz="1400" smtClean="0">
                <a:solidFill>
                  <a:schemeClr val="tx1"/>
                </a:solidFill>
              </a:rPr>
              <a:t>Most of the terms used in this part of the estimator were easier for consumer participants to understand</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The length of these pages was considerably shorter than the previous sections of the estimator, perhaps making using these pages easier to complete</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A couple of terms used in these questions were unclear, but posed little difficulty</a:t>
            </a:r>
          </a:p>
          <a:p>
            <a:pPr lvl="1" eaLnBrk="1" hangingPunct="1">
              <a:lnSpc>
                <a:spcPct val="120000"/>
              </a:lnSpc>
            </a:pPr>
            <a:r>
              <a:rPr lang="en-US" smtClean="0">
                <a:solidFill>
                  <a:schemeClr val="tx1"/>
                </a:solidFill>
              </a:rPr>
              <a:t>Terms included: “Impairment Related Work Expenses”, “PASS”</a:t>
            </a:r>
          </a:p>
          <a:p>
            <a:pPr eaLnBrk="1" hangingPunct="1">
              <a:lnSpc>
                <a:spcPct val="120000"/>
              </a:lnSpc>
            </a:pPr>
            <a:endParaRPr lang="en-US" sz="1400" smtClean="0">
              <a:solidFill>
                <a:schemeClr val="tx1"/>
              </a:solidFill>
            </a:endParaRPr>
          </a:p>
          <a:p>
            <a:pPr eaLnBrk="1" hangingPunct="1">
              <a:lnSpc>
                <a:spcPct val="120000"/>
              </a:lnSpc>
              <a:buFontTx/>
              <a:buNone/>
            </a:pPr>
            <a:endParaRPr lang="en-US" sz="1400" smtClean="0">
              <a:solidFill>
                <a:schemeClr val="tx1"/>
              </a:solidFill>
            </a:endParaRPr>
          </a:p>
        </p:txBody>
      </p:sp>
      <p:sp>
        <p:nvSpPr>
          <p:cNvPr id="70660"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Compared to other areas of the estimator, consumer participants had little difficulty completing information about a single job plan.</a:t>
            </a:r>
          </a:p>
        </p:txBody>
      </p:sp>
      <p:sp>
        <p:nvSpPr>
          <p:cNvPr id="70661"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FEF33163-6F5F-4C20-B384-229A333A3AFA}" type="slidenum">
              <a:rPr lang="en-US" sz="900" i="0">
                <a:solidFill>
                  <a:schemeClr val="bg1"/>
                </a:solidFill>
                <a:latin typeface="Verdana" pitchFamily="34" charset="0"/>
              </a:rPr>
              <a:pPr eaLnBrk="0" hangingPunct="0">
                <a:spcBef>
                  <a:spcPct val="0"/>
                </a:spcBef>
                <a:buClrTx/>
                <a:buFontTx/>
                <a:buNone/>
              </a:pPr>
              <a:t>57</a:t>
            </a:fld>
            <a:endParaRPr lang="en-US" sz="900" i="0">
              <a:solidFill>
                <a:schemeClr val="bg1"/>
              </a:solidFill>
              <a:latin typeface="Verdana" pitchFamily="34" charset="0"/>
            </a:endParaRPr>
          </a:p>
        </p:txBody>
      </p:sp>
      <p:pic>
        <p:nvPicPr>
          <p:cNvPr id="70662" name="Picture 11" descr="Benefits_to_Work_About_Plan_AddJob_1"/>
          <p:cNvPicPr>
            <a:picLocks noChangeAspect="1" noChangeArrowheads="1"/>
          </p:cNvPicPr>
          <p:nvPr/>
        </p:nvPicPr>
        <p:blipFill>
          <a:blip r:embed="rId3"/>
          <a:srcRect/>
          <a:stretch>
            <a:fillRect/>
          </a:stretch>
        </p:blipFill>
        <p:spPr bwMode="auto">
          <a:xfrm>
            <a:off x="4645025" y="2324100"/>
            <a:ext cx="3613150" cy="2532063"/>
          </a:xfrm>
          <a:prstGeom prst="rect">
            <a:avLst/>
          </a:prstGeom>
          <a:noFill/>
          <a:ln w="9525">
            <a:solidFill>
              <a:schemeClr val="folHlink"/>
            </a:solidFill>
            <a:miter lim="800000"/>
            <a:headEnd/>
            <a:tailEnd/>
          </a:ln>
        </p:spPr>
      </p:pic>
      <p:pic>
        <p:nvPicPr>
          <p:cNvPr id="70663" name="Picture 13" descr="Benefits_to_Work_About_Plan_Job_Detail_Next_1"/>
          <p:cNvPicPr>
            <a:picLocks noChangeAspect="1" noChangeArrowheads="1"/>
          </p:cNvPicPr>
          <p:nvPr/>
        </p:nvPicPr>
        <p:blipFill>
          <a:blip r:embed="rId4"/>
          <a:srcRect/>
          <a:stretch>
            <a:fillRect/>
          </a:stretch>
        </p:blipFill>
        <p:spPr bwMode="auto">
          <a:xfrm>
            <a:off x="5468938" y="3530600"/>
            <a:ext cx="3281362" cy="2270125"/>
          </a:xfrm>
          <a:prstGeom prst="rect">
            <a:avLst/>
          </a:prstGeom>
          <a:noFill/>
          <a:ln w="9525">
            <a:solidFill>
              <a:schemeClr val="folHlink"/>
            </a:solidFill>
            <a:miter lim="800000"/>
            <a:headEnd/>
            <a:tailEnd/>
          </a:ln>
        </p:spPr>
      </p:pic>
      <p:sp>
        <p:nvSpPr>
          <p:cNvPr id="70664" name="Text Box 15"/>
          <p:cNvSpPr txBox="1">
            <a:spLocks noChangeArrowheads="1"/>
          </p:cNvSpPr>
          <p:nvPr/>
        </p:nvSpPr>
        <p:spPr bwMode="auto">
          <a:xfrm>
            <a:off x="5280025" y="5826125"/>
            <a:ext cx="2543175" cy="274638"/>
          </a:xfrm>
          <a:prstGeom prst="rect">
            <a:avLst/>
          </a:prstGeom>
          <a:noFill/>
          <a:ln w="9525" algn="ctr">
            <a:noFill/>
            <a:miter lim="800000"/>
            <a:headEnd/>
            <a:tailEnd/>
          </a:ln>
        </p:spPr>
        <p:txBody>
          <a:bodyPr wrap="none">
            <a:spAutoFit/>
          </a:bodyPr>
          <a:lstStyle/>
          <a:p>
            <a:pPr marL="342900" indent="-342900">
              <a:buFontTx/>
              <a:buNone/>
            </a:pPr>
            <a:r>
              <a:rPr lang="en-US" sz="1200"/>
              <a:t>“It’s simple and straightforward.”</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1"/>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0B2F521A-018D-4F37-90C4-F3612B206A69}" type="slidenum">
              <a:rPr lang="en-US" sz="900" i="0">
                <a:solidFill>
                  <a:schemeClr val="bg1"/>
                </a:solidFill>
                <a:latin typeface="Verdana" pitchFamily="34" charset="0"/>
              </a:rPr>
              <a:pPr eaLnBrk="0" hangingPunct="0">
                <a:spcBef>
                  <a:spcPct val="0"/>
                </a:spcBef>
                <a:buClrTx/>
                <a:buFontTx/>
                <a:buNone/>
              </a:pPr>
              <a:t>58</a:t>
            </a:fld>
            <a:endParaRPr lang="en-US" sz="900" i="0">
              <a:solidFill>
                <a:schemeClr val="bg1"/>
              </a:solidFill>
              <a:latin typeface="Verdana" pitchFamily="34" charset="0"/>
            </a:endParaRPr>
          </a:p>
        </p:txBody>
      </p:sp>
      <p:sp>
        <p:nvSpPr>
          <p:cNvPr id="71683" name="Rectangle 2"/>
          <p:cNvSpPr>
            <a:spLocks noChangeArrowheads="1"/>
          </p:cNvSpPr>
          <p:nvPr/>
        </p:nvSpPr>
        <p:spPr bwMode="auto">
          <a:xfrm>
            <a:off x="342900" y="2051050"/>
            <a:ext cx="3822700" cy="3330575"/>
          </a:xfrm>
          <a:prstGeom prst="rect">
            <a:avLst/>
          </a:prstGeom>
          <a:noFill/>
          <a:ln w="9525">
            <a:noFill/>
            <a:miter lim="800000"/>
            <a:headEnd/>
            <a:tailEnd/>
          </a:ln>
        </p:spPr>
        <p:txBody>
          <a:bodyPr>
            <a:spAutoFit/>
          </a:bodyPr>
          <a:lstStyle/>
          <a:p>
            <a:pPr marL="292100" indent="-292100">
              <a:lnSpc>
                <a:spcPct val="120000"/>
              </a:lnSpc>
            </a:pPr>
            <a:r>
              <a:rPr lang="en-US" sz="1400" i="0">
                <a:solidFill>
                  <a:schemeClr val="tx1"/>
                </a:solidFill>
              </a:rPr>
              <a:t>Some participants found relief when they reached a point were they could enter work information</a:t>
            </a:r>
          </a:p>
          <a:p>
            <a:pPr marL="292100" indent="-292100">
              <a:lnSpc>
                <a:spcPct val="120000"/>
              </a:lnSpc>
            </a:pPr>
            <a:endParaRPr lang="en-US" sz="1400" i="0">
              <a:solidFill>
                <a:schemeClr val="tx1"/>
              </a:solidFill>
            </a:endParaRPr>
          </a:p>
          <a:p>
            <a:pPr marL="292100" indent="-292100">
              <a:lnSpc>
                <a:spcPct val="120000"/>
              </a:lnSpc>
            </a:pPr>
            <a:r>
              <a:rPr lang="en-US" sz="1400" i="0">
                <a:solidFill>
                  <a:schemeClr val="tx1"/>
                </a:solidFill>
              </a:rPr>
              <a:t>Some participants stated a preference for having the job information at the beginning of the estimator</a:t>
            </a:r>
          </a:p>
          <a:p>
            <a:pPr marL="292100" indent="-292100">
              <a:lnSpc>
                <a:spcPct val="120000"/>
              </a:lnSpc>
            </a:pPr>
            <a:endParaRPr lang="en-US" sz="1400" i="0">
              <a:solidFill>
                <a:schemeClr val="tx1"/>
              </a:solidFill>
            </a:endParaRPr>
          </a:p>
          <a:p>
            <a:pPr marL="292100" indent="-292100">
              <a:lnSpc>
                <a:spcPct val="120000"/>
              </a:lnSpc>
            </a:pPr>
            <a:r>
              <a:rPr lang="en-US" sz="1400" i="0">
                <a:solidFill>
                  <a:schemeClr val="tx1"/>
                </a:solidFill>
              </a:rPr>
              <a:t>Participants saw the job data to be the primary information and the benefits data to be secondary information and wished the process would match this idea</a:t>
            </a:r>
          </a:p>
        </p:txBody>
      </p:sp>
      <p:sp>
        <p:nvSpPr>
          <p:cNvPr id="71684" name="Rectangle 2"/>
          <p:cNvSpPr>
            <a:spLocks noChangeArrowheads="1"/>
          </p:cNvSpPr>
          <p:nvPr/>
        </p:nvSpPr>
        <p:spPr bwMode="auto">
          <a:xfrm>
            <a:off x="1514475" y="400050"/>
            <a:ext cx="7629525" cy="457200"/>
          </a:xfrm>
          <a:prstGeom prst="rect">
            <a:avLst/>
          </a:prstGeom>
          <a:noFill/>
          <a:ln w="9525">
            <a:noFill/>
            <a:miter lim="800000"/>
            <a:headEnd/>
            <a:tailEnd/>
          </a:ln>
        </p:spPr>
        <p:txBody>
          <a:bodyPr anchor="ctr"/>
          <a:lstStyle/>
          <a:p>
            <a:pPr>
              <a:spcBef>
                <a:spcPct val="0"/>
              </a:spcBef>
              <a:buClrTx/>
              <a:buFontTx/>
              <a:buNone/>
            </a:pPr>
            <a:r>
              <a:rPr lang="en-US" sz="2000" i="0">
                <a:solidFill>
                  <a:schemeClr val="bg1"/>
                </a:solidFill>
              </a:rPr>
              <a:t>Using Benefits to Work Estimator: Completing Estimator (cont.)</a:t>
            </a:r>
          </a:p>
        </p:txBody>
      </p:sp>
      <p:sp>
        <p:nvSpPr>
          <p:cNvPr id="71685"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In the middle of the process, many participants remarked that this estimator took a long time to complete.</a:t>
            </a:r>
          </a:p>
        </p:txBody>
      </p:sp>
      <p:pic>
        <p:nvPicPr>
          <p:cNvPr id="71686" name="Picture 6" descr="Benefits_to_Work_Home_1"/>
          <p:cNvPicPr>
            <a:picLocks noChangeAspect="1" noChangeArrowheads="1"/>
          </p:cNvPicPr>
          <p:nvPr/>
        </p:nvPicPr>
        <p:blipFill>
          <a:blip r:embed="rId2"/>
          <a:srcRect/>
          <a:stretch>
            <a:fillRect/>
          </a:stretch>
        </p:blipFill>
        <p:spPr bwMode="auto">
          <a:xfrm>
            <a:off x="4275138" y="1654175"/>
            <a:ext cx="2165350" cy="3333750"/>
          </a:xfrm>
          <a:prstGeom prst="rect">
            <a:avLst/>
          </a:prstGeom>
          <a:noFill/>
          <a:ln w="9525">
            <a:solidFill>
              <a:schemeClr val="folHlink"/>
            </a:solidFill>
            <a:miter lim="800000"/>
            <a:headEnd/>
            <a:tailEnd/>
          </a:ln>
        </p:spPr>
      </p:pic>
      <p:pic>
        <p:nvPicPr>
          <p:cNvPr id="71687" name="Picture 7" descr="Benefits_to_Work_Household_Info_Form_Tips_1"/>
          <p:cNvPicPr>
            <a:picLocks noChangeAspect="1" noChangeArrowheads="1"/>
          </p:cNvPicPr>
          <p:nvPr/>
        </p:nvPicPr>
        <p:blipFill>
          <a:blip r:embed="rId3"/>
          <a:srcRect/>
          <a:stretch>
            <a:fillRect/>
          </a:stretch>
        </p:blipFill>
        <p:spPr bwMode="auto">
          <a:xfrm>
            <a:off x="4619625" y="1893888"/>
            <a:ext cx="2897188" cy="2841625"/>
          </a:xfrm>
          <a:prstGeom prst="rect">
            <a:avLst/>
          </a:prstGeom>
          <a:noFill/>
          <a:ln w="9525">
            <a:solidFill>
              <a:schemeClr val="folHlink"/>
            </a:solidFill>
            <a:miter lim="800000"/>
            <a:headEnd/>
            <a:tailEnd/>
          </a:ln>
        </p:spPr>
      </p:pic>
      <p:pic>
        <p:nvPicPr>
          <p:cNvPr id="71688" name="Picture 8" descr="Benefits_to_Work_Confirm_Household_Information_1"/>
          <p:cNvPicPr>
            <a:picLocks noChangeAspect="1" noChangeArrowheads="1"/>
          </p:cNvPicPr>
          <p:nvPr/>
        </p:nvPicPr>
        <p:blipFill>
          <a:blip r:embed="rId4"/>
          <a:srcRect/>
          <a:stretch>
            <a:fillRect/>
          </a:stretch>
        </p:blipFill>
        <p:spPr bwMode="auto">
          <a:xfrm>
            <a:off x="4857750" y="2281238"/>
            <a:ext cx="2697163" cy="1782762"/>
          </a:xfrm>
          <a:prstGeom prst="rect">
            <a:avLst/>
          </a:prstGeom>
          <a:noFill/>
          <a:ln w="9525">
            <a:solidFill>
              <a:schemeClr val="folHlink"/>
            </a:solidFill>
            <a:miter lim="800000"/>
            <a:headEnd/>
            <a:tailEnd/>
          </a:ln>
        </p:spPr>
      </p:pic>
      <p:sp>
        <p:nvSpPr>
          <p:cNvPr id="71689" name="Text Box 12"/>
          <p:cNvSpPr txBox="1">
            <a:spLocks noChangeArrowheads="1"/>
          </p:cNvSpPr>
          <p:nvPr/>
        </p:nvSpPr>
        <p:spPr bwMode="auto">
          <a:xfrm>
            <a:off x="3146425" y="5813425"/>
            <a:ext cx="1874838" cy="274638"/>
          </a:xfrm>
          <a:prstGeom prst="rect">
            <a:avLst/>
          </a:prstGeom>
          <a:noFill/>
          <a:ln w="9525" algn="ctr">
            <a:noFill/>
            <a:miter lim="800000"/>
            <a:headEnd/>
            <a:tailEnd/>
          </a:ln>
        </p:spPr>
        <p:txBody>
          <a:bodyPr wrap="none">
            <a:spAutoFit/>
          </a:bodyPr>
          <a:lstStyle/>
          <a:p>
            <a:pPr marL="342900" indent="-342900">
              <a:buFontTx/>
              <a:buNone/>
            </a:pPr>
            <a:r>
              <a:rPr lang="en-US" sz="1200"/>
              <a:t>“It’s a lot of questions.”</a:t>
            </a:r>
          </a:p>
        </p:txBody>
      </p:sp>
      <p:pic>
        <p:nvPicPr>
          <p:cNvPr id="71690" name="Picture 16" descr="Benefits_to_Work_Your_Current_Income_1"/>
          <p:cNvPicPr>
            <a:picLocks noChangeAspect="1" noChangeArrowheads="1"/>
          </p:cNvPicPr>
          <p:nvPr/>
        </p:nvPicPr>
        <p:blipFill>
          <a:blip r:embed="rId5"/>
          <a:srcRect/>
          <a:stretch>
            <a:fillRect/>
          </a:stretch>
        </p:blipFill>
        <p:spPr bwMode="auto">
          <a:xfrm>
            <a:off x="5191125" y="2543175"/>
            <a:ext cx="2303463" cy="3622675"/>
          </a:xfrm>
          <a:prstGeom prst="rect">
            <a:avLst/>
          </a:prstGeom>
          <a:noFill/>
          <a:ln w="9525">
            <a:solidFill>
              <a:schemeClr val="folHlink"/>
            </a:solidFill>
            <a:miter lim="800000"/>
            <a:headEnd/>
            <a:tailEnd/>
          </a:ln>
        </p:spPr>
      </p:pic>
      <p:pic>
        <p:nvPicPr>
          <p:cNvPr id="71691" name="Picture 17" descr="Benefits_to_Work_Confirm_Wide_Space_1"/>
          <p:cNvPicPr>
            <a:picLocks noChangeAspect="1" noChangeArrowheads="1"/>
          </p:cNvPicPr>
          <p:nvPr/>
        </p:nvPicPr>
        <p:blipFill>
          <a:blip r:embed="rId6"/>
          <a:srcRect/>
          <a:stretch>
            <a:fillRect/>
          </a:stretch>
        </p:blipFill>
        <p:spPr bwMode="auto">
          <a:xfrm>
            <a:off x="5430838" y="1841500"/>
            <a:ext cx="2514600" cy="3386138"/>
          </a:xfrm>
          <a:prstGeom prst="rect">
            <a:avLst/>
          </a:prstGeom>
          <a:noFill/>
          <a:ln w="9525">
            <a:solidFill>
              <a:schemeClr val="folHlink"/>
            </a:solidFill>
            <a:miter lim="800000"/>
            <a:headEnd/>
            <a:tailEnd/>
          </a:ln>
        </p:spPr>
      </p:pic>
      <p:pic>
        <p:nvPicPr>
          <p:cNvPr id="71692" name="Picture 18" descr="Benefits_to_Work_Your_Current_Income_1"/>
          <p:cNvPicPr>
            <a:picLocks noChangeAspect="1" noChangeArrowheads="1"/>
          </p:cNvPicPr>
          <p:nvPr/>
        </p:nvPicPr>
        <p:blipFill>
          <a:blip r:embed="rId7"/>
          <a:srcRect/>
          <a:stretch>
            <a:fillRect/>
          </a:stretch>
        </p:blipFill>
        <p:spPr bwMode="auto">
          <a:xfrm>
            <a:off x="6042025" y="1641475"/>
            <a:ext cx="2405063" cy="3783013"/>
          </a:xfrm>
          <a:prstGeom prst="rect">
            <a:avLst/>
          </a:prstGeom>
          <a:noFill/>
          <a:ln w="9525">
            <a:solidFill>
              <a:schemeClr val="folHlink"/>
            </a:solidFill>
            <a:miter lim="800000"/>
            <a:headEnd/>
            <a:tailEnd/>
          </a:ln>
        </p:spPr>
      </p:pic>
      <p:pic>
        <p:nvPicPr>
          <p:cNvPr id="71693" name="Picture 21" descr="Benefits_to_Work_Short_Page_3"/>
          <p:cNvPicPr>
            <a:picLocks noChangeAspect="1" noChangeArrowheads="1"/>
          </p:cNvPicPr>
          <p:nvPr/>
        </p:nvPicPr>
        <p:blipFill>
          <a:blip r:embed="rId8"/>
          <a:srcRect/>
          <a:stretch>
            <a:fillRect/>
          </a:stretch>
        </p:blipFill>
        <p:spPr bwMode="auto">
          <a:xfrm>
            <a:off x="5597525" y="2794000"/>
            <a:ext cx="2744788" cy="1552575"/>
          </a:xfrm>
          <a:prstGeom prst="rect">
            <a:avLst/>
          </a:prstGeom>
          <a:noFill/>
          <a:ln w="9525">
            <a:solidFill>
              <a:schemeClr val="folHlink"/>
            </a:solidFill>
            <a:miter lim="800000"/>
            <a:headEnd/>
            <a:tailEnd/>
          </a:ln>
        </p:spPr>
      </p:pic>
      <p:pic>
        <p:nvPicPr>
          <p:cNvPr id="71694" name="Picture 22" descr="Benefits_to_Work_Short_Page_1"/>
          <p:cNvPicPr>
            <a:picLocks noChangeAspect="1" noChangeArrowheads="1"/>
          </p:cNvPicPr>
          <p:nvPr/>
        </p:nvPicPr>
        <p:blipFill>
          <a:blip r:embed="rId9"/>
          <a:srcRect/>
          <a:stretch>
            <a:fillRect/>
          </a:stretch>
        </p:blipFill>
        <p:spPr bwMode="auto">
          <a:xfrm>
            <a:off x="5578475" y="3340100"/>
            <a:ext cx="3097213" cy="1620838"/>
          </a:xfrm>
          <a:prstGeom prst="rect">
            <a:avLst/>
          </a:prstGeom>
          <a:noFill/>
          <a:ln w="9525">
            <a:solidFill>
              <a:schemeClr val="folHlink"/>
            </a:solidFill>
            <a:miter lim="800000"/>
            <a:headEnd/>
            <a:tailEnd/>
          </a:ln>
        </p:spPr>
      </p:pic>
      <p:pic>
        <p:nvPicPr>
          <p:cNvPr id="71695" name="Picture 23" descr="Benefits_to_Work_Short_Page_2"/>
          <p:cNvPicPr>
            <a:picLocks noChangeAspect="1" noChangeArrowheads="1"/>
          </p:cNvPicPr>
          <p:nvPr/>
        </p:nvPicPr>
        <p:blipFill>
          <a:blip r:embed="rId10"/>
          <a:srcRect/>
          <a:stretch>
            <a:fillRect/>
          </a:stretch>
        </p:blipFill>
        <p:spPr bwMode="auto">
          <a:xfrm>
            <a:off x="5505450" y="3873500"/>
            <a:ext cx="3205163" cy="1689100"/>
          </a:xfrm>
          <a:prstGeom prst="rect">
            <a:avLst/>
          </a:prstGeom>
          <a:noFill/>
          <a:ln w="9525">
            <a:solidFill>
              <a:schemeClr val="folHlink"/>
            </a:solidFill>
            <a:miter lim="800000"/>
            <a:headEnd/>
            <a:tailEnd/>
          </a:ln>
        </p:spPr>
      </p:pic>
      <p:pic>
        <p:nvPicPr>
          <p:cNvPr id="71696" name="Picture 15" descr="Benefits_to_Work_About_Plan_Job_Detail_Next_1"/>
          <p:cNvPicPr>
            <a:picLocks noChangeAspect="1" noChangeArrowheads="1"/>
          </p:cNvPicPr>
          <p:nvPr/>
        </p:nvPicPr>
        <p:blipFill>
          <a:blip r:embed="rId11"/>
          <a:srcRect/>
          <a:stretch>
            <a:fillRect/>
          </a:stretch>
        </p:blipFill>
        <p:spPr bwMode="auto">
          <a:xfrm>
            <a:off x="5826125" y="4324350"/>
            <a:ext cx="2519363" cy="1743075"/>
          </a:xfrm>
          <a:prstGeom prst="rect">
            <a:avLst/>
          </a:prstGeom>
          <a:noFill/>
          <a:ln w="9525">
            <a:solidFill>
              <a:schemeClr val="folHlink"/>
            </a:solidFill>
            <a:miter lim="800000"/>
            <a:headEnd/>
            <a:tailEnd/>
          </a:ln>
        </p:spPr>
      </p:pic>
      <p:pic>
        <p:nvPicPr>
          <p:cNvPr id="71697" name="Picture 14" descr="Benefits_to_Work_About_Plan_AddJob_1"/>
          <p:cNvPicPr>
            <a:picLocks noChangeAspect="1" noChangeArrowheads="1"/>
          </p:cNvPicPr>
          <p:nvPr/>
        </p:nvPicPr>
        <p:blipFill>
          <a:blip r:embed="rId12"/>
          <a:srcRect/>
          <a:stretch>
            <a:fillRect/>
          </a:stretch>
        </p:blipFill>
        <p:spPr bwMode="auto">
          <a:xfrm>
            <a:off x="6419850" y="4025900"/>
            <a:ext cx="2635250" cy="1846263"/>
          </a:xfrm>
          <a:prstGeom prst="rect">
            <a:avLst/>
          </a:prstGeom>
          <a:noFill/>
          <a:ln w="9525">
            <a:solidFill>
              <a:schemeClr val="folHlink"/>
            </a:solid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Processing Results</a:t>
            </a:r>
          </a:p>
        </p:txBody>
      </p:sp>
      <p:sp>
        <p:nvSpPr>
          <p:cNvPr id="72707" name="Rectangle 3"/>
          <p:cNvSpPr>
            <a:spLocks noGrp="1" noChangeArrowheads="1"/>
          </p:cNvSpPr>
          <p:nvPr>
            <p:ph type="body" idx="4294967295"/>
          </p:nvPr>
        </p:nvSpPr>
        <p:spPr>
          <a:xfrm>
            <a:off x="268288" y="2000250"/>
            <a:ext cx="4106862" cy="3811588"/>
          </a:xfrm>
        </p:spPr>
        <p:txBody>
          <a:bodyPr/>
          <a:lstStyle/>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Participants had difficulty comprehending the purpose of content found in the left side of this page, because it contained little detailed information about the results</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Participants believed the timeline on the right side of the page to be either a timeline of the future or a summary of what was entered in the estimator, both of which were incorrect</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Once participants saw the Show Results Button, they proceeded to that page</a:t>
            </a:r>
          </a:p>
        </p:txBody>
      </p:sp>
      <p:sp>
        <p:nvSpPr>
          <p:cNvPr id="72708"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Most consumer participants expected to see results on the Plan Worksheet Page and could not understand the content on this page due to this assumption.</a:t>
            </a:r>
          </a:p>
        </p:txBody>
      </p:sp>
      <p:sp>
        <p:nvSpPr>
          <p:cNvPr id="72709"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BB0CF5F1-4C3B-4564-B096-9FA1A25A284E}" type="slidenum">
              <a:rPr lang="en-US" sz="900" i="0">
                <a:solidFill>
                  <a:schemeClr val="bg1"/>
                </a:solidFill>
                <a:latin typeface="Verdana" pitchFamily="34" charset="0"/>
              </a:rPr>
              <a:pPr eaLnBrk="0" hangingPunct="0">
                <a:spcBef>
                  <a:spcPct val="0"/>
                </a:spcBef>
                <a:buClrTx/>
                <a:buFontTx/>
                <a:buNone/>
              </a:pPr>
              <a:t>59</a:t>
            </a:fld>
            <a:endParaRPr lang="en-US" sz="900" i="0">
              <a:solidFill>
                <a:schemeClr val="bg1"/>
              </a:solidFill>
              <a:latin typeface="Verdana" pitchFamily="34" charset="0"/>
            </a:endParaRPr>
          </a:p>
        </p:txBody>
      </p:sp>
      <p:pic>
        <p:nvPicPr>
          <p:cNvPr id="72710" name="Picture 7" descr="Benefits_to_Work - Worksheet_Plan_A_Collapsed_1"/>
          <p:cNvPicPr>
            <a:picLocks noChangeAspect="1" noChangeArrowheads="1"/>
          </p:cNvPicPr>
          <p:nvPr/>
        </p:nvPicPr>
        <p:blipFill>
          <a:blip r:embed="rId3"/>
          <a:srcRect/>
          <a:stretch>
            <a:fillRect/>
          </a:stretch>
        </p:blipFill>
        <p:spPr bwMode="auto">
          <a:xfrm>
            <a:off x="4398963" y="2371725"/>
            <a:ext cx="4543425" cy="2006600"/>
          </a:xfrm>
          <a:prstGeom prst="rect">
            <a:avLst/>
          </a:prstGeom>
          <a:noFill/>
          <a:ln w="9525">
            <a:solidFill>
              <a:schemeClr val="folHlink"/>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EDBDEFA0-77DE-4748-B922-709791FFE617}" type="slidenum">
              <a:rPr lang="en-US" sz="900" i="0">
                <a:solidFill>
                  <a:schemeClr val="bg1"/>
                </a:solidFill>
                <a:latin typeface="Verdana" pitchFamily="34" charset="0"/>
              </a:rPr>
              <a:pPr eaLnBrk="0" hangingPunct="0">
                <a:spcBef>
                  <a:spcPct val="0"/>
                </a:spcBef>
                <a:buClrTx/>
                <a:buFontTx/>
                <a:buNone/>
              </a:pPr>
              <a:t>6</a:t>
            </a:fld>
            <a:endParaRPr lang="en-US" sz="900" i="0">
              <a:solidFill>
                <a:schemeClr val="bg1"/>
              </a:solidFill>
              <a:latin typeface="Verdana" pitchFamily="34" charset="0"/>
            </a:endParaRPr>
          </a:p>
        </p:txBody>
      </p:sp>
      <p:sp>
        <p:nvSpPr>
          <p:cNvPr id="13315" name="Rectangle 2"/>
          <p:cNvSpPr>
            <a:spLocks noGrp="1" noChangeArrowheads="1"/>
          </p:cNvSpPr>
          <p:nvPr>
            <p:ph type="title" idx="4294967295"/>
          </p:nvPr>
        </p:nvSpPr>
        <p:spPr>
          <a:xfrm>
            <a:off x="1514475" y="400050"/>
            <a:ext cx="7315200" cy="457200"/>
          </a:xfrm>
        </p:spPr>
        <p:txBody>
          <a:bodyPr/>
          <a:lstStyle/>
          <a:p>
            <a:pPr eaLnBrk="1" hangingPunct="1"/>
            <a:r>
              <a:rPr lang="en-US" sz="2000" smtClean="0"/>
              <a:t>Participants</a:t>
            </a:r>
          </a:p>
        </p:txBody>
      </p:sp>
      <p:sp>
        <p:nvSpPr>
          <p:cNvPr id="13316" name="Rectangle 3"/>
          <p:cNvSpPr>
            <a:spLocks noGrp="1" noChangeArrowheads="1"/>
          </p:cNvSpPr>
          <p:nvPr>
            <p:ph type="body" idx="4294967295"/>
          </p:nvPr>
        </p:nvSpPr>
        <p:spPr>
          <a:xfrm>
            <a:off x="457200" y="1333500"/>
            <a:ext cx="8229600" cy="835025"/>
          </a:xfrm>
        </p:spPr>
        <p:txBody>
          <a:bodyPr/>
          <a:lstStyle/>
          <a:p>
            <a:pPr marL="0" indent="0" eaLnBrk="1" hangingPunct="1">
              <a:lnSpc>
                <a:spcPct val="120000"/>
              </a:lnSpc>
              <a:spcBef>
                <a:spcPct val="0"/>
              </a:spcBef>
              <a:buFontTx/>
              <a:buNone/>
            </a:pPr>
            <a:r>
              <a:rPr lang="en-US" sz="1400" smtClean="0">
                <a:solidFill>
                  <a:schemeClr val="tx1"/>
                </a:solidFill>
              </a:rPr>
              <a:t>Twelve individuals participated in this study: six professionals and six consumers.  Participants were screened to meet the following criteria:</a:t>
            </a:r>
          </a:p>
        </p:txBody>
      </p:sp>
      <p:sp>
        <p:nvSpPr>
          <p:cNvPr id="13317" name="Rectangle 3"/>
          <p:cNvSpPr>
            <a:spLocks noChangeArrowheads="1"/>
          </p:cNvSpPr>
          <p:nvPr/>
        </p:nvSpPr>
        <p:spPr bwMode="auto">
          <a:xfrm>
            <a:off x="347663" y="2073275"/>
            <a:ext cx="3892550" cy="3794125"/>
          </a:xfrm>
          <a:prstGeom prst="rect">
            <a:avLst/>
          </a:prstGeom>
          <a:noFill/>
          <a:ln w="9525">
            <a:noFill/>
            <a:miter lim="800000"/>
            <a:headEnd/>
            <a:tailEnd/>
          </a:ln>
        </p:spPr>
        <p:txBody>
          <a:bodyPr/>
          <a:lstStyle/>
          <a:p>
            <a:pPr>
              <a:spcBef>
                <a:spcPct val="0"/>
              </a:spcBef>
              <a:buFontTx/>
              <a:buNone/>
            </a:pPr>
            <a:endParaRPr lang="en-US" sz="400" i="0">
              <a:solidFill>
                <a:schemeClr val="tx1"/>
              </a:solidFill>
            </a:endParaRPr>
          </a:p>
          <a:p>
            <a:pPr marL="400050" lvl="1" indent="-285750">
              <a:spcBef>
                <a:spcPct val="0"/>
              </a:spcBef>
            </a:pPr>
            <a:r>
              <a:rPr lang="en-US" sz="1400" i="0">
                <a:solidFill>
                  <a:schemeClr val="tx1"/>
                </a:solidFill>
              </a:rPr>
              <a:t>Professionals who worked with disabled persons to find employment in some capacity</a:t>
            </a:r>
          </a:p>
          <a:p>
            <a:pPr marL="400050" lvl="1" indent="-285750">
              <a:spcBef>
                <a:spcPct val="0"/>
              </a:spcBef>
            </a:pPr>
            <a:endParaRPr lang="en-US" sz="1400" i="0">
              <a:solidFill>
                <a:schemeClr val="tx1"/>
              </a:solidFill>
            </a:endParaRPr>
          </a:p>
          <a:p>
            <a:pPr marL="400050" lvl="1" indent="-285750">
              <a:spcBef>
                <a:spcPct val="0"/>
              </a:spcBef>
            </a:pPr>
            <a:r>
              <a:rPr lang="en-US" sz="1400" i="0">
                <a:solidFill>
                  <a:schemeClr val="tx1"/>
                </a:solidFill>
              </a:rPr>
              <a:t>Consumers who were considering employment or who recently started a job in the past six months</a:t>
            </a:r>
          </a:p>
          <a:p>
            <a:pPr marL="400050" lvl="1" indent="-285750">
              <a:spcBef>
                <a:spcPct val="0"/>
              </a:spcBef>
            </a:pPr>
            <a:endParaRPr lang="en-US" sz="1400" i="0">
              <a:solidFill>
                <a:schemeClr val="tx1"/>
              </a:solidFill>
            </a:endParaRPr>
          </a:p>
          <a:p>
            <a:pPr marL="400050" lvl="1" indent="-285750">
              <a:spcBef>
                <a:spcPct val="0"/>
              </a:spcBef>
            </a:pPr>
            <a:r>
              <a:rPr lang="en-US" sz="1400" i="0">
                <a:solidFill>
                  <a:schemeClr val="tx1"/>
                </a:solidFill>
              </a:rPr>
              <a:t>Frequent Internet users</a:t>
            </a:r>
          </a:p>
          <a:p>
            <a:pPr marL="400050" lvl="1" indent="-285750">
              <a:spcBef>
                <a:spcPct val="0"/>
              </a:spcBef>
            </a:pPr>
            <a:endParaRPr lang="en-US" sz="1400" i="0">
              <a:solidFill>
                <a:schemeClr val="tx1"/>
              </a:solidFill>
            </a:endParaRPr>
          </a:p>
          <a:p>
            <a:pPr marL="400050" lvl="1" indent="-285750">
              <a:spcBef>
                <a:spcPct val="0"/>
              </a:spcBef>
            </a:pPr>
            <a:r>
              <a:rPr lang="en-US" sz="1400" i="0">
                <a:solidFill>
                  <a:schemeClr val="tx1"/>
                </a:solidFill>
              </a:rPr>
              <a:t>Professionals with mix of ages from 18 to 65 and consumers with a mix of ages from 20 to 50</a:t>
            </a:r>
          </a:p>
          <a:p>
            <a:pPr marL="400050" lvl="1" indent="-285750">
              <a:spcBef>
                <a:spcPct val="0"/>
              </a:spcBef>
            </a:pPr>
            <a:endParaRPr lang="en-US" sz="1400" i="0">
              <a:solidFill>
                <a:schemeClr val="tx1"/>
              </a:solidFill>
            </a:endParaRPr>
          </a:p>
          <a:p>
            <a:pPr marL="400050" lvl="1" indent="-285750">
              <a:spcBef>
                <a:spcPct val="0"/>
              </a:spcBef>
            </a:pPr>
            <a:r>
              <a:rPr lang="en-US" sz="1400" i="0">
                <a:solidFill>
                  <a:schemeClr val="tx1"/>
                </a:solidFill>
              </a:rPr>
              <a:t>Mix of education levels, gender, and ethnicity</a:t>
            </a:r>
          </a:p>
        </p:txBody>
      </p:sp>
      <p:pic>
        <p:nvPicPr>
          <p:cNvPr id="13318" name="Picture 49" descr="Participant_1"/>
          <p:cNvPicPr>
            <a:picLocks noChangeAspect="1" noChangeArrowheads="1"/>
          </p:cNvPicPr>
          <p:nvPr/>
        </p:nvPicPr>
        <p:blipFill>
          <a:blip r:embed="rId3"/>
          <a:srcRect/>
          <a:stretch>
            <a:fillRect/>
          </a:stretch>
        </p:blipFill>
        <p:spPr bwMode="auto">
          <a:xfrm>
            <a:off x="5245100" y="2260600"/>
            <a:ext cx="1447800" cy="1447800"/>
          </a:xfrm>
          <a:prstGeom prst="rect">
            <a:avLst/>
          </a:prstGeom>
          <a:noFill/>
          <a:ln w="9525">
            <a:solidFill>
              <a:schemeClr val="folHlink"/>
            </a:solidFill>
            <a:miter lim="800000"/>
            <a:headEnd/>
            <a:tailEnd/>
          </a:ln>
        </p:spPr>
      </p:pic>
      <p:pic>
        <p:nvPicPr>
          <p:cNvPr id="13319" name="Picture 50" descr="Participant_2"/>
          <p:cNvPicPr>
            <a:picLocks noChangeAspect="1" noChangeArrowheads="1"/>
          </p:cNvPicPr>
          <p:nvPr/>
        </p:nvPicPr>
        <p:blipFill>
          <a:blip r:embed="rId4"/>
          <a:srcRect/>
          <a:stretch>
            <a:fillRect/>
          </a:stretch>
        </p:blipFill>
        <p:spPr bwMode="auto">
          <a:xfrm>
            <a:off x="6845300" y="2260600"/>
            <a:ext cx="1447800" cy="1447800"/>
          </a:xfrm>
          <a:prstGeom prst="rect">
            <a:avLst/>
          </a:prstGeom>
          <a:noFill/>
          <a:ln w="9525">
            <a:solidFill>
              <a:schemeClr val="folHlink"/>
            </a:solidFill>
            <a:miter lim="800000"/>
            <a:headEnd/>
            <a:tailEnd/>
          </a:ln>
        </p:spPr>
      </p:pic>
      <p:pic>
        <p:nvPicPr>
          <p:cNvPr id="13320" name="Picture 51" descr="Participant_3"/>
          <p:cNvPicPr>
            <a:picLocks noChangeAspect="1" noChangeArrowheads="1"/>
          </p:cNvPicPr>
          <p:nvPr/>
        </p:nvPicPr>
        <p:blipFill>
          <a:blip r:embed="rId5"/>
          <a:srcRect/>
          <a:stretch>
            <a:fillRect/>
          </a:stretch>
        </p:blipFill>
        <p:spPr bwMode="auto">
          <a:xfrm>
            <a:off x="6845300" y="3860800"/>
            <a:ext cx="1447800" cy="1447800"/>
          </a:xfrm>
          <a:prstGeom prst="rect">
            <a:avLst/>
          </a:prstGeom>
          <a:noFill/>
          <a:ln w="9525">
            <a:solidFill>
              <a:schemeClr val="folHlink"/>
            </a:solidFill>
            <a:miter lim="800000"/>
            <a:headEnd/>
            <a:tailEnd/>
          </a:ln>
        </p:spPr>
      </p:pic>
      <p:pic>
        <p:nvPicPr>
          <p:cNvPr id="13321" name="Picture 52" descr="Participant_4"/>
          <p:cNvPicPr>
            <a:picLocks noChangeAspect="1" noChangeArrowheads="1"/>
          </p:cNvPicPr>
          <p:nvPr/>
        </p:nvPicPr>
        <p:blipFill>
          <a:blip r:embed="rId6"/>
          <a:srcRect/>
          <a:stretch>
            <a:fillRect/>
          </a:stretch>
        </p:blipFill>
        <p:spPr bwMode="auto">
          <a:xfrm>
            <a:off x="5257800" y="3860800"/>
            <a:ext cx="1447800" cy="1447800"/>
          </a:xfrm>
          <a:prstGeom prst="rect">
            <a:avLst/>
          </a:prstGeom>
          <a:noFill/>
          <a:ln w="9525">
            <a:solidFill>
              <a:schemeClr val="folHlink"/>
            </a:solid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Processing Results (cont.)</a:t>
            </a:r>
          </a:p>
        </p:txBody>
      </p:sp>
      <p:sp>
        <p:nvSpPr>
          <p:cNvPr id="73731" name="Text Box 5"/>
          <p:cNvSpPr txBox="1">
            <a:spLocks noChangeArrowheads="1"/>
          </p:cNvSpPr>
          <p:nvPr/>
        </p:nvSpPr>
        <p:spPr bwMode="auto">
          <a:xfrm>
            <a:off x="252413" y="1244600"/>
            <a:ext cx="8488362" cy="858838"/>
          </a:xfrm>
          <a:prstGeom prst="rect">
            <a:avLst/>
          </a:prstGeom>
          <a:noFill/>
          <a:ln w="9525" algn="ctr">
            <a:noFill/>
            <a:miter lim="800000"/>
            <a:headEnd/>
            <a:tailEnd/>
          </a:ln>
        </p:spPr>
        <p:txBody>
          <a:bodyPr>
            <a:spAutoFit/>
          </a:bodyPr>
          <a:lstStyle/>
          <a:p>
            <a:pPr>
              <a:lnSpc>
                <a:spcPct val="120000"/>
              </a:lnSpc>
              <a:buFontTx/>
              <a:buNone/>
            </a:pPr>
            <a:r>
              <a:rPr lang="en-US" sz="1400" i="0">
                <a:solidFill>
                  <a:schemeClr val="tx1"/>
                </a:solidFill>
              </a:rPr>
              <a:t>Changing future information on the expanded version of the Plan Worksheet Page was difficult for participants to comprehend and was unnecessary for most who are entering simple job plan information.</a:t>
            </a:r>
          </a:p>
        </p:txBody>
      </p:sp>
      <p:sp>
        <p:nvSpPr>
          <p:cNvPr id="73732"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04B10929-98DC-4089-9410-E2413C4D5528}" type="slidenum">
              <a:rPr lang="en-US" sz="900" i="0">
                <a:solidFill>
                  <a:schemeClr val="bg1"/>
                </a:solidFill>
                <a:latin typeface="Verdana" pitchFamily="34" charset="0"/>
              </a:rPr>
              <a:pPr eaLnBrk="0" hangingPunct="0">
                <a:spcBef>
                  <a:spcPct val="0"/>
                </a:spcBef>
                <a:buClrTx/>
                <a:buFontTx/>
                <a:buNone/>
              </a:pPr>
              <a:t>60</a:t>
            </a:fld>
            <a:endParaRPr lang="en-US" sz="900" i="0">
              <a:solidFill>
                <a:schemeClr val="bg1"/>
              </a:solidFill>
              <a:latin typeface="Verdana" pitchFamily="34" charset="0"/>
            </a:endParaRPr>
          </a:p>
        </p:txBody>
      </p:sp>
      <p:pic>
        <p:nvPicPr>
          <p:cNvPr id="73733" name="Picture 7" descr="Benefits_to_Work - Worksheet_Plan_A_Expanded_1"/>
          <p:cNvPicPr>
            <a:picLocks noChangeAspect="1" noChangeArrowheads="1"/>
          </p:cNvPicPr>
          <p:nvPr/>
        </p:nvPicPr>
        <p:blipFill>
          <a:blip r:embed="rId3"/>
          <a:srcRect/>
          <a:stretch>
            <a:fillRect/>
          </a:stretch>
        </p:blipFill>
        <p:spPr bwMode="auto">
          <a:xfrm>
            <a:off x="5991225" y="1935163"/>
            <a:ext cx="2889250" cy="4189412"/>
          </a:xfrm>
          <a:prstGeom prst="rect">
            <a:avLst/>
          </a:prstGeom>
          <a:noFill/>
          <a:ln w="9525">
            <a:solidFill>
              <a:schemeClr val="folHlink"/>
            </a:solidFill>
            <a:miter lim="800000"/>
            <a:headEnd/>
            <a:tailEnd/>
          </a:ln>
        </p:spPr>
      </p:pic>
      <p:sp>
        <p:nvSpPr>
          <p:cNvPr id="73734" name="Line 9"/>
          <p:cNvSpPr>
            <a:spLocks noChangeShapeType="1"/>
          </p:cNvSpPr>
          <p:nvPr/>
        </p:nvSpPr>
        <p:spPr bwMode="gray">
          <a:xfrm>
            <a:off x="5157788" y="5148263"/>
            <a:ext cx="1876425" cy="876300"/>
          </a:xfrm>
          <a:prstGeom prst="line">
            <a:avLst/>
          </a:prstGeom>
          <a:noFill/>
          <a:ln w="31750">
            <a:solidFill>
              <a:srgbClr val="FF9933"/>
            </a:solidFill>
            <a:round/>
            <a:headEnd/>
            <a:tailEnd type="triangle" w="med" len="med"/>
          </a:ln>
        </p:spPr>
        <p:txBody>
          <a:bodyPr/>
          <a:lstStyle/>
          <a:p>
            <a:endParaRPr lang="en-US"/>
          </a:p>
        </p:txBody>
      </p:sp>
      <p:sp>
        <p:nvSpPr>
          <p:cNvPr id="73735" name="Rectangle 10"/>
          <p:cNvSpPr>
            <a:spLocks noChangeArrowheads="1"/>
          </p:cNvSpPr>
          <p:nvPr/>
        </p:nvSpPr>
        <p:spPr bwMode="auto">
          <a:xfrm>
            <a:off x="6022975" y="3059113"/>
            <a:ext cx="1552575" cy="2863850"/>
          </a:xfrm>
          <a:prstGeom prst="rect">
            <a:avLst/>
          </a:prstGeom>
          <a:noFill/>
          <a:ln w="31750" algn="ctr">
            <a:solidFill>
              <a:srgbClr val="FF9933"/>
            </a:solidFill>
            <a:miter lim="800000"/>
            <a:headEnd/>
            <a:tailEnd/>
          </a:ln>
        </p:spPr>
        <p:txBody>
          <a:bodyPr wrap="none" anchor="ctr"/>
          <a:lstStyle/>
          <a:p>
            <a:endParaRPr lang="en-US"/>
          </a:p>
        </p:txBody>
      </p:sp>
      <p:sp>
        <p:nvSpPr>
          <p:cNvPr id="73736" name="Rectangle 11"/>
          <p:cNvSpPr>
            <a:spLocks noChangeArrowheads="1"/>
          </p:cNvSpPr>
          <p:nvPr/>
        </p:nvSpPr>
        <p:spPr bwMode="auto">
          <a:xfrm>
            <a:off x="7051675" y="5967413"/>
            <a:ext cx="549275" cy="146050"/>
          </a:xfrm>
          <a:prstGeom prst="rect">
            <a:avLst/>
          </a:prstGeom>
          <a:noFill/>
          <a:ln w="31750" algn="ctr">
            <a:solidFill>
              <a:srgbClr val="FF9933"/>
            </a:solidFill>
            <a:miter lim="800000"/>
            <a:headEnd/>
            <a:tailEnd/>
          </a:ln>
        </p:spPr>
        <p:txBody>
          <a:bodyPr wrap="none" anchor="ctr"/>
          <a:lstStyle/>
          <a:p>
            <a:endParaRPr lang="en-US"/>
          </a:p>
        </p:txBody>
      </p:sp>
      <p:sp>
        <p:nvSpPr>
          <p:cNvPr id="73737" name="Line 12"/>
          <p:cNvSpPr>
            <a:spLocks noChangeShapeType="1"/>
          </p:cNvSpPr>
          <p:nvPr/>
        </p:nvSpPr>
        <p:spPr bwMode="gray">
          <a:xfrm>
            <a:off x="4929188" y="2798763"/>
            <a:ext cx="1089025" cy="901700"/>
          </a:xfrm>
          <a:prstGeom prst="line">
            <a:avLst/>
          </a:prstGeom>
          <a:noFill/>
          <a:ln w="31750">
            <a:solidFill>
              <a:srgbClr val="FF9933"/>
            </a:solidFill>
            <a:round/>
            <a:headEnd/>
            <a:tailEnd type="triangle" w="med" len="med"/>
          </a:ln>
        </p:spPr>
        <p:txBody>
          <a:bodyPr/>
          <a:lstStyle/>
          <a:p>
            <a:endParaRPr lang="en-US"/>
          </a:p>
        </p:txBody>
      </p:sp>
      <p:sp>
        <p:nvSpPr>
          <p:cNvPr id="73738" name="Rectangle 3"/>
          <p:cNvSpPr>
            <a:spLocks noGrp="1" noChangeArrowheads="1"/>
          </p:cNvSpPr>
          <p:nvPr>
            <p:ph type="body" idx="4294967295"/>
          </p:nvPr>
        </p:nvSpPr>
        <p:spPr>
          <a:xfrm>
            <a:off x="268288" y="2165350"/>
            <a:ext cx="5059362" cy="3976688"/>
          </a:xfrm>
        </p:spPr>
        <p:txBody>
          <a:bodyPr/>
          <a:lstStyle/>
          <a:p>
            <a:pPr eaLnBrk="1" hangingPunct="1">
              <a:lnSpc>
                <a:spcPct val="120000"/>
              </a:lnSpc>
            </a:pPr>
            <a:r>
              <a:rPr lang="en-US" sz="1400" smtClean="0">
                <a:solidFill>
                  <a:schemeClr val="tx1"/>
                </a:solidFill>
              </a:rPr>
              <a:t>Participants could not comprehend the modification functionality found under “Will Any of the Following Change in the Future?”</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The three buttons under “More Options” asked participants to change information they had just entered, which was unexpected</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Some participants had a harder time finding the Show Results Button at the bottom of the page, perhaps because of its location at the bottom of this expanded version of this page, its conflicting appearance with the three  “More Options” buttons, and the non-standard central location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Processing Results (cont.)</a:t>
            </a:r>
          </a:p>
        </p:txBody>
      </p:sp>
      <p:sp>
        <p:nvSpPr>
          <p:cNvPr id="74755" name="Rectangle 3"/>
          <p:cNvSpPr>
            <a:spLocks noGrp="1" noChangeArrowheads="1"/>
          </p:cNvSpPr>
          <p:nvPr>
            <p:ph type="body" idx="4294967295"/>
          </p:nvPr>
        </p:nvSpPr>
        <p:spPr>
          <a:xfrm>
            <a:off x="268288" y="2012950"/>
            <a:ext cx="4106862" cy="3798888"/>
          </a:xfrm>
        </p:spPr>
        <p:txBody>
          <a:bodyPr/>
          <a:lstStyle/>
          <a:p>
            <a:pPr eaLnBrk="1" hangingPunct="1">
              <a:lnSpc>
                <a:spcPct val="120000"/>
              </a:lnSpc>
            </a:pPr>
            <a:r>
              <a:rPr lang="en-US" sz="1400" smtClean="0">
                <a:solidFill>
                  <a:schemeClr val="tx1"/>
                </a:solidFill>
              </a:rPr>
              <a:t>Participants explored the text on the left, the graph, and the timeline, but none of this content gave them a complete understanding of their benefits</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Participants could conclude from the graph that their earnings would increase over time, but had difficulty learning more about their projected income</a:t>
            </a:r>
          </a:p>
        </p:txBody>
      </p:sp>
      <p:sp>
        <p:nvSpPr>
          <p:cNvPr id="74756" name="Text Box 5"/>
          <p:cNvSpPr txBox="1">
            <a:spLocks noChangeArrowheads="1"/>
          </p:cNvSpPr>
          <p:nvPr/>
        </p:nvSpPr>
        <p:spPr bwMode="auto">
          <a:xfrm>
            <a:off x="252413" y="11430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t>Upon reviewing the Results Summary, participants could not comprehend the bottom line impact that working would have on their benefits.</a:t>
            </a:r>
          </a:p>
        </p:txBody>
      </p:sp>
      <p:sp>
        <p:nvSpPr>
          <p:cNvPr id="74757"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CBF08E70-484F-4A23-9137-E21C730439CF}" type="slidenum">
              <a:rPr lang="en-US" sz="900" i="0">
                <a:solidFill>
                  <a:schemeClr val="bg1"/>
                </a:solidFill>
                <a:latin typeface="Verdana" pitchFamily="34" charset="0"/>
              </a:rPr>
              <a:pPr eaLnBrk="0" hangingPunct="0">
                <a:spcBef>
                  <a:spcPct val="0"/>
                </a:spcBef>
                <a:buClrTx/>
                <a:buFontTx/>
                <a:buNone/>
              </a:pPr>
              <a:t>61</a:t>
            </a:fld>
            <a:endParaRPr lang="en-US" sz="900" i="0">
              <a:solidFill>
                <a:schemeClr val="bg1"/>
              </a:solidFill>
              <a:latin typeface="Verdana" pitchFamily="34" charset="0"/>
            </a:endParaRPr>
          </a:p>
        </p:txBody>
      </p:sp>
      <p:grpSp>
        <p:nvGrpSpPr>
          <p:cNvPr id="74758" name="Group 12"/>
          <p:cNvGrpSpPr>
            <a:grpSpLocks/>
          </p:cNvGrpSpPr>
          <p:nvPr/>
        </p:nvGrpSpPr>
        <p:grpSpPr bwMode="auto">
          <a:xfrm>
            <a:off x="5830888" y="2365375"/>
            <a:ext cx="3033712" cy="3738563"/>
            <a:chOff x="3673" y="1490"/>
            <a:chExt cx="1911" cy="2355"/>
          </a:xfrm>
        </p:grpSpPr>
        <p:pic>
          <p:nvPicPr>
            <p:cNvPr id="74763" name="Picture 8" descr="Benefits_to_Work - Results_Summary_Bottom_1"/>
            <p:cNvPicPr>
              <a:picLocks noChangeAspect="1" noChangeArrowheads="1"/>
            </p:cNvPicPr>
            <p:nvPr/>
          </p:nvPicPr>
          <p:blipFill>
            <a:blip r:embed="rId3"/>
            <a:srcRect/>
            <a:stretch>
              <a:fillRect/>
            </a:stretch>
          </p:blipFill>
          <p:spPr bwMode="auto">
            <a:xfrm>
              <a:off x="3673" y="1499"/>
              <a:ext cx="1903" cy="2346"/>
            </a:xfrm>
            <a:prstGeom prst="rect">
              <a:avLst/>
            </a:prstGeom>
            <a:noFill/>
            <a:ln w="9525">
              <a:solidFill>
                <a:schemeClr val="folHlink"/>
              </a:solidFill>
              <a:miter lim="800000"/>
              <a:headEnd/>
              <a:tailEnd/>
            </a:ln>
          </p:spPr>
        </p:pic>
        <p:sp>
          <p:nvSpPr>
            <p:cNvPr id="74764" name="Line 11"/>
            <p:cNvSpPr>
              <a:spLocks noChangeShapeType="1"/>
            </p:cNvSpPr>
            <p:nvPr/>
          </p:nvSpPr>
          <p:spPr bwMode="auto">
            <a:xfrm>
              <a:off x="3710" y="1490"/>
              <a:ext cx="1874" cy="0"/>
            </a:xfrm>
            <a:prstGeom prst="line">
              <a:avLst/>
            </a:prstGeom>
            <a:noFill/>
            <a:ln w="28575">
              <a:solidFill>
                <a:schemeClr val="bg1"/>
              </a:solidFill>
              <a:round/>
              <a:headEnd/>
              <a:tailEnd/>
            </a:ln>
          </p:spPr>
          <p:txBody>
            <a:bodyPr/>
            <a:lstStyle/>
            <a:p>
              <a:endParaRPr lang="en-US"/>
            </a:p>
          </p:txBody>
        </p:sp>
      </p:grpSp>
      <p:grpSp>
        <p:nvGrpSpPr>
          <p:cNvPr id="74759" name="Group 13"/>
          <p:cNvGrpSpPr>
            <a:grpSpLocks/>
          </p:cNvGrpSpPr>
          <p:nvPr/>
        </p:nvGrpSpPr>
        <p:grpSpPr bwMode="auto">
          <a:xfrm>
            <a:off x="5165725" y="1952625"/>
            <a:ext cx="3051175" cy="3638550"/>
            <a:chOff x="3254" y="1230"/>
            <a:chExt cx="1922" cy="2292"/>
          </a:xfrm>
        </p:grpSpPr>
        <p:pic>
          <p:nvPicPr>
            <p:cNvPr id="74761" name="Picture 7" descr="Benefits_to_Work - Results_Summary_Top_1"/>
            <p:cNvPicPr>
              <a:picLocks noChangeAspect="1" noChangeArrowheads="1"/>
            </p:cNvPicPr>
            <p:nvPr/>
          </p:nvPicPr>
          <p:blipFill>
            <a:blip r:embed="rId4"/>
            <a:srcRect/>
            <a:stretch>
              <a:fillRect/>
            </a:stretch>
          </p:blipFill>
          <p:spPr bwMode="auto">
            <a:xfrm>
              <a:off x="3279" y="1230"/>
              <a:ext cx="1889" cy="2287"/>
            </a:xfrm>
            <a:prstGeom prst="rect">
              <a:avLst/>
            </a:prstGeom>
            <a:noFill/>
            <a:ln w="9525">
              <a:solidFill>
                <a:schemeClr val="folHlink"/>
              </a:solidFill>
              <a:miter lim="800000"/>
              <a:headEnd/>
              <a:tailEnd/>
            </a:ln>
          </p:spPr>
        </p:pic>
        <p:sp>
          <p:nvSpPr>
            <p:cNvPr id="74762" name="Line 9"/>
            <p:cNvSpPr>
              <a:spLocks noChangeShapeType="1"/>
            </p:cNvSpPr>
            <p:nvPr/>
          </p:nvSpPr>
          <p:spPr bwMode="auto">
            <a:xfrm>
              <a:off x="3254" y="3522"/>
              <a:ext cx="1922" cy="0"/>
            </a:xfrm>
            <a:prstGeom prst="line">
              <a:avLst/>
            </a:prstGeom>
            <a:noFill/>
            <a:ln w="28575">
              <a:solidFill>
                <a:schemeClr val="bg1"/>
              </a:solidFill>
              <a:round/>
              <a:headEnd/>
              <a:tailEnd/>
            </a:ln>
          </p:spPr>
          <p:txBody>
            <a:bodyPr/>
            <a:lstStyle/>
            <a:p>
              <a:endParaRPr lang="en-US"/>
            </a:p>
          </p:txBody>
        </p:sp>
      </p:grpSp>
      <p:sp>
        <p:nvSpPr>
          <p:cNvPr id="74760" name="Text Box 14"/>
          <p:cNvSpPr txBox="1">
            <a:spLocks noChangeArrowheads="1"/>
          </p:cNvSpPr>
          <p:nvPr/>
        </p:nvSpPr>
        <p:spPr bwMode="auto">
          <a:xfrm>
            <a:off x="4073525" y="5673725"/>
            <a:ext cx="1643063" cy="274638"/>
          </a:xfrm>
          <a:prstGeom prst="rect">
            <a:avLst/>
          </a:prstGeom>
          <a:noFill/>
          <a:ln w="9525" algn="ctr">
            <a:noFill/>
            <a:miter lim="800000"/>
            <a:headEnd/>
            <a:tailEnd/>
          </a:ln>
        </p:spPr>
        <p:txBody>
          <a:bodyPr wrap="none">
            <a:spAutoFit/>
          </a:bodyPr>
          <a:lstStyle/>
          <a:p>
            <a:pPr marL="342900" indent="-342900">
              <a:buFontTx/>
              <a:buNone/>
            </a:pPr>
            <a:r>
              <a:rPr lang="en-US" sz="1200"/>
              <a:t>“There’s a lot here.”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514475" y="400050"/>
            <a:ext cx="7629525" cy="457200"/>
          </a:xfrm>
        </p:spPr>
        <p:txBody>
          <a:bodyPr/>
          <a:lstStyle/>
          <a:p>
            <a:pPr eaLnBrk="1" hangingPunct="1"/>
            <a:r>
              <a:rPr lang="en-US" smtClean="0"/>
              <a:t>Using Benefits to Work Estimator: Processing Results (cont.)</a:t>
            </a:r>
          </a:p>
        </p:txBody>
      </p:sp>
      <p:sp>
        <p:nvSpPr>
          <p:cNvPr id="75779" name="Rectangle 3"/>
          <p:cNvSpPr>
            <a:spLocks noGrp="1" noChangeArrowheads="1"/>
          </p:cNvSpPr>
          <p:nvPr>
            <p:ph type="body" idx="1"/>
          </p:nvPr>
        </p:nvSpPr>
        <p:spPr>
          <a:xfrm>
            <a:off x="457200" y="1930400"/>
            <a:ext cx="4445000" cy="4081463"/>
          </a:xfrm>
        </p:spPr>
        <p:txBody>
          <a:bodyPr/>
          <a:lstStyle/>
          <a:p>
            <a:pPr eaLnBrk="1" hangingPunct="1">
              <a:lnSpc>
                <a:spcPct val="120000"/>
              </a:lnSpc>
            </a:pPr>
            <a:r>
              <a:rPr lang="en-US" sz="1400" smtClean="0">
                <a:solidFill>
                  <a:schemeClr val="tx1"/>
                </a:solidFill>
              </a:rPr>
              <a:t>Some consumers had entered wrong information in the estimator and could not tell from this page that what they had entered was incorrect</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There is no access to a page providing a quick overview of the data entered that would allow them to make corrections</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Some participants had an inaccurate understanding of their benefits, which added to their confusion about the information shown</a:t>
            </a:r>
            <a:endParaRPr lang="en-US" sz="1400" smtClean="0"/>
          </a:p>
        </p:txBody>
      </p:sp>
      <p:sp>
        <p:nvSpPr>
          <p:cNvPr id="75780" name="Text Box 5"/>
          <p:cNvSpPr txBox="1">
            <a:spLocks noChangeArrowheads="1"/>
          </p:cNvSpPr>
          <p:nvPr/>
        </p:nvSpPr>
        <p:spPr bwMode="auto">
          <a:xfrm>
            <a:off x="252413" y="11430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t>On the Results Summary Page, participants had could not confirm that the information they had entered was correct.</a:t>
            </a:r>
          </a:p>
        </p:txBody>
      </p:sp>
      <p:grpSp>
        <p:nvGrpSpPr>
          <p:cNvPr id="75781" name="Group 5"/>
          <p:cNvGrpSpPr>
            <a:grpSpLocks/>
          </p:cNvGrpSpPr>
          <p:nvPr/>
        </p:nvGrpSpPr>
        <p:grpSpPr bwMode="auto">
          <a:xfrm>
            <a:off x="5407025" y="1965325"/>
            <a:ext cx="3051175" cy="3638550"/>
            <a:chOff x="3254" y="1230"/>
            <a:chExt cx="1922" cy="2292"/>
          </a:xfrm>
        </p:grpSpPr>
        <p:pic>
          <p:nvPicPr>
            <p:cNvPr id="75782" name="Picture 6" descr="Benefits_to_Work - Results_Summary_Top_1"/>
            <p:cNvPicPr>
              <a:picLocks noChangeAspect="1" noChangeArrowheads="1"/>
            </p:cNvPicPr>
            <p:nvPr/>
          </p:nvPicPr>
          <p:blipFill>
            <a:blip r:embed="rId2"/>
            <a:srcRect/>
            <a:stretch>
              <a:fillRect/>
            </a:stretch>
          </p:blipFill>
          <p:spPr bwMode="auto">
            <a:xfrm>
              <a:off x="3279" y="1230"/>
              <a:ext cx="1889" cy="2287"/>
            </a:xfrm>
            <a:prstGeom prst="rect">
              <a:avLst/>
            </a:prstGeom>
            <a:noFill/>
            <a:ln w="9525">
              <a:solidFill>
                <a:schemeClr val="folHlink"/>
              </a:solidFill>
              <a:miter lim="800000"/>
              <a:headEnd/>
              <a:tailEnd/>
            </a:ln>
          </p:spPr>
        </p:pic>
        <p:sp>
          <p:nvSpPr>
            <p:cNvPr id="75783" name="Line 7"/>
            <p:cNvSpPr>
              <a:spLocks noChangeShapeType="1"/>
            </p:cNvSpPr>
            <p:nvPr/>
          </p:nvSpPr>
          <p:spPr bwMode="auto">
            <a:xfrm>
              <a:off x="3254" y="3522"/>
              <a:ext cx="1922" cy="0"/>
            </a:xfrm>
            <a:prstGeom prst="line">
              <a:avLst/>
            </a:prstGeom>
            <a:noFill/>
            <a:ln w="28575">
              <a:solidFill>
                <a:schemeClr val="bg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Processing Results (cont.)</a:t>
            </a:r>
          </a:p>
        </p:txBody>
      </p:sp>
      <p:sp>
        <p:nvSpPr>
          <p:cNvPr id="76803" name="Rectangle 3"/>
          <p:cNvSpPr>
            <a:spLocks noGrp="1" noChangeArrowheads="1"/>
          </p:cNvSpPr>
          <p:nvPr>
            <p:ph type="body" idx="4294967295"/>
          </p:nvPr>
        </p:nvSpPr>
        <p:spPr>
          <a:xfrm>
            <a:off x="268288" y="2241550"/>
            <a:ext cx="4106862" cy="3570288"/>
          </a:xfrm>
        </p:spPr>
        <p:txBody>
          <a:bodyPr/>
          <a:lstStyle/>
          <a:p>
            <a:pPr eaLnBrk="1" hangingPunct="1">
              <a:lnSpc>
                <a:spcPct val="120000"/>
              </a:lnSpc>
            </a:pPr>
            <a:r>
              <a:rPr lang="en-US" sz="1400" smtClean="0">
                <a:solidFill>
                  <a:schemeClr val="tx1"/>
                </a:solidFill>
              </a:rPr>
              <a:t>Participants understood the overview phrase (such as “You’ll Be Better Off”) and content</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Some of these participants tried to read the content in this area of the page and became confused about what this information meant to them</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The Diving Deeper Section at the bottom of this section of the page was largely ignored by the majority of these participants</a:t>
            </a:r>
          </a:p>
        </p:txBody>
      </p:sp>
      <p:sp>
        <p:nvSpPr>
          <p:cNvPr id="76804"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Consumer participants who used the left side of the Results Summary Page understood the quick summary, but did not understand most of the remaining content in this section.</a:t>
            </a:r>
          </a:p>
        </p:txBody>
      </p:sp>
      <p:sp>
        <p:nvSpPr>
          <p:cNvPr id="76805"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26C7F643-1F86-4BC9-ABF8-F8A16033E7EB}" type="slidenum">
              <a:rPr lang="en-US" sz="900" i="0">
                <a:solidFill>
                  <a:schemeClr val="bg1"/>
                </a:solidFill>
                <a:latin typeface="Verdana" pitchFamily="34" charset="0"/>
              </a:rPr>
              <a:pPr eaLnBrk="0" hangingPunct="0">
                <a:spcBef>
                  <a:spcPct val="0"/>
                </a:spcBef>
                <a:buClrTx/>
                <a:buFontTx/>
                <a:buNone/>
              </a:pPr>
              <a:t>63</a:t>
            </a:fld>
            <a:endParaRPr lang="en-US" sz="900" i="0">
              <a:solidFill>
                <a:schemeClr val="bg1"/>
              </a:solidFill>
              <a:latin typeface="Verdana" pitchFamily="34" charset="0"/>
            </a:endParaRPr>
          </a:p>
        </p:txBody>
      </p:sp>
      <p:grpSp>
        <p:nvGrpSpPr>
          <p:cNvPr id="76806" name="Group 10"/>
          <p:cNvGrpSpPr>
            <a:grpSpLocks/>
          </p:cNvGrpSpPr>
          <p:nvPr/>
        </p:nvGrpSpPr>
        <p:grpSpPr bwMode="auto">
          <a:xfrm>
            <a:off x="5421313" y="1997075"/>
            <a:ext cx="1550987" cy="3898900"/>
            <a:chOff x="3415" y="1258"/>
            <a:chExt cx="977" cy="2456"/>
          </a:xfrm>
        </p:grpSpPr>
        <p:pic>
          <p:nvPicPr>
            <p:cNvPr id="76814" name="Picture 7" descr="Benefits_to_Work - Results_Summary_Blue_Section_Top_1"/>
            <p:cNvPicPr>
              <a:picLocks noChangeAspect="1" noChangeArrowheads="1"/>
            </p:cNvPicPr>
            <p:nvPr/>
          </p:nvPicPr>
          <p:blipFill>
            <a:blip r:embed="rId3"/>
            <a:srcRect/>
            <a:stretch>
              <a:fillRect/>
            </a:stretch>
          </p:blipFill>
          <p:spPr bwMode="auto">
            <a:xfrm>
              <a:off x="3415" y="1258"/>
              <a:ext cx="958" cy="2448"/>
            </a:xfrm>
            <a:prstGeom prst="rect">
              <a:avLst/>
            </a:prstGeom>
            <a:noFill/>
            <a:ln w="9525">
              <a:solidFill>
                <a:schemeClr val="folHlink"/>
              </a:solidFill>
              <a:miter lim="800000"/>
              <a:headEnd/>
              <a:tailEnd/>
            </a:ln>
          </p:spPr>
        </p:pic>
        <p:sp>
          <p:nvSpPr>
            <p:cNvPr id="76815" name="Line 9"/>
            <p:cNvSpPr>
              <a:spLocks noChangeShapeType="1"/>
            </p:cNvSpPr>
            <p:nvPr/>
          </p:nvSpPr>
          <p:spPr bwMode="auto">
            <a:xfrm>
              <a:off x="3422" y="3714"/>
              <a:ext cx="970" cy="0"/>
            </a:xfrm>
            <a:prstGeom prst="line">
              <a:avLst/>
            </a:prstGeom>
            <a:noFill/>
            <a:ln w="28575">
              <a:solidFill>
                <a:schemeClr val="bg1"/>
              </a:solidFill>
              <a:round/>
              <a:headEnd/>
              <a:tailEnd/>
            </a:ln>
          </p:spPr>
          <p:txBody>
            <a:bodyPr/>
            <a:lstStyle/>
            <a:p>
              <a:endParaRPr lang="en-US"/>
            </a:p>
          </p:txBody>
        </p:sp>
      </p:grpSp>
      <p:grpSp>
        <p:nvGrpSpPr>
          <p:cNvPr id="76807" name="Group 12"/>
          <p:cNvGrpSpPr>
            <a:grpSpLocks/>
          </p:cNvGrpSpPr>
          <p:nvPr/>
        </p:nvGrpSpPr>
        <p:grpSpPr bwMode="auto">
          <a:xfrm>
            <a:off x="7223125" y="1971675"/>
            <a:ext cx="1552575" cy="4156075"/>
            <a:chOff x="4550" y="1242"/>
            <a:chExt cx="978" cy="2618"/>
          </a:xfrm>
        </p:grpSpPr>
        <p:pic>
          <p:nvPicPr>
            <p:cNvPr id="76812" name="Picture 8" descr="Benefits_to_Work - Results_Summary_Blue_Section_Bottom_1"/>
            <p:cNvPicPr>
              <a:picLocks noChangeAspect="1" noChangeArrowheads="1"/>
            </p:cNvPicPr>
            <p:nvPr/>
          </p:nvPicPr>
          <p:blipFill>
            <a:blip r:embed="rId4"/>
            <a:srcRect/>
            <a:stretch>
              <a:fillRect/>
            </a:stretch>
          </p:blipFill>
          <p:spPr bwMode="auto">
            <a:xfrm>
              <a:off x="4571" y="1246"/>
              <a:ext cx="929" cy="2614"/>
            </a:xfrm>
            <a:prstGeom prst="rect">
              <a:avLst/>
            </a:prstGeom>
            <a:noFill/>
            <a:ln w="9525">
              <a:solidFill>
                <a:schemeClr val="folHlink"/>
              </a:solidFill>
              <a:miter lim="800000"/>
              <a:headEnd/>
              <a:tailEnd/>
            </a:ln>
          </p:spPr>
        </p:pic>
        <p:sp>
          <p:nvSpPr>
            <p:cNvPr id="76813" name="Line 11"/>
            <p:cNvSpPr>
              <a:spLocks noChangeShapeType="1"/>
            </p:cNvSpPr>
            <p:nvPr/>
          </p:nvSpPr>
          <p:spPr bwMode="auto">
            <a:xfrm>
              <a:off x="4550" y="1242"/>
              <a:ext cx="978" cy="0"/>
            </a:xfrm>
            <a:prstGeom prst="line">
              <a:avLst/>
            </a:prstGeom>
            <a:noFill/>
            <a:ln w="28575">
              <a:solidFill>
                <a:schemeClr val="bg1"/>
              </a:solidFill>
              <a:round/>
              <a:headEnd/>
              <a:tailEnd/>
            </a:ln>
          </p:spPr>
          <p:txBody>
            <a:bodyPr/>
            <a:lstStyle/>
            <a:p>
              <a:endParaRPr lang="en-US"/>
            </a:p>
          </p:txBody>
        </p:sp>
      </p:grpSp>
      <p:sp>
        <p:nvSpPr>
          <p:cNvPr id="76808" name="Rectangle 13"/>
          <p:cNvSpPr>
            <a:spLocks noChangeArrowheads="1"/>
          </p:cNvSpPr>
          <p:nvPr/>
        </p:nvSpPr>
        <p:spPr bwMode="auto">
          <a:xfrm>
            <a:off x="7242175" y="3871913"/>
            <a:ext cx="1476375" cy="2241550"/>
          </a:xfrm>
          <a:prstGeom prst="rect">
            <a:avLst/>
          </a:prstGeom>
          <a:noFill/>
          <a:ln w="31750" algn="ctr">
            <a:solidFill>
              <a:srgbClr val="FF9933"/>
            </a:solidFill>
            <a:miter lim="800000"/>
            <a:headEnd/>
            <a:tailEnd/>
          </a:ln>
        </p:spPr>
        <p:txBody>
          <a:bodyPr wrap="none" anchor="ctr"/>
          <a:lstStyle/>
          <a:p>
            <a:endParaRPr lang="en-US"/>
          </a:p>
        </p:txBody>
      </p:sp>
      <p:sp>
        <p:nvSpPr>
          <p:cNvPr id="76809" name="Line 14"/>
          <p:cNvSpPr>
            <a:spLocks noChangeShapeType="1"/>
          </p:cNvSpPr>
          <p:nvPr/>
        </p:nvSpPr>
        <p:spPr bwMode="gray">
          <a:xfrm flipV="1">
            <a:off x="4179888" y="4703763"/>
            <a:ext cx="3057525" cy="50800"/>
          </a:xfrm>
          <a:prstGeom prst="line">
            <a:avLst/>
          </a:prstGeom>
          <a:noFill/>
          <a:ln w="31750">
            <a:solidFill>
              <a:srgbClr val="FF9933"/>
            </a:solidFill>
            <a:round/>
            <a:headEnd/>
            <a:tailEnd type="triangle" w="med" len="med"/>
          </a:ln>
        </p:spPr>
        <p:txBody>
          <a:bodyPr/>
          <a:lstStyle/>
          <a:p>
            <a:endParaRPr lang="en-US"/>
          </a:p>
        </p:txBody>
      </p:sp>
      <p:sp>
        <p:nvSpPr>
          <p:cNvPr id="76810" name="Rectangle 15"/>
          <p:cNvSpPr>
            <a:spLocks noChangeArrowheads="1"/>
          </p:cNvSpPr>
          <p:nvPr/>
        </p:nvSpPr>
        <p:spPr bwMode="auto">
          <a:xfrm>
            <a:off x="5426075" y="2284413"/>
            <a:ext cx="1501775" cy="2736850"/>
          </a:xfrm>
          <a:prstGeom prst="rect">
            <a:avLst/>
          </a:prstGeom>
          <a:noFill/>
          <a:ln w="31750" algn="ctr">
            <a:solidFill>
              <a:srgbClr val="FF9933"/>
            </a:solidFill>
            <a:miter lim="800000"/>
            <a:headEnd/>
            <a:tailEnd/>
          </a:ln>
        </p:spPr>
        <p:txBody>
          <a:bodyPr wrap="none" anchor="ctr"/>
          <a:lstStyle/>
          <a:p>
            <a:endParaRPr lang="en-US"/>
          </a:p>
        </p:txBody>
      </p:sp>
      <p:sp>
        <p:nvSpPr>
          <p:cNvPr id="76811" name="Line 16"/>
          <p:cNvSpPr>
            <a:spLocks noChangeShapeType="1"/>
          </p:cNvSpPr>
          <p:nvPr/>
        </p:nvSpPr>
        <p:spPr bwMode="gray">
          <a:xfrm flipV="1">
            <a:off x="4281488" y="2392363"/>
            <a:ext cx="1165225" cy="101600"/>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Processing Results (cont.)</a:t>
            </a:r>
          </a:p>
        </p:txBody>
      </p:sp>
      <p:sp>
        <p:nvSpPr>
          <p:cNvPr id="77827" name="Rectangle 3"/>
          <p:cNvSpPr>
            <a:spLocks noGrp="1" noChangeArrowheads="1"/>
          </p:cNvSpPr>
          <p:nvPr>
            <p:ph type="body" idx="4294967295"/>
          </p:nvPr>
        </p:nvSpPr>
        <p:spPr>
          <a:xfrm>
            <a:off x="268288" y="2000250"/>
            <a:ext cx="4297362" cy="3811588"/>
          </a:xfrm>
        </p:spPr>
        <p:txBody>
          <a:bodyPr/>
          <a:lstStyle/>
          <a:p>
            <a:pPr eaLnBrk="1" hangingPunct="1">
              <a:lnSpc>
                <a:spcPct val="120000"/>
              </a:lnSpc>
            </a:pPr>
            <a:r>
              <a:rPr lang="en-US" sz="1400" smtClean="0">
                <a:solidFill>
                  <a:schemeClr val="tx1"/>
                </a:solidFill>
              </a:rPr>
              <a:t>The tagline on the graph was quickly noticed and understood by participants</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Some participants wanted to see one year instead of the five-year interval shown in the graph</a:t>
            </a:r>
          </a:p>
        </p:txBody>
      </p:sp>
      <p:sp>
        <p:nvSpPr>
          <p:cNvPr id="77828"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Many consumer participants understood how to read the graph on the Results Summary Page and were able to get a general overview of projected income from this graph.</a:t>
            </a:r>
          </a:p>
        </p:txBody>
      </p:sp>
      <p:sp>
        <p:nvSpPr>
          <p:cNvPr id="77829"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EEE06892-21A0-442E-9D34-9C7A50E1CF83}" type="slidenum">
              <a:rPr lang="en-US" sz="900" i="0">
                <a:solidFill>
                  <a:schemeClr val="bg1"/>
                </a:solidFill>
                <a:latin typeface="Verdana" pitchFamily="34" charset="0"/>
              </a:rPr>
              <a:pPr eaLnBrk="0" hangingPunct="0">
                <a:spcBef>
                  <a:spcPct val="0"/>
                </a:spcBef>
                <a:buClrTx/>
                <a:buFontTx/>
                <a:buNone/>
              </a:pPr>
              <a:t>64</a:t>
            </a:fld>
            <a:endParaRPr lang="en-US" sz="900" i="0">
              <a:solidFill>
                <a:schemeClr val="bg1"/>
              </a:solidFill>
              <a:latin typeface="Verdana" pitchFamily="34" charset="0"/>
            </a:endParaRPr>
          </a:p>
        </p:txBody>
      </p:sp>
      <p:pic>
        <p:nvPicPr>
          <p:cNvPr id="77830" name="Picture 7" descr="Benefits_to_Work - Results_Summary_Graph_1"/>
          <p:cNvPicPr>
            <a:picLocks noChangeAspect="1" noChangeArrowheads="1"/>
          </p:cNvPicPr>
          <p:nvPr/>
        </p:nvPicPr>
        <p:blipFill>
          <a:blip r:embed="rId3"/>
          <a:srcRect/>
          <a:stretch>
            <a:fillRect/>
          </a:stretch>
        </p:blipFill>
        <p:spPr bwMode="auto">
          <a:xfrm>
            <a:off x="4705350" y="2082800"/>
            <a:ext cx="4095750" cy="3327400"/>
          </a:xfrm>
          <a:prstGeom prst="rect">
            <a:avLst/>
          </a:prstGeom>
          <a:noFill/>
          <a:ln w="9525">
            <a:solidFill>
              <a:schemeClr val="folHlink"/>
            </a:solidFill>
            <a:miter lim="800000"/>
            <a:headEnd/>
            <a:tailEnd/>
          </a:ln>
        </p:spPr>
      </p:pic>
      <p:sp>
        <p:nvSpPr>
          <p:cNvPr id="77831" name="Rectangle 8"/>
          <p:cNvSpPr>
            <a:spLocks noChangeArrowheads="1"/>
          </p:cNvSpPr>
          <p:nvPr/>
        </p:nvSpPr>
        <p:spPr bwMode="auto">
          <a:xfrm>
            <a:off x="5832475" y="3084513"/>
            <a:ext cx="2720975" cy="349250"/>
          </a:xfrm>
          <a:prstGeom prst="rect">
            <a:avLst/>
          </a:prstGeom>
          <a:noFill/>
          <a:ln w="31750" algn="ctr">
            <a:solidFill>
              <a:srgbClr val="FF9933"/>
            </a:solidFill>
            <a:miter lim="800000"/>
            <a:headEnd/>
            <a:tailEnd/>
          </a:ln>
        </p:spPr>
        <p:txBody>
          <a:bodyPr wrap="none" anchor="ctr"/>
          <a:lstStyle/>
          <a:p>
            <a:endParaRPr lang="en-US"/>
          </a:p>
        </p:txBody>
      </p:sp>
      <p:sp>
        <p:nvSpPr>
          <p:cNvPr id="77832" name="Line 9"/>
          <p:cNvSpPr>
            <a:spLocks noChangeShapeType="1"/>
          </p:cNvSpPr>
          <p:nvPr/>
        </p:nvSpPr>
        <p:spPr bwMode="gray">
          <a:xfrm>
            <a:off x="4040188" y="2328863"/>
            <a:ext cx="1800225" cy="927100"/>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Processing Results (cont.)</a:t>
            </a:r>
          </a:p>
        </p:txBody>
      </p:sp>
      <p:sp>
        <p:nvSpPr>
          <p:cNvPr id="78851" name="Rectangle 3"/>
          <p:cNvSpPr>
            <a:spLocks noGrp="1" noChangeArrowheads="1"/>
          </p:cNvSpPr>
          <p:nvPr>
            <p:ph type="body" idx="4294967295"/>
          </p:nvPr>
        </p:nvSpPr>
        <p:spPr>
          <a:xfrm>
            <a:off x="268288" y="2000250"/>
            <a:ext cx="4665662" cy="3811588"/>
          </a:xfrm>
        </p:spPr>
        <p:txBody>
          <a:bodyPr/>
          <a:lstStyle/>
          <a:p>
            <a:pPr eaLnBrk="1" hangingPunct="1">
              <a:lnSpc>
                <a:spcPct val="120000"/>
              </a:lnSpc>
            </a:pPr>
            <a:r>
              <a:rPr lang="en-US" sz="1400" smtClean="0">
                <a:solidFill>
                  <a:schemeClr val="tx1"/>
                </a:solidFill>
              </a:rPr>
              <a:t>Many participants noticed these icons and explored them, but some participants had to be prompted to find this information</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Not everyone who explored these icons realized they were clickable</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The hover functionality was found for these icons, but the hover functionality on the blue line not for intervening months was not noticed</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Participants who did clicked on these icons quickly became lost and disoriented when arriving at the Monthly Income/Expense Page</a:t>
            </a:r>
          </a:p>
        </p:txBody>
      </p:sp>
      <p:sp>
        <p:nvSpPr>
          <p:cNvPr id="78852"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When participants clicked to explore the orange explanation icons, most became lost and confused when arriving at the Monthly Income/Expense Page.</a:t>
            </a:r>
          </a:p>
        </p:txBody>
      </p:sp>
      <p:sp>
        <p:nvSpPr>
          <p:cNvPr id="78853"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AA8EBAEE-3989-45B7-9430-A0B6E41BE19B}" type="slidenum">
              <a:rPr lang="en-US" sz="900" i="0">
                <a:solidFill>
                  <a:schemeClr val="bg1"/>
                </a:solidFill>
                <a:latin typeface="Verdana" pitchFamily="34" charset="0"/>
              </a:rPr>
              <a:pPr eaLnBrk="0" hangingPunct="0">
                <a:spcBef>
                  <a:spcPct val="0"/>
                </a:spcBef>
                <a:buClrTx/>
                <a:buFontTx/>
                <a:buNone/>
              </a:pPr>
              <a:t>65</a:t>
            </a:fld>
            <a:endParaRPr lang="en-US" sz="900" i="0">
              <a:solidFill>
                <a:schemeClr val="bg1"/>
              </a:solidFill>
              <a:latin typeface="Verdana" pitchFamily="34" charset="0"/>
            </a:endParaRPr>
          </a:p>
        </p:txBody>
      </p:sp>
      <p:pic>
        <p:nvPicPr>
          <p:cNvPr id="78854" name="Picture 6" descr="Benefits_to_Work - Results_Summary_Graph_1"/>
          <p:cNvPicPr>
            <a:picLocks noChangeAspect="1" noChangeArrowheads="1"/>
          </p:cNvPicPr>
          <p:nvPr/>
        </p:nvPicPr>
        <p:blipFill>
          <a:blip r:embed="rId3"/>
          <a:srcRect/>
          <a:stretch>
            <a:fillRect/>
          </a:stretch>
        </p:blipFill>
        <p:spPr bwMode="auto">
          <a:xfrm>
            <a:off x="5111750" y="2413000"/>
            <a:ext cx="3689350" cy="2997200"/>
          </a:xfrm>
          <a:prstGeom prst="rect">
            <a:avLst/>
          </a:prstGeom>
          <a:noFill/>
          <a:ln w="9525">
            <a:solidFill>
              <a:schemeClr val="folHlink"/>
            </a:solidFill>
            <a:miter lim="800000"/>
            <a:headEnd/>
            <a:tailEnd/>
          </a:ln>
        </p:spPr>
      </p:pic>
      <p:sp>
        <p:nvSpPr>
          <p:cNvPr id="78855" name="Line 10"/>
          <p:cNvSpPr>
            <a:spLocks noChangeShapeType="1"/>
          </p:cNvSpPr>
          <p:nvPr/>
        </p:nvSpPr>
        <p:spPr bwMode="gray">
          <a:xfrm flipV="1">
            <a:off x="4687888" y="3675063"/>
            <a:ext cx="1089025" cy="469900"/>
          </a:xfrm>
          <a:prstGeom prst="line">
            <a:avLst/>
          </a:prstGeom>
          <a:noFill/>
          <a:ln w="31750">
            <a:solidFill>
              <a:srgbClr val="FF9933"/>
            </a:solidFill>
            <a:round/>
            <a:headEnd/>
            <a:tailEnd type="triangle" w="med" len="med"/>
          </a:ln>
        </p:spPr>
        <p:txBody>
          <a:bodyPr/>
          <a:lstStyle/>
          <a:p>
            <a:endParaRPr lang="en-US"/>
          </a:p>
        </p:txBody>
      </p:sp>
      <p:pic>
        <p:nvPicPr>
          <p:cNvPr id="78856" name="Picture 13" descr="ExclamationPoint_Hover_2"/>
          <p:cNvPicPr>
            <a:picLocks noChangeAspect="1" noChangeArrowheads="1"/>
          </p:cNvPicPr>
          <p:nvPr/>
        </p:nvPicPr>
        <p:blipFill>
          <a:blip r:embed="rId4"/>
          <a:srcRect/>
          <a:stretch>
            <a:fillRect/>
          </a:stretch>
        </p:blipFill>
        <p:spPr bwMode="auto">
          <a:xfrm>
            <a:off x="5868988" y="3567113"/>
            <a:ext cx="2362200" cy="146050"/>
          </a:xfrm>
          <a:prstGeom prst="rect">
            <a:avLst/>
          </a:prstGeom>
          <a:noFill/>
          <a:ln w="9525">
            <a:noFill/>
            <a:miter lim="800000"/>
            <a:headEnd/>
            <a:tailEnd/>
          </a:ln>
        </p:spPr>
      </p:pic>
      <p:sp>
        <p:nvSpPr>
          <p:cNvPr id="78857" name="Rectangle 9"/>
          <p:cNvSpPr>
            <a:spLocks noChangeArrowheads="1"/>
          </p:cNvSpPr>
          <p:nvPr/>
        </p:nvSpPr>
        <p:spPr bwMode="auto">
          <a:xfrm>
            <a:off x="5849938" y="3533775"/>
            <a:ext cx="2360612" cy="204788"/>
          </a:xfrm>
          <a:prstGeom prst="rect">
            <a:avLst/>
          </a:prstGeom>
          <a:noFill/>
          <a:ln w="31750" algn="ctr">
            <a:solidFill>
              <a:srgbClr val="FF9933"/>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Processing Results (cont.)</a:t>
            </a:r>
          </a:p>
        </p:txBody>
      </p:sp>
      <p:sp>
        <p:nvSpPr>
          <p:cNvPr id="79875" name="Rectangle 3"/>
          <p:cNvSpPr>
            <a:spLocks noGrp="1" noChangeArrowheads="1"/>
          </p:cNvSpPr>
          <p:nvPr>
            <p:ph type="body" idx="4294967295"/>
          </p:nvPr>
        </p:nvSpPr>
        <p:spPr>
          <a:xfrm>
            <a:off x="268288" y="2343150"/>
            <a:ext cx="4678362" cy="3468688"/>
          </a:xfrm>
        </p:spPr>
        <p:txBody>
          <a:bodyPr/>
          <a:lstStyle/>
          <a:p>
            <a:pPr eaLnBrk="1" hangingPunct="1">
              <a:lnSpc>
                <a:spcPct val="120000"/>
              </a:lnSpc>
            </a:pPr>
            <a:r>
              <a:rPr lang="en-US" sz="1400" smtClean="0">
                <a:solidFill>
                  <a:schemeClr val="tx1"/>
                </a:solidFill>
              </a:rPr>
              <a:t>In glancing at the timeline, some participants focused on areas in bold that indicated that their benefits would decrease, and then ignored most of other benefit information in the timeline</a:t>
            </a:r>
          </a:p>
          <a:p>
            <a:pPr lvl="1" eaLnBrk="1" hangingPunct="1">
              <a:lnSpc>
                <a:spcPct val="120000"/>
              </a:lnSpc>
            </a:pPr>
            <a:r>
              <a:rPr lang="en-US" smtClean="0">
                <a:solidFill>
                  <a:schemeClr val="tx1"/>
                </a:solidFill>
              </a:rPr>
              <a:t>These participants often drew the conclusion that getting this job would be a bad idea, because their benefits would decrease</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In an attempt to find more information, some participants clicked on one of the month links</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The icons and key drew little attention</a:t>
            </a:r>
          </a:p>
        </p:txBody>
      </p:sp>
      <p:sp>
        <p:nvSpPr>
          <p:cNvPr id="79876"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Consumer participants largely viewed the Partial Time as an overview of benefits and not  as timeline on the Results Summary Page.</a:t>
            </a:r>
          </a:p>
        </p:txBody>
      </p:sp>
      <p:sp>
        <p:nvSpPr>
          <p:cNvPr id="79877"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7459FD80-705A-4AB2-8DF9-5EB643D19D57}" type="slidenum">
              <a:rPr lang="en-US" sz="900" i="0">
                <a:solidFill>
                  <a:schemeClr val="bg1"/>
                </a:solidFill>
                <a:latin typeface="Verdana" pitchFamily="34" charset="0"/>
              </a:rPr>
              <a:pPr eaLnBrk="0" hangingPunct="0">
                <a:spcBef>
                  <a:spcPct val="0"/>
                </a:spcBef>
                <a:buClrTx/>
                <a:buFontTx/>
                <a:buNone/>
              </a:pPr>
              <a:t>66</a:t>
            </a:fld>
            <a:endParaRPr lang="en-US" sz="900" i="0">
              <a:solidFill>
                <a:schemeClr val="bg1"/>
              </a:solidFill>
              <a:latin typeface="Verdana" pitchFamily="34" charset="0"/>
            </a:endParaRPr>
          </a:p>
        </p:txBody>
      </p:sp>
      <p:pic>
        <p:nvPicPr>
          <p:cNvPr id="79878" name="Picture 6" descr="Benefits_to_Work - Results_Summary_Timeline_1"/>
          <p:cNvPicPr>
            <a:picLocks noChangeAspect="1" noChangeArrowheads="1"/>
          </p:cNvPicPr>
          <p:nvPr/>
        </p:nvPicPr>
        <p:blipFill>
          <a:blip r:embed="rId3"/>
          <a:srcRect/>
          <a:stretch>
            <a:fillRect/>
          </a:stretch>
        </p:blipFill>
        <p:spPr bwMode="auto">
          <a:xfrm>
            <a:off x="5076825" y="2300288"/>
            <a:ext cx="3514725" cy="3417887"/>
          </a:xfrm>
          <a:prstGeom prst="rect">
            <a:avLst/>
          </a:prstGeom>
          <a:noFill/>
          <a:ln w="9525">
            <a:solidFill>
              <a:schemeClr val="folHlink"/>
            </a:solidFill>
            <a:miter lim="800000"/>
            <a:headEnd/>
            <a:tailEnd/>
          </a:ln>
        </p:spPr>
      </p:pic>
      <p:sp>
        <p:nvSpPr>
          <p:cNvPr id="79879" name="Rectangle 7"/>
          <p:cNvSpPr>
            <a:spLocks noChangeArrowheads="1"/>
          </p:cNvSpPr>
          <p:nvPr/>
        </p:nvSpPr>
        <p:spPr bwMode="auto">
          <a:xfrm>
            <a:off x="5756275" y="3516313"/>
            <a:ext cx="1781175" cy="146050"/>
          </a:xfrm>
          <a:prstGeom prst="rect">
            <a:avLst/>
          </a:prstGeom>
          <a:noFill/>
          <a:ln w="31750" algn="ctr">
            <a:solidFill>
              <a:srgbClr val="FF9933"/>
            </a:solidFill>
            <a:miter lim="800000"/>
            <a:headEnd/>
            <a:tailEnd/>
          </a:ln>
        </p:spPr>
        <p:txBody>
          <a:bodyPr wrap="none" anchor="ctr"/>
          <a:lstStyle/>
          <a:p>
            <a:endParaRPr lang="en-US"/>
          </a:p>
        </p:txBody>
      </p:sp>
      <p:sp>
        <p:nvSpPr>
          <p:cNvPr id="79880" name="Line 10"/>
          <p:cNvSpPr>
            <a:spLocks noChangeShapeType="1"/>
          </p:cNvSpPr>
          <p:nvPr/>
        </p:nvSpPr>
        <p:spPr bwMode="gray">
          <a:xfrm>
            <a:off x="4522788" y="2684463"/>
            <a:ext cx="1216025" cy="901700"/>
          </a:xfrm>
          <a:prstGeom prst="line">
            <a:avLst/>
          </a:prstGeom>
          <a:noFill/>
          <a:ln w="31750">
            <a:solidFill>
              <a:srgbClr val="FF9933"/>
            </a:solidFill>
            <a:round/>
            <a:headEnd/>
            <a:tailEnd type="triangle" w="med" len="med"/>
          </a:ln>
        </p:spPr>
        <p:txBody>
          <a:bodyPr/>
          <a:lstStyle/>
          <a:p>
            <a:endParaRPr lang="en-US"/>
          </a:p>
        </p:txBody>
      </p:sp>
      <p:sp>
        <p:nvSpPr>
          <p:cNvPr id="79881" name="Line 11"/>
          <p:cNvSpPr>
            <a:spLocks noChangeShapeType="1"/>
          </p:cNvSpPr>
          <p:nvPr/>
        </p:nvSpPr>
        <p:spPr bwMode="gray">
          <a:xfrm flipV="1">
            <a:off x="4383088" y="4132263"/>
            <a:ext cx="784225" cy="558800"/>
          </a:xfrm>
          <a:prstGeom prst="line">
            <a:avLst/>
          </a:prstGeom>
          <a:noFill/>
          <a:ln w="31750">
            <a:solidFill>
              <a:srgbClr val="FF9933"/>
            </a:solidFill>
            <a:round/>
            <a:headEnd/>
            <a:tailEnd type="triangle" w="med" len="med"/>
          </a:ln>
        </p:spPr>
        <p:txBody>
          <a:bodyPr/>
          <a:lstStyle/>
          <a:p>
            <a:endParaRPr lang="en-US"/>
          </a:p>
        </p:txBody>
      </p:sp>
      <p:sp>
        <p:nvSpPr>
          <p:cNvPr id="79882" name="Line 13"/>
          <p:cNvSpPr>
            <a:spLocks noChangeShapeType="1"/>
          </p:cNvSpPr>
          <p:nvPr/>
        </p:nvSpPr>
        <p:spPr bwMode="gray">
          <a:xfrm flipV="1">
            <a:off x="3849688" y="5453063"/>
            <a:ext cx="1216025" cy="177800"/>
          </a:xfrm>
          <a:prstGeom prst="line">
            <a:avLst/>
          </a:prstGeom>
          <a:noFill/>
          <a:ln w="31750">
            <a:solidFill>
              <a:srgbClr val="FF9933"/>
            </a:solidFill>
            <a:round/>
            <a:headEnd/>
            <a:tailEnd type="triangle" w="med" len="med"/>
          </a:ln>
        </p:spPr>
        <p:txBody>
          <a:bodyPr/>
          <a:lstStyle/>
          <a:p>
            <a:endParaRPr lang="en-US"/>
          </a:p>
        </p:txBody>
      </p:sp>
      <p:sp>
        <p:nvSpPr>
          <p:cNvPr id="79883" name="Line 14"/>
          <p:cNvSpPr>
            <a:spLocks noChangeShapeType="1"/>
          </p:cNvSpPr>
          <p:nvPr/>
        </p:nvSpPr>
        <p:spPr bwMode="gray">
          <a:xfrm flipV="1">
            <a:off x="3849688" y="4144963"/>
            <a:ext cx="1825625" cy="1498600"/>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514475" y="400050"/>
            <a:ext cx="7629525" cy="457200"/>
          </a:xfrm>
        </p:spPr>
        <p:txBody>
          <a:bodyPr/>
          <a:lstStyle/>
          <a:p>
            <a:pPr eaLnBrk="1" hangingPunct="1"/>
            <a:r>
              <a:rPr lang="en-US" smtClean="0"/>
              <a:t>Using Benefits to Work Estimator: Processing Results (cont.)</a:t>
            </a:r>
          </a:p>
        </p:txBody>
      </p:sp>
      <p:sp>
        <p:nvSpPr>
          <p:cNvPr id="80899" name="Rectangle 3"/>
          <p:cNvSpPr>
            <a:spLocks noGrp="1" noChangeArrowheads="1"/>
          </p:cNvSpPr>
          <p:nvPr>
            <p:ph type="body" idx="1"/>
          </p:nvPr>
        </p:nvSpPr>
        <p:spPr>
          <a:xfrm>
            <a:off x="457200" y="1930400"/>
            <a:ext cx="4445000" cy="4081463"/>
          </a:xfrm>
        </p:spPr>
        <p:txBody>
          <a:bodyPr/>
          <a:lstStyle/>
          <a:p>
            <a:pPr eaLnBrk="1" hangingPunct="1">
              <a:lnSpc>
                <a:spcPct val="120000"/>
              </a:lnSpc>
            </a:pPr>
            <a:r>
              <a:rPr lang="en-US" sz="1400" smtClean="0">
                <a:solidFill>
                  <a:schemeClr val="tx1"/>
                </a:solidFill>
              </a:rPr>
              <a:t>Most participants did not use the links in the Details section of the navigation until asked by the moderator</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Many participants did not use the Timeline, Tips, Report and Next Steps links until prompted</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None of the participants used the Back and Next Buttons present in this navigation</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Participants may have ignored this navigation because of the location and the visual treatment of this section of the page</a:t>
            </a:r>
            <a:endParaRPr lang="en-US" sz="1400" smtClean="0"/>
          </a:p>
        </p:txBody>
      </p:sp>
      <p:sp>
        <p:nvSpPr>
          <p:cNvPr id="80900" name="Text Box 5"/>
          <p:cNvSpPr txBox="1">
            <a:spLocks noChangeArrowheads="1"/>
          </p:cNvSpPr>
          <p:nvPr/>
        </p:nvSpPr>
        <p:spPr bwMode="auto">
          <a:xfrm>
            <a:off x="252413" y="11430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t>Participants ignored large portions of the navigation present at the top of the Results Summary.</a:t>
            </a:r>
          </a:p>
        </p:txBody>
      </p:sp>
      <p:grpSp>
        <p:nvGrpSpPr>
          <p:cNvPr id="80901" name="Group 5"/>
          <p:cNvGrpSpPr>
            <a:grpSpLocks/>
          </p:cNvGrpSpPr>
          <p:nvPr/>
        </p:nvGrpSpPr>
        <p:grpSpPr bwMode="auto">
          <a:xfrm>
            <a:off x="5407025" y="1965325"/>
            <a:ext cx="3051175" cy="3638550"/>
            <a:chOff x="3254" y="1230"/>
            <a:chExt cx="1922" cy="2292"/>
          </a:xfrm>
        </p:grpSpPr>
        <p:pic>
          <p:nvPicPr>
            <p:cNvPr id="80903" name="Picture 6" descr="Benefits_to_Work - Results_Summary_Top_1"/>
            <p:cNvPicPr>
              <a:picLocks noChangeAspect="1" noChangeArrowheads="1"/>
            </p:cNvPicPr>
            <p:nvPr/>
          </p:nvPicPr>
          <p:blipFill>
            <a:blip r:embed="rId2"/>
            <a:srcRect/>
            <a:stretch>
              <a:fillRect/>
            </a:stretch>
          </p:blipFill>
          <p:spPr bwMode="auto">
            <a:xfrm>
              <a:off x="3279" y="1230"/>
              <a:ext cx="1889" cy="2287"/>
            </a:xfrm>
            <a:prstGeom prst="rect">
              <a:avLst/>
            </a:prstGeom>
            <a:noFill/>
            <a:ln w="9525">
              <a:solidFill>
                <a:schemeClr val="folHlink"/>
              </a:solidFill>
              <a:miter lim="800000"/>
              <a:headEnd/>
              <a:tailEnd/>
            </a:ln>
          </p:spPr>
        </p:pic>
        <p:sp>
          <p:nvSpPr>
            <p:cNvPr id="80904" name="Line 7"/>
            <p:cNvSpPr>
              <a:spLocks noChangeShapeType="1"/>
            </p:cNvSpPr>
            <p:nvPr/>
          </p:nvSpPr>
          <p:spPr bwMode="auto">
            <a:xfrm>
              <a:off x="3254" y="3522"/>
              <a:ext cx="1922" cy="0"/>
            </a:xfrm>
            <a:prstGeom prst="line">
              <a:avLst/>
            </a:prstGeom>
            <a:noFill/>
            <a:ln w="28575">
              <a:solidFill>
                <a:schemeClr val="bg1"/>
              </a:solidFill>
              <a:round/>
              <a:headEnd/>
              <a:tailEnd/>
            </a:ln>
          </p:spPr>
          <p:txBody>
            <a:bodyPr/>
            <a:lstStyle/>
            <a:p>
              <a:endParaRPr lang="en-US"/>
            </a:p>
          </p:txBody>
        </p:sp>
      </p:grpSp>
      <p:pic>
        <p:nvPicPr>
          <p:cNvPr id="80902" name="Picture 9" descr="Benefits_to_Work - Results_Summary_Nav_Clip_1"/>
          <p:cNvPicPr>
            <a:picLocks noChangeAspect="1" noChangeArrowheads="1"/>
          </p:cNvPicPr>
          <p:nvPr/>
        </p:nvPicPr>
        <p:blipFill>
          <a:blip r:embed="rId3"/>
          <a:srcRect/>
          <a:stretch>
            <a:fillRect/>
          </a:stretch>
        </p:blipFill>
        <p:spPr bwMode="auto">
          <a:xfrm>
            <a:off x="4772025" y="2800350"/>
            <a:ext cx="4171950" cy="328613"/>
          </a:xfrm>
          <a:prstGeom prst="rect">
            <a:avLst/>
          </a:prstGeom>
          <a:noFill/>
          <a:ln w="9525">
            <a:solidFill>
              <a:schemeClr val="folHlink"/>
            </a:solid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Processing Results (cont.)</a:t>
            </a:r>
          </a:p>
        </p:txBody>
      </p:sp>
      <p:sp>
        <p:nvSpPr>
          <p:cNvPr id="81923" name="Rectangle 3"/>
          <p:cNvSpPr>
            <a:spLocks noGrp="1" noChangeArrowheads="1"/>
          </p:cNvSpPr>
          <p:nvPr>
            <p:ph type="body" idx="4294967295"/>
          </p:nvPr>
        </p:nvSpPr>
        <p:spPr>
          <a:xfrm>
            <a:off x="268288" y="2000250"/>
            <a:ext cx="4106862" cy="3811588"/>
          </a:xfrm>
        </p:spPr>
        <p:txBody>
          <a:bodyPr/>
          <a:lstStyle/>
          <a:p>
            <a:pPr eaLnBrk="1" hangingPunct="1">
              <a:lnSpc>
                <a:spcPct val="120000"/>
              </a:lnSpc>
            </a:pPr>
            <a:r>
              <a:rPr lang="en-US" sz="1400" smtClean="0">
                <a:solidFill>
                  <a:schemeClr val="tx1"/>
                </a:solidFill>
              </a:rPr>
              <a:t>Participants had difficulty determining the current month and did not understand how to navigate from month to month</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The table was difficult for most to interpret and comprehend</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The terminology used was confusing and the benefit explanations were lacking, leaving some participants to worry if taking a job would be a good idea</a:t>
            </a:r>
          </a:p>
          <a:p>
            <a:pPr lvl="1" eaLnBrk="1" hangingPunct="1">
              <a:lnSpc>
                <a:spcPct val="120000"/>
              </a:lnSpc>
            </a:pPr>
            <a:r>
              <a:rPr lang="en-US" sz="1200" smtClean="0">
                <a:solidFill>
                  <a:schemeClr val="tx1"/>
                </a:solidFill>
              </a:rPr>
              <a:t>“It seems scary”</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The button at the bottom of the page was largely ignored</a:t>
            </a:r>
          </a:p>
          <a:p>
            <a:pPr eaLnBrk="1" hangingPunct="1">
              <a:lnSpc>
                <a:spcPct val="120000"/>
              </a:lnSpc>
            </a:pPr>
            <a:endParaRPr lang="en-US" sz="1400" smtClean="0">
              <a:solidFill>
                <a:schemeClr val="tx1"/>
              </a:solidFill>
            </a:endParaRPr>
          </a:p>
          <a:p>
            <a:pPr eaLnBrk="1" hangingPunct="1">
              <a:lnSpc>
                <a:spcPct val="120000"/>
              </a:lnSpc>
            </a:pPr>
            <a:endParaRPr lang="en-US" sz="1400" smtClean="0">
              <a:solidFill>
                <a:schemeClr val="tx1"/>
              </a:solidFill>
            </a:endParaRPr>
          </a:p>
        </p:txBody>
      </p:sp>
      <p:sp>
        <p:nvSpPr>
          <p:cNvPr id="81924"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The Monthly Income/Expense Page overwhelmed and confused most consumer participants.</a:t>
            </a:r>
          </a:p>
        </p:txBody>
      </p:sp>
      <p:sp>
        <p:nvSpPr>
          <p:cNvPr id="81925"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BDA6A12A-7694-4EF0-A2DB-FF3278882A4E}" type="slidenum">
              <a:rPr lang="en-US" sz="900" i="0">
                <a:solidFill>
                  <a:schemeClr val="bg1"/>
                </a:solidFill>
                <a:latin typeface="Verdana" pitchFamily="34" charset="0"/>
              </a:rPr>
              <a:pPr eaLnBrk="0" hangingPunct="0">
                <a:spcBef>
                  <a:spcPct val="0"/>
                </a:spcBef>
                <a:buClrTx/>
                <a:buFontTx/>
                <a:buNone/>
              </a:pPr>
              <a:t>68</a:t>
            </a:fld>
            <a:endParaRPr lang="en-US" sz="900" i="0">
              <a:solidFill>
                <a:schemeClr val="bg1"/>
              </a:solidFill>
              <a:latin typeface="Verdana" pitchFamily="34" charset="0"/>
            </a:endParaRPr>
          </a:p>
        </p:txBody>
      </p:sp>
      <p:pic>
        <p:nvPicPr>
          <p:cNvPr id="81926" name="Picture 7" descr="Benefits_to_Work - Monthly_Income_Expense_1"/>
          <p:cNvPicPr>
            <a:picLocks noChangeAspect="1" noChangeArrowheads="1"/>
          </p:cNvPicPr>
          <p:nvPr/>
        </p:nvPicPr>
        <p:blipFill>
          <a:blip r:embed="rId3"/>
          <a:srcRect/>
          <a:stretch>
            <a:fillRect/>
          </a:stretch>
        </p:blipFill>
        <p:spPr bwMode="auto">
          <a:xfrm>
            <a:off x="6059488" y="1716088"/>
            <a:ext cx="2463800" cy="4175125"/>
          </a:xfrm>
          <a:prstGeom prst="rect">
            <a:avLst/>
          </a:prstGeom>
          <a:noFill/>
          <a:ln w="9525">
            <a:solidFill>
              <a:schemeClr val="folHlink"/>
            </a:solidFill>
            <a:miter lim="800000"/>
            <a:headEnd/>
            <a:tailEnd/>
          </a:ln>
        </p:spPr>
      </p:pic>
      <p:sp>
        <p:nvSpPr>
          <p:cNvPr id="81927" name="Text Box 11"/>
          <p:cNvSpPr txBox="1">
            <a:spLocks noChangeArrowheads="1"/>
          </p:cNvSpPr>
          <p:nvPr/>
        </p:nvSpPr>
        <p:spPr bwMode="auto">
          <a:xfrm>
            <a:off x="5953125" y="5889625"/>
            <a:ext cx="2633663" cy="274638"/>
          </a:xfrm>
          <a:prstGeom prst="rect">
            <a:avLst/>
          </a:prstGeom>
          <a:noFill/>
          <a:ln w="9525" algn="ctr">
            <a:noFill/>
            <a:miter lim="800000"/>
            <a:headEnd/>
            <a:tailEnd/>
          </a:ln>
        </p:spPr>
        <p:txBody>
          <a:bodyPr wrap="none">
            <a:spAutoFit/>
          </a:bodyPr>
          <a:lstStyle/>
          <a:p>
            <a:pPr marL="342900" indent="-342900">
              <a:buFontTx/>
              <a:buNone/>
            </a:pPr>
            <a:r>
              <a:rPr lang="en-US" sz="1200"/>
              <a:t>“I don’t know…it seems confusing.”</a:t>
            </a:r>
          </a:p>
        </p:txBody>
      </p:sp>
      <p:sp>
        <p:nvSpPr>
          <p:cNvPr id="81928" name="Rectangle 12"/>
          <p:cNvSpPr>
            <a:spLocks noChangeArrowheads="1"/>
          </p:cNvSpPr>
          <p:nvPr/>
        </p:nvSpPr>
        <p:spPr bwMode="auto">
          <a:xfrm>
            <a:off x="7902575" y="5713413"/>
            <a:ext cx="625475" cy="171450"/>
          </a:xfrm>
          <a:prstGeom prst="rect">
            <a:avLst/>
          </a:prstGeom>
          <a:noFill/>
          <a:ln w="31750" algn="ctr">
            <a:solidFill>
              <a:srgbClr val="FF9933"/>
            </a:solidFill>
            <a:miter lim="800000"/>
            <a:headEnd/>
            <a:tailEnd/>
          </a:ln>
        </p:spPr>
        <p:txBody>
          <a:bodyPr wrap="none" anchor="ctr"/>
          <a:lstStyle/>
          <a:p>
            <a:endParaRPr lang="en-US"/>
          </a:p>
        </p:txBody>
      </p:sp>
      <p:sp>
        <p:nvSpPr>
          <p:cNvPr id="81929" name="Line 13"/>
          <p:cNvSpPr>
            <a:spLocks noChangeShapeType="1"/>
          </p:cNvSpPr>
          <p:nvPr/>
        </p:nvSpPr>
        <p:spPr bwMode="gray">
          <a:xfrm>
            <a:off x="4141788" y="5770563"/>
            <a:ext cx="3730625" cy="12700"/>
          </a:xfrm>
          <a:prstGeom prst="line">
            <a:avLst/>
          </a:prstGeom>
          <a:noFill/>
          <a:ln w="31750">
            <a:solidFill>
              <a:srgbClr val="FF9933"/>
            </a:solidFill>
            <a:round/>
            <a:headEnd/>
            <a:tailEnd type="triangle" w="med" len="med"/>
          </a:ln>
        </p:spPr>
        <p:txBody>
          <a:bodyPr/>
          <a:lstStyle/>
          <a:p>
            <a:endParaRPr lang="en-US"/>
          </a:p>
        </p:txBody>
      </p:sp>
      <p:sp>
        <p:nvSpPr>
          <p:cNvPr id="81930" name="Rectangle 14"/>
          <p:cNvSpPr>
            <a:spLocks noChangeArrowheads="1"/>
          </p:cNvSpPr>
          <p:nvPr/>
        </p:nvSpPr>
        <p:spPr bwMode="auto">
          <a:xfrm>
            <a:off x="6073775" y="1827213"/>
            <a:ext cx="1260475" cy="336550"/>
          </a:xfrm>
          <a:prstGeom prst="rect">
            <a:avLst/>
          </a:prstGeom>
          <a:noFill/>
          <a:ln w="31750" algn="ctr">
            <a:solidFill>
              <a:srgbClr val="FF9933"/>
            </a:solidFill>
            <a:miter lim="800000"/>
            <a:headEnd/>
            <a:tailEnd/>
          </a:ln>
        </p:spPr>
        <p:txBody>
          <a:bodyPr wrap="none" anchor="ctr"/>
          <a:lstStyle/>
          <a:p>
            <a:endParaRPr lang="en-US"/>
          </a:p>
        </p:txBody>
      </p:sp>
      <p:sp>
        <p:nvSpPr>
          <p:cNvPr id="81931" name="Line 15"/>
          <p:cNvSpPr>
            <a:spLocks noChangeShapeType="1"/>
          </p:cNvSpPr>
          <p:nvPr/>
        </p:nvSpPr>
        <p:spPr bwMode="gray">
          <a:xfrm flipV="1">
            <a:off x="4192588" y="1998663"/>
            <a:ext cx="1863725" cy="241300"/>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Processing Results (cont.)</a:t>
            </a:r>
          </a:p>
        </p:txBody>
      </p:sp>
      <p:sp>
        <p:nvSpPr>
          <p:cNvPr id="82947" name="Rectangle 3"/>
          <p:cNvSpPr>
            <a:spLocks noGrp="1" noChangeArrowheads="1"/>
          </p:cNvSpPr>
          <p:nvPr>
            <p:ph type="body" idx="4294967295"/>
          </p:nvPr>
        </p:nvSpPr>
        <p:spPr>
          <a:xfrm>
            <a:off x="268288" y="2000250"/>
            <a:ext cx="4106862" cy="3811588"/>
          </a:xfrm>
        </p:spPr>
        <p:txBody>
          <a:bodyPr/>
          <a:lstStyle/>
          <a:p>
            <a:pPr eaLnBrk="1" hangingPunct="1">
              <a:lnSpc>
                <a:spcPct val="120000"/>
              </a:lnSpc>
            </a:pPr>
            <a:r>
              <a:rPr lang="en-US" sz="1400" smtClean="0">
                <a:solidFill>
                  <a:schemeClr val="tx1"/>
                </a:solidFill>
              </a:rPr>
              <a:t>Participants could not draw any firm conclusions about how their benefits would change from this information</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These pages had many of the same issues noted for the Monthly Income/Expense Page</a:t>
            </a:r>
          </a:p>
          <a:p>
            <a:pPr eaLnBrk="1" hangingPunct="1">
              <a:lnSpc>
                <a:spcPct val="120000"/>
              </a:lnSpc>
            </a:pPr>
            <a:endParaRPr lang="en-US" sz="1400" smtClean="0">
              <a:solidFill>
                <a:schemeClr val="tx1"/>
              </a:solidFill>
            </a:endParaRPr>
          </a:p>
        </p:txBody>
      </p:sp>
      <p:sp>
        <p:nvSpPr>
          <p:cNvPr id="82948"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The Monthly SSA/MSA and Income/Expense Spreadsheet Pages also were extremely confusing for most consumer participants.</a:t>
            </a:r>
          </a:p>
        </p:txBody>
      </p:sp>
      <p:sp>
        <p:nvSpPr>
          <p:cNvPr id="82949"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F5482F84-B0FF-44C3-9937-7A49444A17E2}" type="slidenum">
              <a:rPr lang="en-US" sz="900" i="0">
                <a:solidFill>
                  <a:schemeClr val="bg1"/>
                </a:solidFill>
                <a:latin typeface="Verdana" pitchFamily="34" charset="0"/>
              </a:rPr>
              <a:pPr eaLnBrk="0" hangingPunct="0">
                <a:spcBef>
                  <a:spcPct val="0"/>
                </a:spcBef>
                <a:buClrTx/>
                <a:buFontTx/>
                <a:buNone/>
              </a:pPr>
              <a:t>69</a:t>
            </a:fld>
            <a:endParaRPr lang="en-US" sz="900" i="0">
              <a:solidFill>
                <a:schemeClr val="bg1"/>
              </a:solidFill>
              <a:latin typeface="Verdana" pitchFamily="34" charset="0"/>
            </a:endParaRPr>
          </a:p>
        </p:txBody>
      </p:sp>
      <p:pic>
        <p:nvPicPr>
          <p:cNvPr id="82950" name="Picture 7" descr="Benefits_to_Work - Monthly_SSI_MSA_1"/>
          <p:cNvPicPr>
            <a:picLocks noChangeAspect="1" noChangeArrowheads="1"/>
          </p:cNvPicPr>
          <p:nvPr/>
        </p:nvPicPr>
        <p:blipFill>
          <a:blip r:embed="rId3"/>
          <a:srcRect/>
          <a:stretch>
            <a:fillRect/>
          </a:stretch>
        </p:blipFill>
        <p:spPr bwMode="auto">
          <a:xfrm>
            <a:off x="4700588" y="1887538"/>
            <a:ext cx="2601912" cy="4149725"/>
          </a:xfrm>
          <a:prstGeom prst="rect">
            <a:avLst/>
          </a:prstGeom>
          <a:noFill/>
          <a:ln w="9525">
            <a:solidFill>
              <a:schemeClr val="folHlink"/>
            </a:solidFill>
            <a:miter lim="800000"/>
            <a:headEnd/>
            <a:tailEnd/>
          </a:ln>
        </p:spPr>
      </p:pic>
      <p:pic>
        <p:nvPicPr>
          <p:cNvPr id="82951" name="Picture 8" descr="Benefits_to_Work - Income_Expense_Spreadsheet_1"/>
          <p:cNvPicPr>
            <a:picLocks noChangeAspect="1" noChangeArrowheads="1"/>
          </p:cNvPicPr>
          <p:nvPr/>
        </p:nvPicPr>
        <p:blipFill>
          <a:blip r:embed="rId4"/>
          <a:srcRect/>
          <a:stretch>
            <a:fillRect/>
          </a:stretch>
        </p:blipFill>
        <p:spPr bwMode="auto">
          <a:xfrm>
            <a:off x="6792913" y="1879600"/>
            <a:ext cx="2133600" cy="4178300"/>
          </a:xfrm>
          <a:prstGeom prst="rect">
            <a:avLst/>
          </a:prstGeom>
          <a:noFill/>
          <a:ln w="9525">
            <a:solidFill>
              <a:schemeClr val="folHlink"/>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1036"/>
          <p:cNvSpPr txBox="1">
            <a:spLocks noGrp="1" noChangeArrowheads="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3A1ABCA4-CCA8-4881-9A75-0623504A40E5}" type="slidenum">
              <a:rPr lang="en-US" sz="900" i="0">
                <a:solidFill>
                  <a:schemeClr val="bg1"/>
                </a:solidFill>
                <a:latin typeface="Verdana" pitchFamily="34" charset="0"/>
              </a:rPr>
              <a:pPr eaLnBrk="0" hangingPunct="0">
                <a:spcBef>
                  <a:spcPct val="0"/>
                </a:spcBef>
                <a:buClrTx/>
                <a:buFontTx/>
                <a:buNone/>
              </a:pPr>
              <a:t>7</a:t>
            </a:fld>
            <a:endParaRPr lang="en-US" sz="900" i="0">
              <a:solidFill>
                <a:schemeClr val="bg1"/>
              </a:solidFill>
              <a:latin typeface="Verdana" pitchFamily="34" charset="0"/>
            </a:endParaRPr>
          </a:p>
        </p:txBody>
      </p:sp>
      <p:sp>
        <p:nvSpPr>
          <p:cNvPr id="380931" name="Text Box 2"/>
          <p:cNvSpPr>
            <a:spLocks noChangeArrowheads="1"/>
          </p:cNvSpPr>
          <p:nvPr>
            <p:ph type="subTitle" idx="4294967295"/>
          </p:nvPr>
        </p:nvSpPr>
        <p:spPr>
          <a:xfrm>
            <a:off x="714375" y="2430463"/>
            <a:ext cx="6400800" cy="512762"/>
          </a:xfrm>
          <a:noFill/>
        </p:spPr>
        <p:txBody>
          <a:bodyPr/>
          <a:lstStyle/>
          <a:p>
            <a:pPr marL="0" indent="0" eaLnBrk="1" hangingPunct="1">
              <a:spcBef>
                <a:spcPct val="50000"/>
              </a:spcBef>
              <a:buClrTx/>
              <a:buFontTx/>
              <a:buNone/>
            </a:pPr>
            <a:r>
              <a:rPr lang="en-US" sz="2400" smtClean="0">
                <a:solidFill>
                  <a:srgbClr val="15177D"/>
                </a:solidFill>
              </a:rPr>
              <a:t>Executive Summary</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idx="4294967295"/>
          </p:nvPr>
        </p:nvSpPr>
        <p:spPr>
          <a:xfrm>
            <a:off x="268288" y="2000250"/>
            <a:ext cx="4106862" cy="3811588"/>
          </a:xfrm>
        </p:spPr>
        <p:txBody>
          <a:bodyPr/>
          <a:lstStyle/>
          <a:p>
            <a:pPr eaLnBrk="1" hangingPunct="1">
              <a:lnSpc>
                <a:spcPct val="120000"/>
              </a:lnSpc>
            </a:pPr>
            <a:r>
              <a:rPr lang="en-US" sz="1400" smtClean="0">
                <a:solidFill>
                  <a:schemeClr val="tx1"/>
                </a:solidFill>
              </a:rPr>
              <a:t>Participants liked seeing a quick snapshot of how their health benefits may change, since keeping these benefits was very important to them</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Participants could understood how to use the key and symbols to read the timeline</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A couple of participants remarked that they liked the summary of benefits changes provided at the right of the graph</a:t>
            </a:r>
          </a:p>
        </p:txBody>
      </p:sp>
      <p:sp>
        <p:nvSpPr>
          <p:cNvPr id="83971" name="Text Box 5"/>
          <p:cNvSpPr txBox="1">
            <a:spLocks noChangeArrowheads="1"/>
          </p:cNvSpPr>
          <p:nvPr/>
        </p:nvSpPr>
        <p:spPr bwMode="auto">
          <a:xfrm>
            <a:off x="252413" y="1244600"/>
            <a:ext cx="8488362" cy="385763"/>
          </a:xfrm>
          <a:prstGeom prst="rect">
            <a:avLst/>
          </a:prstGeom>
          <a:noFill/>
          <a:ln w="9525" algn="ctr">
            <a:noFill/>
            <a:miter lim="800000"/>
            <a:headEnd/>
            <a:tailEnd/>
          </a:ln>
        </p:spPr>
        <p:txBody>
          <a:bodyPr>
            <a:spAutoFit/>
          </a:bodyPr>
          <a:lstStyle/>
          <a:p>
            <a:pPr>
              <a:lnSpc>
                <a:spcPct val="120000"/>
              </a:lnSpc>
              <a:buFontTx/>
              <a:buNone/>
            </a:pPr>
            <a:r>
              <a:rPr lang="en-US" sz="1600" i="0">
                <a:solidFill>
                  <a:schemeClr val="tx1"/>
                </a:solidFill>
              </a:rPr>
              <a:t>Consumers could easily comprehend and understand the information on the Health Page.</a:t>
            </a:r>
          </a:p>
        </p:txBody>
      </p:sp>
      <p:sp>
        <p:nvSpPr>
          <p:cNvPr id="83972"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6325C957-2575-4280-87FF-4EDBC354FE74}" type="slidenum">
              <a:rPr lang="en-US" sz="900" i="0">
                <a:solidFill>
                  <a:schemeClr val="bg1"/>
                </a:solidFill>
                <a:latin typeface="Verdana" pitchFamily="34" charset="0"/>
              </a:rPr>
              <a:pPr eaLnBrk="0" hangingPunct="0">
                <a:spcBef>
                  <a:spcPct val="0"/>
                </a:spcBef>
                <a:buClrTx/>
                <a:buFontTx/>
                <a:buNone/>
              </a:pPr>
              <a:t>70</a:t>
            </a:fld>
            <a:endParaRPr lang="en-US" sz="900" i="0">
              <a:solidFill>
                <a:schemeClr val="bg1"/>
              </a:solidFill>
              <a:latin typeface="Verdana" pitchFamily="34" charset="0"/>
            </a:endParaRPr>
          </a:p>
        </p:txBody>
      </p:sp>
      <p:grpSp>
        <p:nvGrpSpPr>
          <p:cNvPr id="83973" name="Group 10"/>
          <p:cNvGrpSpPr>
            <a:grpSpLocks/>
          </p:cNvGrpSpPr>
          <p:nvPr/>
        </p:nvGrpSpPr>
        <p:grpSpPr bwMode="auto">
          <a:xfrm>
            <a:off x="5127625" y="2143125"/>
            <a:ext cx="3317875" cy="3968750"/>
            <a:chOff x="2870" y="1078"/>
            <a:chExt cx="2202" cy="2772"/>
          </a:xfrm>
        </p:grpSpPr>
        <p:pic>
          <p:nvPicPr>
            <p:cNvPr id="83980" name="Picture 8" descr="Benefits_to_Work - Health_Top_1"/>
            <p:cNvPicPr>
              <a:picLocks noChangeAspect="1" noChangeArrowheads="1"/>
            </p:cNvPicPr>
            <p:nvPr/>
          </p:nvPicPr>
          <p:blipFill>
            <a:blip r:embed="rId3"/>
            <a:srcRect/>
            <a:stretch>
              <a:fillRect/>
            </a:stretch>
          </p:blipFill>
          <p:spPr bwMode="auto">
            <a:xfrm>
              <a:off x="2870" y="1078"/>
              <a:ext cx="2196" cy="2764"/>
            </a:xfrm>
            <a:prstGeom prst="rect">
              <a:avLst/>
            </a:prstGeom>
            <a:noFill/>
            <a:ln w="9525">
              <a:solidFill>
                <a:schemeClr val="folHlink"/>
              </a:solidFill>
              <a:miter lim="800000"/>
              <a:headEnd/>
              <a:tailEnd/>
            </a:ln>
          </p:spPr>
        </p:pic>
        <p:sp>
          <p:nvSpPr>
            <p:cNvPr id="83981" name="Line 9"/>
            <p:cNvSpPr>
              <a:spLocks noChangeShapeType="1"/>
            </p:cNvSpPr>
            <p:nvPr/>
          </p:nvSpPr>
          <p:spPr bwMode="auto">
            <a:xfrm>
              <a:off x="2878" y="3850"/>
              <a:ext cx="2194" cy="0"/>
            </a:xfrm>
            <a:prstGeom prst="line">
              <a:avLst/>
            </a:prstGeom>
            <a:noFill/>
            <a:ln w="28575">
              <a:solidFill>
                <a:schemeClr val="bg1"/>
              </a:solidFill>
              <a:round/>
              <a:headEnd/>
              <a:tailEnd/>
            </a:ln>
          </p:spPr>
          <p:txBody>
            <a:bodyPr/>
            <a:lstStyle/>
            <a:p>
              <a:endParaRPr lang="en-US"/>
            </a:p>
          </p:txBody>
        </p:sp>
      </p:grpSp>
      <p:sp>
        <p:nvSpPr>
          <p:cNvPr id="83974" name="Rectangle 13"/>
          <p:cNvSpPr>
            <a:spLocks noChangeArrowheads="1"/>
          </p:cNvSpPr>
          <p:nvPr/>
        </p:nvSpPr>
        <p:spPr bwMode="auto">
          <a:xfrm>
            <a:off x="5159375" y="3363913"/>
            <a:ext cx="3254375" cy="781050"/>
          </a:xfrm>
          <a:prstGeom prst="rect">
            <a:avLst/>
          </a:prstGeom>
          <a:noFill/>
          <a:ln w="31750" algn="ctr">
            <a:solidFill>
              <a:srgbClr val="FF9933"/>
            </a:solidFill>
            <a:miter lim="800000"/>
            <a:headEnd/>
            <a:tailEnd/>
          </a:ln>
        </p:spPr>
        <p:txBody>
          <a:bodyPr wrap="none" anchor="ctr"/>
          <a:lstStyle/>
          <a:p>
            <a:endParaRPr lang="en-US"/>
          </a:p>
        </p:txBody>
      </p:sp>
      <p:sp>
        <p:nvSpPr>
          <p:cNvPr id="83975" name="Line 14"/>
          <p:cNvSpPr>
            <a:spLocks noChangeShapeType="1"/>
          </p:cNvSpPr>
          <p:nvPr/>
        </p:nvSpPr>
        <p:spPr bwMode="gray">
          <a:xfrm flipV="1">
            <a:off x="4306888" y="3611563"/>
            <a:ext cx="784225" cy="0"/>
          </a:xfrm>
          <a:prstGeom prst="line">
            <a:avLst/>
          </a:prstGeom>
          <a:noFill/>
          <a:ln w="31750">
            <a:solidFill>
              <a:srgbClr val="FF9933"/>
            </a:solidFill>
            <a:round/>
            <a:headEnd/>
            <a:tailEnd type="triangle" w="med" len="med"/>
          </a:ln>
        </p:spPr>
        <p:txBody>
          <a:bodyPr/>
          <a:lstStyle/>
          <a:p>
            <a:endParaRPr lang="en-US"/>
          </a:p>
        </p:txBody>
      </p:sp>
      <p:sp>
        <p:nvSpPr>
          <p:cNvPr id="83976" name="Rectangle 15"/>
          <p:cNvSpPr>
            <a:spLocks noChangeArrowheads="1"/>
          </p:cNvSpPr>
          <p:nvPr/>
        </p:nvSpPr>
        <p:spPr bwMode="auto">
          <a:xfrm>
            <a:off x="5197475" y="4786313"/>
            <a:ext cx="371475" cy="171450"/>
          </a:xfrm>
          <a:prstGeom prst="rect">
            <a:avLst/>
          </a:prstGeom>
          <a:noFill/>
          <a:ln w="31750" algn="ctr">
            <a:solidFill>
              <a:srgbClr val="FF9933"/>
            </a:solidFill>
            <a:miter lim="800000"/>
            <a:headEnd/>
            <a:tailEnd/>
          </a:ln>
        </p:spPr>
        <p:txBody>
          <a:bodyPr wrap="none" anchor="ctr"/>
          <a:lstStyle/>
          <a:p>
            <a:endParaRPr lang="en-US"/>
          </a:p>
        </p:txBody>
      </p:sp>
      <p:sp>
        <p:nvSpPr>
          <p:cNvPr id="83977" name="Rectangle 16"/>
          <p:cNvSpPr>
            <a:spLocks noChangeArrowheads="1"/>
          </p:cNvSpPr>
          <p:nvPr/>
        </p:nvSpPr>
        <p:spPr bwMode="auto">
          <a:xfrm>
            <a:off x="6124575" y="4570413"/>
            <a:ext cx="2238375" cy="806450"/>
          </a:xfrm>
          <a:prstGeom prst="rect">
            <a:avLst/>
          </a:prstGeom>
          <a:noFill/>
          <a:ln w="31750" algn="ctr">
            <a:solidFill>
              <a:srgbClr val="FF9933"/>
            </a:solidFill>
            <a:miter lim="800000"/>
            <a:headEnd/>
            <a:tailEnd/>
          </a:ln>
        </p:spPr>
        <p:txBody>
          <a:bodyPr wrap="none" anchor="ctr"/>
          <a:lstStyle/>
          <a:p>
            <a:endParaRPr lang="en-US"/>
          </a:p>
        </p:txBody>
      </p:sp>
      <p:sp>
        <p:nvSpPr>
          <p:cNvPr id="83978" name="Line 17"/>
          <p:cNvSpPr>
            <a:spLocks noChangeShapeType="1"/>
          </p:cNvSpPr>
          <p:nvPr/>
        </p:nvSpPr>
        <p:spPr bwMode="gray">
          <a:xfrm flipV="1">
            <a:off x="4014788" y="4614863"/>
            <a:ext cx="1952625" cy="0"/>
          </a:xfrm>
          <a:prstGeom prst="line">
            <a:avLst/>
          </a:prstGeom>
          <a:noFill/>
          <a:ln w="31750">
            <a:solidFill>
              <a:srgbClr val="FF9933"/>
            </a:solidFill>
            <a:round/>
            <a:headEnd/>
            <a:tailEnd type="triangle" w="med" len="med"/>
          </a:ln>
        </p:spPr>
        <p:txBody>
          <a:bodyPr/>
          <a:lstStyle/>
          <a:p>
            <a:endParaRPr lang="en-US"/>
          </a:p>
        </p:txBody>
      </p:sp>
      <p:sp>
        <p:nvSpPr>
          <p:cNvPr id="14" name="Rectangle 2"/>
          <p:cNvSpPr txBox="1">
            <a:spLocks noChangeArrowheads="1"/>
          </p:cNvSpPr>
          <p:nvPr/>
        </p:nvSpPr>
        <p:spPr bwMode="auto">
          <a:xfrm>
            <a:off x="1514475" y="400050"/>
            <a:ext cx="7629525" cy="457200"/>
          </a:xfrm>
          <a:prstGeom prst="rect">
            <a:avLst/>
          </a:prstGeom>
          <a:noFill/>
          <a:ln w="9525">
            <a:noFill/>
            <a:miter lim="800000"/>
            <a:headEnd/>
            <a:tailEnd/>
          </a:ln>
        </p:spPr>
        <p:txBody>
          <a:bodyPr anchor="ctr"/>
          <a:lstStyle/>
          <a:p>
            <a:pPr>
              <a:spcBef>
                <a:spcPct val="0"/>
              </a:spcBef>
              <a:buClrTx/>
              <a:buFontTx/>
              <a:buNone/>
            </a:pPr>
            <a:r>
              <a:rPr lang="en-US" sz="2000" i="0">
                <a:solidFill>
                  <a:schemeClr val="bg1"/>
                </a:solidFill>
              </a:rPr>
              <a:t>Using Benefits to Work Estimator: Processing Results</a:t>
            </a:r>
            <a:r>
              <a:rPr lang="en-US" i="0">
                <a:solidFill>
                  <a:schemeClr val="bg1"/>
                </a:solidFill>
              </a:rPr>
              <a:t> </a:t>
            </a:r>
            <a:r>
              <a:rPr lang="en-US" sz="2000" i="0">
                <a:solidFill>
                  <a:schemeClr val="bg1"/>
                </a:solidFill>
              </a:rPr>
              <a:t>(cont.)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idx="4294967295"/>
          </p:nvPr>
        </p:nvSpPr>
        <p:spPr>
          <a:xfrm>
            <a:off x="268288" y="2000250"/>
            <a:ext cx="4106862" cy="3811588"/>
          </a:xfrm>
        </p:spPr>
        <p:txBody>
          <a:bodyPr/>
          <a:lstStyle/>
          <a:p>
            <a:pPr eaLnBrk="1" hangingPunct="1">
              <a:lnSpc>
                <a:spcPct val="120000"/>
              </a:lnSpc>
            </a:pPr>
            <a:r>
              <a:rPr lang="en-US" sz="1400" smtClean="0">
                <a:solidFill>
                  <a:schemeClr val="tx1"/>
                </a:solidFill>
              </a:rPr>
              <a:t>Many participants did not click on the month links</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When probed, most participants did not understand the meaning of the yellow highlight on month links and did not notice the explanatory text about this highlight</a:t>
            </a:r>
          </a:p>
        </p:txBody>
      </p:sp>
      <p:sp>
        <p:nvSpPr>
          <p:cNvPr id="84995" name="Text Box 5"/>
          <p:cNvSpPr txBox="1">
            <a:spLocks noChangeArrowheads="1"/>
          </p:cNvSpPr>
          <p:nvPr/>
        </p:nvSpPr>
        <p:spPr bwMode="auto">
          <a:xfrm>
            <a:off x="252413" y="1244600"/>
            <a:ext cx="8488362" cy="385763"/>
          </a:xfrm>
          <a:prstGeom prst="rect">
            <a:avLst/>
          </a:prstGeom>
          <a:noFill/>
          <a:ln w="9525" algn="ctr">
            <a:noFill/>
            <a:miter lim="800000"/>
            <a:headEnd/>
            <a:tailEnd/>
          </a:ln>
        </p:spPr>
        <p:txBody>
          <a:bodyPr>
            <a:spAutoFit/>
          </a:bodyPr>
          <a:lstStyle/>
          <a:p>
            <a:pPr>
              <a:lnSpc>
                <a:spcPct val="120000"/>
              </a:lnSpc>
              <a:buFontTx/>
              <a:buNone/>
            </a:pPr>
            <a:r>
              <a:rPr lang="en-US" sz="1600" i="0">
                <a:solidFill>
                  <a:schemeClr val="tx1"/>
                </a:solidFill>
              </a:rPr>
              <a:t>Consumers did not notice or use the month links on the Health Page.</a:t>
            </a:r>
          </a:p>
        </p:txBody>
      </p:sp>
      <p:sp>
        <p:nvSpPr>
          <p:cNvPr id="84996"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568EB40C-2520-4B8E-94F8-2226B11E47B6}" type="slidenum">
              <a:rPr lang="en-US" sz="900" i="0">
                <a:solidFill>
                  <a:schemeClr val="bg1"/>
                </a:solidFill>
                <a:latin typeface="Verdana" pitchFamily="34" charset="0"/>
              </a:rPr>
              <a:pPr eaLnBrk="0" hangingPunct="0">
                <a:spcBef>
                  <a:spcPct val="0"/>
                </a:spcBef>
                <a:buClrTx/>
                <a:buFontTx/>
                <a:buNone/>
              </a:pPr>
              <a:t>71</a:t>
            </a:fld>
            <a:endParaRPr lang="en-US" sz="900" i="0">
              <a:solidFill>
                <a:schemeClr val="bg1"/>
              </a:solidFill>
              <a:latin typeface="Verdana" pitchFamily="34" charset="0"/>
            </a:endParaRPr>
          </a:p>
        </p:txBody>
      </p:sp>
      <p:grpSp>
        <p:nvGrpSpPr>
          <p:cNvPr id="84997" name="Group 6"/>
          <p:cNvGrpSpPr>
            <a:grpSpLocks/>
          </p:cNvGrpSpPr>
          <p:nvPr/>
        </p:nvGrpSpPr>
        <p:grpSpPr bwMode="auto">
          <a:xfrm>
            <a:off x="5127625" y="2143125"/>
            <a:ext cx="3317875" cy="3968750"/>
            <a:chOff x="2870" y="1078"/>
            <a:chExt cx="2202" cy="2772"/>
          </a:xfrm>
        </p:grpSpPr>
        <p:pic>
          <p:nvPicPr>
            <p:cNvPr id="85004" name="Picture 7" descr="Benefits_to_Work - Health_Top_1"/>
            <p:cNvPicPr>
              <a:picLocks noChangeAspect="1" noChangeArrowheads="1"/>
            </p:cNvPicPr>
            <p:nvPr/>
          </p:nvPicPr>
          <p:blipFill>
            <a:blip r:embed="rId3"/>
            <a:srcRect/>
            <a:stretch>
              <a:fillRect/>
            </a:stretch>
          </p:blipFill>
          <p:spPr bwMode="auto">
            <a:xfrm>
              <a:off x="2870" y="1078"/>
              <a:ext cx="2196" cy="2764"/>
            </a:xfrm>
            <a:prstGeom prst="rect">
              <a:avLst/>
            </a:prstGeom>
            <a:noFill/>
            <a:ln w="9525">
              <a:solidFill>
                <a:schemeClr val="folHlink"/>
              </a:solidFill>
              <a:miter lim="800000"/>
              <a:headEnd/>
              <a:tailEnd/>
            </a:ln>
          </p:spPr>
        </p:pic>
        <p:sp>
          <p:nvSpPr>
            <p:cNvPr id="85005" name="Line 8"/>
            <p:cNvSpPr>
              <a:spLocks noChangeShapeType="1"/>
            </p:cNvSpPr>
            <p:nvPr/>
          </p:nvSpPr>
          <p:spPr bwMode="auto">
            <a:xfrm>
              <a:off x="2878" y="3850"/>
              <a:ext cx="2194" cy="0"/>
            </a:xfrm>
            <a:prstGeom prst="line">
              <a:avLst/>
            </a:prstGeom>
            <a:noFill/>
            <a:ln w="28575">
              <a:solidFill>
                <a:schemeClr val="bg1"/>
              </a:solidFill>
              <a:round/>
              <a:headEnd/>
              <a:tailEnd/>
            </a:ln>
          </p:spPr>
          <p:txBody>
            <a:bodyPr/>
            <a:lstStyle/>
            <a:p>
              <a:endParaRPr lang="en-US"/>
            </a:p>
          </p:txBody>
        </p:sp>
      </p:grpSp>
      <p:sp>
        <p:nvSpPr>
          <p:cNvPr id="84998" name="Rectangle 11"/>
          <p:cNvSpPr>
            <a:spLocks noChangeArrowheads="1"/>
          </p:cNvSpPr>
          <p:nvPr/>
        </p:nvSpPr>
        <p:spPr bwMode="auto">
          <a:xfrm>
            <a:off x="5197475" y="4786313"/>
            <a:ext cx="371475" cy="171450"/>
          </a:xfrm>
          <a:prstGeom prst="rect">
            <a:avLst/>
          </a:prstGeom>
          <a:noFill/>
          <a:ln w="31750" algn="ctr">
            <a:solidFill>
              <a:srgbClr val="FF9933"/>
            </a:solidFill>
            <a:miter lim="800000"/>
            <a:headEnd/>
            <a:tailEnd/>
          </a:ln>
        </p:spPr>
        <p:txBody>
          <a:bodyPr wrap="none" anchor="ctr"/>
          <a:lstStyle/>
          <a:p>
            <a:endParaRPr lang="en-US"/>
          </a:p>
        </p:txBody>
      </p:sp>
      <p:sp>
        <p:nvSpPr>
          <p:cNvPr id="84999" name="Line 14"/>
          <p:cNvSpPr>
            <a:spLocks noChangeShapeType="1"/>
          </p:cNvSpPr>
          <p:nvPr/>
        </p:nvSpPr>
        <p:spPr bwMode="gray">
          <a:xfrm>
            <a:off x="4052888" y="3243263"/>
            <a:ext cx="1190625" cy="1562100"/>
          </a:xfrm>
          <a:prstGeom prst="line">
            <a:avLst/>
          </a:prstGeom>
          <a:noFill/>
          <a:ln w="31750">
            <a:solidFill>
              <a:srgbClr val="FF9933"/>
            </a:solidFill>
            <a:round/>
            <a:headEnd/>
            <a:tailEnd type="triangle" w="med" len="med"/>
          </a:ln>
        </p:spPr>
        <p:txBody>
          <a:bodyPr/>
          <a:lstStyle/>
          <a:p>
            <a:endParaRPr lang="en-US"/>
          </a:p>
        </p:txBody>
      </p:sp>
      <p:sp>
        <p:nvSpPr>
          <p:cNvPr id="85000" name="Line 15"/>
          <p:cNvSpPr>
            <a:spLocks noChangeShapeType="1"/>
          </p:cNvSpPr>
          <p:nvPr/>
        </p:nvSpPr>
        <p:spPr bwMode="gray">
          <a:xfrm>
            <a:off x="4027488" y="3230563"/>
            <a:ext cx="1165225" cy="952500"/>
          </a:xfrm>
          <a:prstGeom prst="line">
            <a:avLst/>
          </a:prstGeom>
          <a:noFill/>
          <a:ln w="31750">
            <a:solidFill>
              <a:srgbClr val="FF9933"/>
            </a:solidFill>
            <a:round/>
            <a:headEnd/>
            <a:tailEnd type="triangle" w="med" len="med"/>
          </a:ln>
        </p:spPr>
        <p:txBody>
          <a:bodyPr/>
          <a:lstStyle/>
          <a:p>
            <a:endParaRPr lang="en-US"/>
          </a:p>
        </p:txBody>
      </p:sp>
      <p:sp>
        <p:nvSpPr>
          <p:cNvPr id="85001" name="Rectangle 16"/>
          <p:cNvSpPr>
            <a:spLocks noChangeArrowheads="1"/>
          </p:cNvSpPr>
          <p:nvPr/>
        </p:nvSpPr>
        <p:spPr bwMode="auto">
          <a:xfrm>
            <a:off x="5210175" y="5357813"/>
            <a:ext cx="371475" cy="171450"/>
          </a:xfrm>
          <a:prstGeom prst="rect">
            <a:avLst/>
          </a:prstGeom>
          <a:noFill/>
          <a:ln w="31750" algn="ctr">
            <a:solidFill>
              <a:srgbClr val="FF9933"/>
            </a:solidFill>
            <a:miter lim="800000"/>
            <a:headEnd/>
            <a:tailEnd/>
          </a:ln>
        </p:spPr>
        <p:txBody>
          <a:bodyPr wrap="none" anchor="ctr"/>
          <a:lstStyle/>
          <a:p>
            <a:endParaRPr lang="en-US"/>
          </a:p>
        </p:txBody>
      </p:sp>
      <p:sp>
        <p:nvSpPr>
          <p:cNvPr id="85002" name="Line 17"/>
          <p:cNvSpPr>
            <a:spLocks noChangeShapeType="1"/>
          </p:cNvSpPr>
          <p:nvPr/>
        </p:nvSpPr>
        <p:spPr bwMode="gray">
          <a:xfrm>
            <a:off x="4268788" y="2303463"/>
            <a:ext cx="936625" cy="3136900"/>
          </a:xfrm>
          <a:prstGeom prst="line">
            <a:avLst/>
          </a:prstGeom>
          <a:noFill/>
          <a:ln w="31750">
            <a:solidFill>
              <a:srgbClr val="FF9933"/>
            </a:solidFill>
            <a:round/>
            <a:headEnd/>
            <a:tailEnd type="triangle" w="med" len="med"/>
          </a:ln>
        </p:spPr>
        <p:txBody>
          <a:bodyPr/>
          <a:lstStyle/>
          <a:p>
            <a:endParaRPr lang="en-US"/>
          </a:p>
        </p:txBody>
      </p:sp>
      <p:sp>
        <p:nvSpPr>
          <p:cNvPr id="14" name="Rectangle 2"/>
          <p:cNvSpPr txBox="1">
            <a:spLocks noChangeArrowheads="1"/>
          </p:cNvSpPr>
          <p:nvPr/>
        </p:nvSpPr>
        <p:spPr bwMode="auto">
          <a:xfrm>
            <a:off x="1514475" y="400050"/>
            <a:ext cx="7629525" cy="457200"/>
          </a:xfrm>
          <a:prstGeom prst="rect">
            <a:avLst/>
          </a:prstGeom>
          <a:noFill/>
          <a:ln w="9525">
            <a:noFill/>
            <a:miter lim="800000"/>
            <a:headEnd/>
            <a:tailEnd/>
          </a:ln>
        </p:spPr>
        <p:txBody>
          <a:bodyPr anchor="ctr"/>
          <a:lstStyle/>
          <a:p>
            <a:pPr>
              <a:spcBef>
                <a:spcPct val="0"/>
              </a:spcBef>
              <a:buClrTx/>
              <a:buFontTx/>
              <a:buNone/>
            </a:pPr>
            <a:r>
              <a:rPr lang="en-US" sz="2000" i="0">
                <a:solidFill>
                  <a:schemeClr val="bg1"/>
                </a:solidFill>
              </a:rPr>
              <a:t>Using Benefits to Work Estimator: Processing Results</a:t>
            </a:r>
            <a:r>
              <a:rPr lang="en-US" i="0">
                <a:solidFill>
                  <a:schemeClr val="bg1"/>
                </a:solidFill>
              </a:rPr>
              <a:t> </a:t>
            </a:r>
            <a:r>
              <a:rPr lang="en-US" sz="2000" i="0">
                <a:solidFill>
                  <a:schemeClr val="bg1"/>
                </a:solidFill>
              </a:rPr>
              <a:t>(cont.)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Using the Benefits to Work Estimator: Create Report</a:t>
            </a:r>
          </a:p>
        </p:txBody>
      </p:sp>
      <p:sp>
        <p:nvSpPr>
          <p:cNvPr id="86019" name="Rectangle 3"/>
          <p:cNvSpPr>
            <a:spLocks noGrp="1" noChangeArrowheads="1"/>
          </p:cNvSpPr>
          <p:nvPr>
            <p:ph type="body" idx="1"/>
          </p:nvPr>
        </p:nvSpPr>
        <p:spPr>
          <a:xfrm>
            <a:off x="914400" y="1593850"/>
            <a:ext cx="7772400" cy="4278313"/>
          </a:xfrm>
        </p:spPr>
        <p:txBody>
          <a:bodyPr/>
          <a:lstStyle/>
          <a:p>
            <a:pPr marL="0" indent="0" eaLnBrk="1" hangingPunct="1">
              <a:buFontTx/>
              <a:buNone/>
            </a:pPr>
            <a:r>
              <a:rPr lang="en-US" smtClean="0">
                <a:solidFill>
                  <a:srgbClr val="000000"/>
                </a:solidFill>
                <a:cs typeface="Times New Roman" pitchFamily="18" charset="0"/>
              </a:rPr>
              <a:t>“Imagine that you would like to keep a record of what you found out about your benefits to share it with your case worker.  Attempt to </a:t>
            </a:r>
            <a:r>
              <a:rPr lang="en-US" b="1" smtClean="0">
                <a:solidFill>
                  <a:srgbClr val="000000"/>
                </a:solidFill>
                <a:cs typeface="Times New Roman" pitchFamily="18" charset="0"/>
              </a:rPr>
              <a:t>keep a copy</a:t>
            </a:r>
            <a:r>
              <a:rPr lang="en-US" smtClean="0">
                <a:solidFill>
                  <a:srgbClr val="000000"/>
                </a:solidFill>
                <a:cs typeface="Times New Roman" pitchFamily="18" charset="0"/>
              </a:rPr>
              <a:t> of the information about your benefits so you can share it with your case worker.”</a:t>
            </a:r>
          </a:p>
        </p:txBody>
      </p:sp>
      <p:sp>
        <p:nvSpPr>
          <p:cNvPr id="86020" name="Text Box 4"/>
          <p:cNvSpPr txBox="1">
            <a:spLocks noChangeArrowheads="1"/>
          </p:cNvSpPr>
          <p:nvPr/>
        </p:nvSpPr>
        <p:spPr bwMode="auto">
          <a:xfrm>
            <a:off x="450850" y="1212850"/>
            <a:ext cx="5637213" cy="336550"/>
          </a:xfrm>
          <a:prstGeom prst="rect">
            <a:avLst/>
          </a:prstGeom>
          <a:noFill/>
          <a:ln w="9525" algn="ctr">
            <a:noFill/>
            <a:miter lim="800000"/>
            <a:headEnd/>
            <a:tailEnd/>
          </a:ln>
        </p:spPr>
        <p:txBody>
          <a:bodyPr wrap="none">
            <a:spAutoFit/>
          </a:bodyPr>
          <a:lstStyle/>
          <a:p>
            <a:pPr marL="342900" indent="-342900">
              <a:buFontTx/>
              <a:buNone/>
            </a:pPr>
            <a:r>
              <a:rPr lang="en-US" sz="1600" b="1" i="0">
                <a:solidFill>
                  <a:schemeClr val="tx1"/>
                </a:solidFill>
              </a:rPr>
              <a:t>Consumers</a:t>
            </a:r>
            <a:r>
              <a:rPr lang="en-US" sz="1600" i="0">
                <a:solidFill>
                  <a:schemeClr val="tx1"/>
                </a:solidFill>
              </a:rPr>
              <a:t> were asked to complete the following scenario:</a:t>
            </a:r>
          </a:p>
        </p:txBody>
      </p:sp>
      <p:sp>
        <p:nvSpPr>
          <p:cNvPr id="86021"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7DC663F2-0CEA-471E-BA98-ABFFF184ADC9}" type="slidenum">
              <a:rPr lang="en-US" sz="900" i="0">
                <a:solidFill>
                  <a:schemeClr val="bg1"/>
                </a:solidFill>
                <a:latin typeface="Verdana" pitchFamily="34" charset="0"/>
              </a:rPr>
              <a:pPr eaLnBrk="0" hangingPunct="0">
                <a:spcBef>
                  <a:spcPct val="0"/>
                </a:spcBef>
                <a:buClrTx/>
                <a:buFontTx/>
                <a:buNone/>
              </a:pPr>
              <a:t>72</a:t>
            </a:fld>
            <a:endParaRPr lang="en-US" sz="900" i="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p:txBody>
          <a:bodyPr/>
          <a:lstStyle/>
          <a:p>
            <a:pPr eaLnBrk="1" hangingPunct="1"/>
            <a:r>
              <a:rPr lang="en-US" smtClean="0"/>
              <a:t>Using the Benefits to Work Estimator: Create Report (cont.)</a:t>
            </a:r>
          </a:p>
        </p:txBody>
      </p:sp>
      <p:sp>
        <p:nvSpPr>
          <p:cNvPr id="87043" name="Rectangle 3"/>
          <p:cNvSpPr>
            <a:spLocks noGrp="1" noChangeArrowheads="1"/>
          </p:cNvSpPr>
          <p:nvPr>
            <p:ph type="body" idx="4294967295"/>
          </p:nvPr>
        </p:nvSpPr>
        <p:spPr>
          <a:xfrm>
            <a:off x="268288" y="2000250"/>
            <a:ext cx="4106862" cy="3811588"/>
          </a:xfrm>
        </p:spPr>
        <p:txBody>
          <a:bodyPr/>
          <a:lstStyle/>
          <a:p>
            <a:pPr eaLnBrk="1" hangingPunct="1">
              <a:lnSpc>
                <a:spcPct val="120000"/>
              </a:lnSpc>
            </a:pPr>
            <a:r>
              <a:rPr lang="en-US" sz="1400" smtClean="0">
                <a:solidFill>
                  <a:schemeClr val="tx1"/>
                </a:solidFill>
              </a:rPr>
              <a:t>Participants had to be prompted to find this functionality in the “Report” section</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The term “report” probably does not match most participants’ conceptions of terms for export and print format functionality.</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Participants may have expected to find this functionality in a utilities section of the results and not as a separate results page</a:t>
            </a:r>
          </a:p>
          <a:p>
            <a:pPr eaLnBrk="1" hangingPunct="1">
              <a:lnSpc>
                <a:spcPct val="120000"/>
              </a:lnSpc>
            </a:pPr>
            <a:endParaRPr lang="en-US" sz="1400" smtClean="0">
              <a:solidFill>
                <a:schemeClr val="tx1"/>
              </a:solidFill>
            </a:endParaRPr>
          </a:p>
        </p:txBody>
      </p:sp>
      <p:sp>
        <p:nvSpPr>
          <p:cNvPr id="87044"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Most participants could not find the page that would allow them to download a copy of the results.</a:t>
            </a:r>
          </a:p>
        </p:txBody>
      </p:sp>
      <p:sp>
        <p:nvSpPr>
          <p:cNvPr id="87045"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3C2239BB-8281-455A-8CCC-CE2D13184689}" type="slidenum">
              <a:rPr lang="en-US" sz="900" i="0">
                <a:solidFill>
                  <a:schemeClr val="bg1"/>
                </a:solidFill>
                <a:latin typeface="Verdana" pitchFamily="34" charset="0"/>
              </a:rPr>
              <a:pPr eaLnBrk="0" hangingPunct="0">
                <a:spcBef>
                  <a:spcPct val="0"/>
                </a:spcBef>
                <a:buClrTx/>
                <a:buFontTx/>
                <a:buNone/>
              </a:pPr>
              <a:t>73</a:t>
            </a:fld>
            <a:endParaRPr lang="en-US" sz="900" i="0">
              <a:solidFill>
                <a:schemeClr val="bg1"/>
              </a:solidFill>
              <a:latin typeface="Verdana" pitchFamily="34" charset="0"/>
            </a:endParaRPr>
          </a:p>
        </p:txBody>
      </p:sp>
      <p:pic>
        <p:nvPicPr>
          <p:cNvPr id="87046" name="Picture 6" descr="Benefits_to_Work - Report_1"/>
          <p:cNvPicPr>
            <a:picLocks noChangeAspect="1" noChangeArrowheads="1"/>
          </p:cNvPicPr>
          <p:nvPr/>
        </p:nvPicPr>
        <p:blipFill>
          <a:blip r:embed="rId3"/>
          <a:srcRect/>
          <a:stretch>
            <a:fillRect/>
          </a:stretch>
        </p:blipFill>
        <p:spPr bwMode="auto">
          <a:xfrm>
            <a:off x="5153025" y="1695450"/>
            <a:ext cx="3092450" cy="4368800"/>
          </a:xfrm>
          <a:prstGeom prst="rect">
            <a:avLst/>
          </a:prstGeom>
          <a:noFill/>
          <a:ln w="9525">
            <a:solidFill>
              <a:schemeClr val="folHlink"/>
            </a:solidFill>
            <a:miter lim="800000"/>
            <a:headEnd/>
            <a:tailEnd/>
          </a:ln>
        </p:spPr>
      </p:pic>
      <p:sp>
        <p:nvSpPr>
          <p:cNvPr id="87047" name="Rectangle 7"/>
          <p:cNvSpPr>
            <a:spLocks noChangeArrowheads="1"/>
          </p:cNvSpPr>
          <p:nvPr/>
        </p:nvSpPr>
        <p:spPr bwMode="auto">
          <a:xfrm>
            <a:off x="7216775" y="1903413"/>
            <a:ext cx="371475" cy="171450"/>
          </a:xfrm>
          <a:prstGeom prst="rect">
            <a:avLst/>
          </a:prstGeom>
          <a:noFill/>
          <a:ln w="31750" algn="ctr">
            <a:solidFill>
              <a:srgbClr val="FF9933"/>
            </a:solidFill>
            <a:miter lim="800000"/>
            <a:headEnd/>
            <a:tailEnd/>
          </a:ln>
        </p:spPr>
        <p:txBody>
          <a:bodyPr wrap="none" anchor="ctr"/>
          <a:lstStyle/>
          <a:p>
            <a:endParaRPr lang="en-US"/>
          </a:p>
        </p:txBody>
      </p:sp>
      <p:sp>
        <p:nvSpPr>
          <p:cNvPr id="87048" name="Line 8"/>
          <p:cNvSpPr>
            <a:spLocks noChangeShapeType="1"/>
          </p:cNvSpPr>
          <p:nvPr/>
        </p:nvSpPr>
        <p:spPr bwMode="gray">
          <a:xfrm flipV="1">
            <a:off x="4065588" y="1998663"/>
            <a:ext cx="3121025" cy="330200"/>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Using the Benefits to Work Estimator: Save Session</a:t>
            </a:r>
          </a:p>
        </p:txBody>
      </p:sp>
      <p:sp>
        <p:nvSpPr>
          <p:cNvPr id="88067" name="Rectangle 3"/>
          <p:cNvSpPr>
            <a:spLocks noGrp="1" noChangeArrowheads="1"/>
          </p:cNvSpPr>
          <p:nvPr>
            <p:ph type="body" idx="1"/>
          </p:nvPr>
        </p:nvSpPr>
        <p:spPr>
          <a:xfrm>
            <a:off x="927100" y="1593850"/>
            <a:ext cx="7759700" cy="4278313"/>
          </a:xfrm>
        </p:spPr>
        <p:txBody>
          <a:bodyPr/>
          <a:lstStyle/>
          <a:p>
            <a:pPr marL="0" indent="0" eaLnBrk="1" hangingPunct="1">
              <a:buFontTx/>
              <a:buNone/>
            </a:pPr>
            <a:r>
              <a:rPr lang="en-US" smtClean="0">
                <a:solidFill>
                  <a:srgbClr val="000000"/>
                </a:solidFill>
                <a:cs typeface="Times New Roman" pitchFamily="18" charset="0"/>
              </a:rPr>
              <a:t>“Pretend that now that you’ve found this information about benefits, you’d like to keep a record of this information for future use.  Try to </a:t>
            </a:r>
            <a:r>
              <a:rPr lang="en-US" b="1" smtClean="0">
                <a:solidFill>
                  <a:srgbClr val="000000"/>
                </a:solidFill>
                <a:cs typeface="Times New Roman" pitchFamily="18" charset="0"/>
              </a:rPr>
              <a:t>keep a record</a:t>
            </a:r>
            <a:r>
              <a:rPr lang="en-US" smtClean="0">
                <a:solidFill>
                  <a:srgbClr val="000000"/>
                </a:solidFill>
                <a:cs typeface="Times New Roman" pitchFamily="18" charset="0"/>
              </a:rPr>
              <a:t> of this information about benefits on the website.”</a:t>
            </a:r>
          </a:p>
        </p:txBody>
      </p:sp>
      <p:sp>
        <p:nvSpPr>
          <p:cNvPr id="88068" name="Text Box 4"/>
          <p:cNvSpPr txBox="1">
            <a:spLocks noChangeArrowheads="1"/>
          </p:cNvSpPr>
          <p:nvPr/>
        </p:nvSpPr>
        <p:spPr bwMode="auto">
          <a:xfrm>
            <a:off x="450850" y="1212850"/>
            <a:ext cx="5637213" cy="336550"/>
          </a:xfrm>
          <a:prstGeom prst="rect">
            <a:avLst/>
          </a:prstGeom>
          <a:noFill/>
          <a:ln w="9525" algn="ctr">
            <a:noFill/>
            <a:miter lim="800000"/>
            <a:headEnd/>
            <a:tailEnd/>
          </a:ln>
        </p:spPr>
        <p:txBody>
          <a:bodyPr wrap="none">
            <a:spAutoFit/>
          </a:bodyPr>
          <a:lstStyle/>
          <a:p>
            <a:pPr marL="342900" indent="-342900">
              <a:buFontTx/>
              <a:buNone/>
            </a:pPr>
            <a:r>
              <a:rPr lang="en-US" sz="1600" b="1" i="0">
                <a:solidFill>
                  <a:schemeClr val="tx1"/>
                </a:solidFill>
              </a:rPr>
              <a:t>Consumers</a:t>
            </a:r>
            <a:r>
              <a:rPr lang="en-US" sz="1600" i="0">
                <a:solidFill>
                  <a:schemeClr val="tx1"/>
                </a:solidFill>
              </a:rPr>
              <a:t> were asked to complete the following scenario:</a:t>
            </a:r>
          </a:p>
        </p:txBody>
      </p:sp>
      <p:sp>
        <p:nvSpPr>
          <p:cNvPr id="88069"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4F9FC15A-D68D-416E-9B88-850BCEE8A456}" type="slidenum">
              <a:rPr lang="en-US" sz="900" i="0">
                <a:solidFill>
                  <a:schemeClr val="bg1"/>
                </a:solidFill>
                <a:latin typeface="Verdana" pitchFamily="34" charset="0"/>
              </a:rPr>
              <a:pPr eaLnBrk="0" hangingPunct="0">
                <a:spcBef>
                  <a:spcPct val="0"/>
                </a:spcBef>
                <a:buClrTx/>
                <a:buFontTx/>
                <a:buNone/>
              </a:pPr>
              <a:t>74</a:t>
            </a:fld>
            <a:endParaRPr lang="en-US" sz="900" i="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idx="4294967295"/>
          </p:nvPr>
        </p:nvSpPr>
        <p:spPr/>
        <p:txBody>
          <a:bodyPr/>
          <a:lstStyle/>
          <a:p>
            <a:pPr eaLnBrk="1" hangingPunct="1"/>
            <a:r>
              <a:rPr lang="en-US" smtClean="0"/>
              <a:t>Using the Benefits to Work Estimator: Save Session (cont.)</a:t>
            </a:r>
          </a:p>
        </p:txBody>
      </p:sp>
      <p:sp>
        <p:nvSpPr>
          <p:cNvPr id="89091" name="Rectangle 3"/>
          <p:cNvSpPr>
            <a:spLocks noGrp="1" noChangeArrowheads="1"/>
          </p:cNvSpPr>
          <p:nvPr>
            <p:ph type="body" idx="4294967295"/>
          </p:nvPr>
        </p:nvSpPr>
        <p:spPr>
          <a:xfrm>
            <a:off x="268288" y="2000250"/>
            <a:ext cx="4106862" cy="3811588"/>
          </a:xfrm>
        </p:spPr>
        <p:txBody>
          <a:bodyPr/>
          <a:lstStyle/>
          <a:p>
            <a:pPr eaLnBrk="1" hangingPunct="1">
              <a:lnSpc>
                <a:spcPct val="120000"/>
              </a:lnSpc>
            </a:pPr>
            <a:r>
              <a:rPr lang="en-US" sz="1400" smtClean="0">
                <a:solidFill>
                  <a:schemeClr val="tx1"/>
                </a:solidFill>
              </a:rPr>
              <a:t>Most participants could find the Save Session Link at the top of the estimator after some prompting by the moderator</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Most participants also understood how to retrieve a session using the Get Saved Session Link</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We suspect the plan identifiers (such as “Plan A”,”Plan b”) may be difficult for users to distinguish on the Saved Sessions Page</a:t>
            </a:r>
          </a:p>
        </p:txBody>
      </p:sp>
      <p:sp>
        <p:nvSpPr>
          <p:cNvPr id="89092"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Generally consumer participants understood the save functionality, but did not expect this functionality to be part of the estimator.</a:t>
            </a:r>
          </a:p>
        </p:txBody>
      </p:sp>
      <p:sp>
        <p:nvSpPr>
          <p:cNvPr id="89093"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4AA33064-A687-4886-BA32-DCDB69446FFE}" type="slidenum">
              <a:rPr lang="en-US" sz="900" i="0">
                <a:solidFill>
                  <a:schemeClr val="bg1"/>
                </a:solidFill>
                <a:latin typeface="Verdana" pitchFamily="34" charset="0"/>
              </a:rPr>
              <a:pPr eaLnBrk="0" hangingPunct="0">
                <a:spcBef>
                  <a:spcPct val="0"/>
                </a:spcBef>
                <a:buClrTx/>
                <a:buFontTx/>
                <a:buNone/>
              </a:pPr>
              <a:t>75</a:t>
            </a:fld>
            <a:endParaRPr lang="en-US" sz="900" i="0">
              <a:solidFill>
                <a:schemeClr val="bg1"/>
              </a:solidFill>
              <a:latin typeface="Verdana" pitchFamily="34" charset="0"/>
            </a:endParaRPr>
          </a:p>
        </p:txBody>
      </p:sp>
      <p:pic>
        <p:nvPicPr>
          <p:cNvPr id="89094" name="Picture 6" descr="Benefits_to_Work_Create_Plan_Snippet_1"/>
          <p:cNvPicPr>
            <a:picLocks noChangeAspect="1" noChangeArrowheads="1"/>
          </p:cNvPicPr>
          <p:nvPr/>
        </p:nvPicPr>
        <p:blipFill>
          <a:blip r:embed="rId3"/>
          <a:srcRect/>
          <a:stretch>
            <a:fillRect/>
          </a:stretch>
        </p:blipFill>
        <p:spPr bwMode="auto">
          <a:xfrm>
            <a:off x="4416425" y="2105025"/>
            <a:ext cx="4498975" cy="2368550"/>
          </a:xfrm>
          <a:prstGeom prst="rect">
            <a:avLst/>
          </a:prstGeom>
          <a:noFill/>
          <a:ln w="9525">
            <a:solidFill>
              <a:schemeClr val="folHlink"/>
            </a:solidFill>
            <a:miter lim="800000"/>
            <a:headEnd/>
            <a:tailEnd/>
          </a:ln>
        </p:spPr>
      </p:pic>
      <p:sp>
        <p:nvSpPr>
          <p:cNvPr id="89095" name="Rectangle 7"/>
          <p:cNvSpPr>
            <a:spLocks noChangeArrowheads="1"/>
          </p:cNvSpPr>
          <p:nvPr/>
        </p:nvSpPr>
        <p:spPr bwMode="auto">
          <a:xfrm>
            <a:off x="6176963" y="2143125"/>
            <a:ext cx="1487487" cy="173038"/>
          </a:xfrm>
          <a:prstGeom prst="rect">
            <a:avLst/>
          </a:prstGeom>
          <a:noFill/>
          <a:ln w="31750" algn="ctr">
            <a:solidFill>
              <a:srgbClr val="FF9933"/>
            </a:solidFill>
            <a:miter lim="800000"/>
            <a:headEnd/>
            <a:tailEnd/>
          </a:ln>
        </p:spPr>
        <p:txBody>
          <a:bodyPr wrap="none" anchor="ctr"/>
          <a:lstStyle/>
          <a:p>
            <a:endParaRPr lang="en-US"/>
          </a:p>
        </p:txBody>
      </p:sp>
      <p:pic>
        <p:nvPicPr>
          <p:cNvPr id="89096" name="Picture 8" descr="Benefits_to_Work_Your_Saved_Sessions_1"/>
          <p:cNvPicPr>
            <a:picLocks noChangeAspect="1" noChangeArrowheads="1"/>
          </p:cNvPicPr>
          <p:nvPr/>
        </p:nvPicPr>
        <p:blipFill>
          <a:blip r:embed="rId4"/>
          <a:srcRect/>
          <a:stretch>
            <a:fillRect/>
          </a:stretch>
        </p:blipFill>
        <p:spPr bwMode="auto">
          <a:xfrm>
            <a:off x="4625975" y="3810000"/>
            <a:ext cx="4008438" cy="1797050"/>
          </a:xfrm>
          <a:prstGeom prst="rect">
            <a:avLst/>
          </a:prstGeom>
          <a:noFill/>
          <a:ln w="9525">
            <a:solidFill>
              <a:schemeClr val="folHlink"/>
            </a:solidFill>
            <a:miter lim="800000"/>
            <a:headEnd/>
            <a:tailEnd/>
          </a:ln>
        </p:spPr>
      </p:pic>
      <p:sp>
        <p:nvSpPr>
          <p:cNvPr id="89097" name="Text Box 9"/>
          <p:cNvSpPr txBox="1">
            <a:spLocks noChangeArrowheads="1"/>
          </p:cNvSpPr>
          <p:nvPr/>
        </p:nvSpPr>
        <p:spPr bwMode="auto">
          <a:xfrm>
            <a:off x="4554538" y="5688013"/>
            <a:ext cx="4106862" cy="274637"/>
          </a:xfrm>
          <a:prstGeom prst="rect">
            <a:avLst/>
          </a:prstGeom>
          <a:noFill/>
          <a:ln w="9525" algn="ctr">
            <a:noFill/>
            <a:miter lim="800000"/>
            <a:headEnd/>
            <a:tailEnd/>
          </a:ln>
        </p:spPr>
        <p:txBody>
          <a:bodyPr wrap="none">
            <a:spAutoFit/>
          </a:bodyPr>
          <a:lstStyle/>
          <a:p>
            <a:pPr marL="342900" indent="-342900">
              <a:buFontTx/>
              <a:buNone/>
            </a:pPr>
            <a:r>
              <a:rPr lang="en-US" sz="1200"/>
              <a:t>“I didn’t see it before… you brought it to my attention.”</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t>Using the Benefits to Work Estimator: Plan Comparison</a:t>
            </a:r>
          </a:p>
        </p:txBody>
      </p:sp>
      <p:sp>
        <p:nvSpPr>
          <p:cNvPr id="90115" name="Rectangle 3"/>
          <p:cNvSpPr>
            <a:spLocks noGrp="1" noChangeArrowheads="1"/>
          </p:cNvSpPr>
          <p:nvPr>
            <p:ph type="body" idx="1"/>
          </p:nvPr>
        </p:nvSpPr>
        <p:spPr>
          <a:xfrm>
            <a:off x="914400" y="1593850"/>
            <a:ext cx="7772400" cy="4278313"/>
          </a:xfrm>
        </p:spPr>
        <p:txBody>
          <a:bodyPr/>
          <a:lstStyle/>
          <a:p>
            <a:pPr marL="0" indent="0" eaLnBrk="1" hangingPunct="1">
              <a:buFontTx/>
              <a:buNone/>
            </a:pPr>
            <a:r>
              <a:rPr lang="en-US" smtClean="0">
                <a:solidFill>
                  <a:srgbClr val="000000"/>
                </a:solidFill>
                <a:cs typeface="Times New Roman" pitchFamily="18" charset="0"/>
              </a:rPr>
              <a:t>“Imagine that from what you’ve seen from the first job plan you’ve created, you’ve decided to go ahead and look for a part time job.  Pretend that you were just offered a job at Home Depot that pays $7.75/hr and you want to find details how this job will affect your benefits if you decide to work 15 hours a week.  Use the Benefits to Work Estimator to </a:t>
            </a:r>
            <a:r>
              <a:rPr lang="en-US" b="1" smtClean="0">
                <a:solidFill>
                  <a:srgbClr val="000000"/>
                </a:solidFill>
                <a:cs typeface="Times New Roman" pitchFamily="18" charset="0"/>
              </a:rPr>
              <a:t>find information about how benefits might change</a:t>
            </a:r>
            <a:r>
              <a:rPr lang="en-US" smtClean="0">
                <a:solidFill>
                  <a:srgbClr val="000000"/>
                </a:solidFill>
                <a:cs typeface="Times New Roman" pitchFamily="18" charset="0"/>
              </a:rPr>
              <a:t> if you take this job.”</a:t>
            </a:r>
          </a:p>
        </p:txBody>
      </p:sp>
      <p:sp>
        <p:nvSpPr>
          <p:cNvPr id="90116" name="Text Box 4"/>
          <p:cNvSpPr txBox="1">
            <a:spLocks noChangeArrowheads="1"/>
          </p:cNvSpPr>
          <p:nvPr/>
        </p:nvSpPr>
        <p:spPr bwMode="auto">
          <a:xfrm>
            <a:off x="450850" y="1212850"/>
            <a:ext cx="5637213" cy="336550"/>
          </a:xfrm>
          <a:prstGeom prst="rect">
            <a:avLst/>
          </a:prstGeom>
          <a:noFill/>
          <a:ln w="9525" algn="ctr">
            <a:noFill/>
            <a:miter lim="800000"/>
            <a:headEnd/>
            <a:tailEnd/>
          </a:ln>
        </p:spPr>
        <p:txBody>
          <a:bodyPr wrap="none">
            <a:spAutoFit/>
          </a:bodyPr>
          <a:lstStyle/>
          <a:p>
            <a:pPr marL="342900" indent="-342900">
              <a:buFontTx/>
              <a:buNone/>
            </a:pPr>
            <a:r>
              <a:rPr lang="en-US" sz="1600" b="1" i="0">
                <a:solidFill>
                  <a:schemeClr val="tx1"/>
                </a:solidFill>
              </a:rPr>
              <a:t>Consumers</a:t>
            </a:r>
            <a:r>
              <a:rPr lang="en-US" sz="1600" i="0">
                <a:solidFill>
                  <a:schemeClr val="tx1"/>
                </a:solidFill>
              </a:rPr>
              <a:t> were asked to complete the following scenario:</a:t>
            </a:r>
          </a:p>
        </p:txBody>
      </p:sp>
      <p:sp>
        <p:nvSpPr>
          <p:cNvPr id="90117"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E9A2606E-5892-41B9-BF53-A0C6263E05E3}" type="slidenum">
              <a:rPr lang="en-US" sz="900" i="0">
                <a:solidFill>
                  <a:schemeClr val="bg1"/>
                </a:solidFill>
                <a:latin typeface="Verdana" pitchFamily="34" charset="0"/>
              </a:rPr>
              <a:pPr eaLnBrk="0" hangingPunct="0">
                <a:spcBef>
                  <a:spcPct val="0"/>
                </a:spcBef>
                <a:buClrTx/>
                <a:buFontTx/>
                <a:buNone/>
              </a:pPr>
              <a:t>76</a:t>
            </a:fld>
            <a:endParaRPr lang="en-US" sz="900" i="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idx="4294967295"/>
          </p:nvPr>
        </p:nvSpPr>
        <p:spPr/>
        <p:txBody>
          <a:bodyPr/>
          <a:lstStyle/>
          <a:p>
            <a:pPr eaLnBrk="1" hangingPunct="1"/>
            <a:r>
              <a:rPr lang="en-US" smtClean="0"/>
              <a:t>Using the Benefits to Work Estimator: Plan Comparison (cont.) </a:t>
            </a:r>
          </a:p>
        </p:txBody>
      </p:sp>
      <p:sp>
        <p:nvSpPr>
          <p:cNvPr id="91139" name="Rectangle 3"/>
          <p:cNvSpPr>
            <a:spLocks noGrp="1" noChangeArrowheads="1"/>
          </p:cNvSpPr>
          <p:nvPr>
            <p:ph type="body" idx="4294967295"/>
          </p:nvPr>
        </p:nvSpPr>
        <p:spPr>
          <a:xfrm>
            <a:off x="268288" y="2000250"/>
            <a:ext cx="5757862" cy="3811588"/>
          </a:xfrm>
        </p:spPr>
        <p:txBody>
          <a:bodyPr/>
          <a:lstStyle/>
          <a:p>
            <a:pPr eaLnBrk="1" hangingPunct="1">
              <a:lnSpc>
                <a:spcPct val="120000"/>
              </a:lnSpc>
            </a:pPr>
            <a:r>
              <a:rPr lang="en-US" sz="1400" smtClean="0">
                <a:solidFill>
                  <a:schemeClr val="tx1"/>
                </a:solidFill>
              </a:rPr>
              <a:t>Participants generally used the buttons at the top of the Results Summary Page to do this task</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The functionality of the Make Changes in This Plan Button was unclear, because many participants did not understand that this would add another job to the current plan</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Participants also did not get that the Compare To Another Plan Button would allow them to create a new plan to use for a comparison</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Participants did not think it made sense to use Compare To Another Plan Button if there was only one job plan in a session; they believed this button would provide an option to select multiple jobs that had already been entered for a comparison</a:t>
            </a:r>
          </a:p>
        </p:txBody>
      </p:sp>
      <p:sp>
        <p:nvSpPr>
          <p:cNvPr id="91140"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Consumer participants did not understand how a “plan” was related to a job, which caused them to run into trouble when adding a second job.</a:t>
            </a:r>
          </a:p>
        </p:txBody>
      </p:sp>
      <p:sp>
        <p:nvSpPr>
          <p:cNvPr id="91141"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3051F054-A689-4FD6-A149-62A3933825FF}" type="slidenum">
              <a:rPr lang="en-US" sz="900" i="0">
                <a:solidFill>
                  <a:schemeClr val="bg1"/>
                </a:solidFill>
                <a:latin typeface="Verdana" pitchFamily="34" charset="0"/>
              </a:rPr>
              <a:pPr eaLnBrk="0" hangingPunct="0">
                <a:spcBef>
                  <a:spcPct val="0"/>
                </a:spcBef>
                <a:buClrTx/>
                <a:buFontTx/>
                <a:buNone/>
              </a:pPr>
              <a:t>77</a:t>
            </a:fld>
            <a:endParaRPr lang="en-US" sz="900" i="0">
              <a:solidFill>
                <a:schemeClr val="bg1"/>
              </a:solidFill>
              <a:latin typeface="Verdana" pitchFamily="34" charset="0"/>
            </a:endParaRPr>
          </a:p>
        </p:txBody>
      </p:sp>
      <p:grpSp>
        <p:nvGrpSpPr>
          <p:cNvPr id="91142" name="Group 8"/>
          <p:cNvGrpSpPr>
            <a:grpSpLocks/>
          </p:cNvGrpSpPr>
          <p:nvPr/>
        </p:nvGrpSpPr>
        <p:grpSpPr bwMode="auto">
          <a:xfrm>
            <a:off x="6499225" y="2168525"/>
            <a:ext cx="2276475" cy="3206750"/>
            <a:chOff x="3254" y="1230"/>
            <a:chExt cx="1922" cy="2292"/>
          </a:xfrm>
        </p:grpSpPr>
        <p:pic>
          <p:nvPicPr>
            <p:cNvPr id="91145" name="Picture 9" descr="Benefits_to_Work - Results_Summary_Top_1"/>
            <p:cNvPicPr>
              <a:picLocks noChangeAspect="1" noChangeArrowheads="1"/>
            </p:cNvPicPr>
            <p:nvPr/>
          </p:nvPicPr>
          <p:blipFill>
            <a:blip r:embed="rId3"/>
            <a:srcRect/>
            <a:stretch>
              <a:fillRect/>
            </a:stretch>
          </p:blipFill>
          <p:spPr bwMode="auto">
            <a:xfrm>
              <a:off x="3279" y="1230"/>
              <a:ext cx="1889" cy="2287"/>
            </a:xfrm>
            <a:prstGeom prst="rect">
              <a:avLst/>
            </a:prstGeom>
            <a:noFill/>
            <a:ln w="9525">
              <a:solidFill>
                <a:schemeClr val="folHlink"/>
              </a:solidFill>
              <a:miter lim="800000"/>
              <a:headEnd/>
              <a:tailEnd/>
            </a:ln>
          </p:spPr>
        </p:pic>
        <p:sp>
          <p:nvSpPr>
            <p:cNvPr id="91146" name="Line 10"/>
            <p:cNvSpPr>
              <a:spLocks noChangeShapeType="1"/>
            </p:cNvSpPr>
            <p:nvPr/>
          </p:nvSpPr>
          <p:spPr bwMode="auto">
            <a:xfrm>
              <a:off x="3254" y="3522"/>
              <a:ext cx="1922" cy="0"/>
            </a:xfrm>
            <a:prstGeom prst="line">
              <a:avLst/>
            </a:prstGeom>
            <a:noFill/>
            <a:ln w="28575">
              <a:solidFill>
                <a:schemeClr val="bg1"/>
              </a:solidFill>
              <a:round/>
              <a:headEnd/>
              <a:tailEnd/>
            </a:ln>
          </p:spPr>
          <p:txBody>
            <a:bodyPr/>
            <a:lstStyle/>
            <a:p>
              <a:endParaRPr lang="en-US"/>
            </a:p>
          </p:txBody>
        </p:sp>
      </p:grpSp>
      <p:sp>
        <p:nvSpPr>
          <p:cNvPr id="91143" name="Line 12"/>
          <p:cNvSpPr>
            <a:spLocks noChangeShapeType="1"/>
          </p:cNvSpPr>
          <p:nvPr/>
        </p:nvSpPr>
        <p:spPr bwMode="gray">
          <a:xfrm>
            <a:off x="4751388" y="2379663"/>
            <a:ext cx="1152525" cy="317500"/>
          </a:xfrm>
          <a:prstGeom prst="line">
            <a:avLst/>
          </a:prstGeom>
          <a:noFill/>
          <a:ln w="31750">
            <a:solidFill>
              <a:srgbClr val="FF9933"/>
            </a:solidFill>
            <a:round/>
            <a:headEnd/>
            <a:tailEnd type="triangle" w="med" len="med"/>
          </a:ln>
        </p:spPr>
        <p:txBody>
          <a:bodyPr/>
          <a:lstStyle/>
          <a:p>
            <a:endParaRPr lang="en-US"/>
          </a:p>
        </p:txBody>
      </p:sp>
      <p:pic>
        <p:nvPicPr>
          <p:cNvPr id="91144" name="Picture 15" descr="Benefits_to_Work - Results_Summary_Top_Buttons_1"/>
          <p:cNvPicPr>
            <a:picLocks noChangeAspect="1" noChangeArrowheads="1"/>
          </p:cNvPicPr>
          <p:nvPr/>
        </p:nvPicPr>
        <p:blipFill>
          <a:blip r:embed="rId4"/>
          <a:srcRect/>
          <a:stretch>
            <a:fillRect/>
          </a:stretch>
        </p:blipFill>
        <p:spPr bwMode="auto">
          <a:xfrm>
            <a:off x="5908675" y="2517775"/>
            <a:ext cx="3067050" cy="400050"/>
          </a:xfrm>
          <a:prstGeom prst="rect">
            <a:avLst/>
          </a:prstGeom>
          <a:noFill/>
          <a:ln w="9525">
            <a:solidFill>
              <a:schemeClr val="folHlink"/>
            </a:solid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p:txBody>
          <a:bodyPr/>
          <a:lstStyle/>
          <a:p>
            <a:pPr eaLnBrk="1" hangingPunct="1"/>
            <a:r>
              <a:rPr lang="en-US" smtClean="0"/>
              <a:t>Using the Benefits to Work Estimator: Plan Comparison (cont.) </a:t>
            </a:r>
          </a:p>
        </p:txBody>
      </p:sp>
      <p:sp>
        <p:nvSpPr>
          <p:cNvPr id="92163" name="Rectangle 3"/>
          <p:cNvSpPr>
            <a:spLocks noGrp="1" noChangeArrowheads="1"/>
          </p:cNvSpPr>
          <p:nvPr>
            <p:ph type="body" idx="4294967295"/>
          </p:nvPr>
        </p:nvSpPr>
        <p:spPr>
          <a:xfrm>
            <a:off x="268288" y="2000250"/>
            <a:ext cx="5199062" cy="3811588"/>
          </a:xfrm>
        </p:spPr>
        <p:txBody>
          <a:bodyPr/>
          <a:lstStyle/>
          <a:p>
            <a:pPr eaLnBrk="1" hangingPunct="1">
              <a:lnSpc>
                <a:spcPct val="120000"/>
              </a:lnSpc>
            </a:pPr>
            <a:r>
              <a:rPr lang="en-US" sz="1400" smtClean="0">
                <a:solidFill>
                  <a:schemeClr val="tx1"/>
                </a:solidFill>
              </a:rPr>
              <a:t>Many people did not understand the Results Summary Page well enough to make a good comparison</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Participants primarily used two plan lines on the graph to make a comparison and found this insufficient</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Participants found it hard to make a comparison using the two plan tabs; participants may have succeeded if this information was presented in a way that would have allowed them to easily compare plan details side-by-side </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One participant accidentally deleted both jobs in a plan when attempting to compare jobs, leaving her very confused about the information shown</a:t>
            </a:r>
          </a:p>
        </p:txBody>
      </p:sp>
      <p:sp>
        <p:nvSpPr>
          <p:cNvPr id="92164"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While people were able to enter in job information for a second plan, they were not able to effectively compare plans.</a:t>
            </a:r>
          </a:p>
        </p:txBody>
      </p:sp>
      <p:sp>
        <p:nvSpPr>
          <p:cNvPr id="92165"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F26FB450-8826-4DBD-A1F7-09E148E203CF}" type="slidenum">
              <a:rPr lang="en-US" sz="900" i="0">
                <a:solidFill>
                  <a:schemeClr val="bg1"/>
                </a:solidFill>
                <a:latin typeface="Verdana" pitchFamily="34" charset="0"/>
              </a:rPr>
              <a:pPr eaLnBrk="0" hangingPunct="0">
                <a:spcBef>
                  <a:spcPct val="0"/>
                </a:spcBef>
                <a:buClrTx/>
                <a:buFontTx/>
                <a:buNone/>
              </a:pPr>
              <a:t>78</a:t>
            </a:fld>
            <a:endParaRPr lang="en-US" sz="900" i="0">
              <a:solidFill>
                <a:schemeClr val="bg1"/>
              </a:solidFill>
              <a:latin typeface="Verdana" pitchFamily="34" charset="0"/>
            </a:endParaRPr>
          </a:p>
        </p:txBody>
      </p:sp>
      <p:grpSp>
        <p:nvGrpSpPr>
          <p:cNvPr id="92166" name="Group 8"/>
          <p:cNvGrpSpPr>
            <a:grpSpLocks/>
          </p:cNvGrpSpPr>
          <p:nvPr/>
        </p:nvGrpSpPr>
        <p:grpSpPr bwMode="auto">
          <a:xfrm>
            <a:off x="5686425" y="1925638"/>
            <a:ext cx="3279775" cy="4021137"/>
            <a:chOff x="3070" y="1293"/>
            <a:chExt cx="2066" cy="2533"/>
          </a:xfrm>
        </p:grpSpPr>
        <p:pic>
          <p:nvPicPr>
            <p:cNvPr id="92171" name="Picture 6" descr="Benefits_to_Work_Comparison_Results_"/>
            <p:cNvPicPr>
              <a:picLocks noChangeAspect="1" noChangeArrowheads="1"/>
            </p:cNvPicPr>
            <p:nvPr/>
          </p:nvPicPr>
          <p:blipFill>
            <a:blip r:embed="rId3"/>
            <a:srcRect/>
            <a:stretch>
              <a:fillRect/>
            </a:stretch>
          </p:blipFill>
          <p:spPr bwMode="auto">
            <a:xfrm>
              <a:off x="3083" y="1293"/>
              <a:ext cx="2053" cy="2524"/>
            </a:xfrm>
            <a:prstGeom prst="rect">
              <a:avLst/>
            </a:prstGeom>
            <a:noFill/>
            <a:ln w="9525">
              <a:solidFill>
                <a:schemeClr val="folHlink"/>
              </a:solidFill>
              <a:miter lim="800000"/>
              <a:headEnd/>
              <a:tailEnd/>
            </a:ln>
          </p:spPr>
        </p:pic>
        <p:sp>
          <p:nvSpPr>
            <p:cNvPr id="92172" name="Line 7"/>
            <p:cNvSpPr>
              <a:spLocks noChangeShapeType="1"/>
            </p:cNvSpPr>
            <p:nvPr/>
          </p:nvSpPr>
          <p:spPr bwMode="auto">
            <a:xfrm>
              <a:off x="3070" y="3826"/>
              <a:ext cx="2066" cy="0"/>
            </a:xfrm>
            <a:prstGeom prst="line">
              <a:avLst/>
            </a:prstGeom>
            <a:noFill/>
            <a:ln w="28575">
              <a:solidFill>
                <a:schemeClr val="bg1"/>
              </a:solidFill>
              <a:round/>
              <a:headEnd/>
              <a:tailEnd/>
            </a:ln>
          </p:spPr>
          <p:txBody>
            <a:bodyPr/>
            <a:lstStyle/>
            <a:p>
              <a:endParaRPr lang="en-US"/>
            </a:p>
          </p:txBody>
        </p:sp>
      </p:grpSp>
      <p:sp>
        <p:nvSpPr>
          <p:cNvPr id="92167" name="Rectangle 10"/>
          <p:cNvSpPr>
            <a:spLocks noChangeArrowheads="1"/>
          </p:cNvSpPr>
          <p:nvPr/>
        </p:nvSpPr>
        <p:spPr bwMode="auto">
          <a:xfrm>
            <a:off x="7153275" y="2830513"/>
            <a:ext cx="1831975" cy="1136650"/>
          </a:xfrm>
          <a:prstGeom prst="rect">
            <a:avLst/>
          </a:prstGeom>
          <a:noFill/>
          <a:ln w="31750" algn="ctr">
            <a:solidFill>
              <a:srgbClr val="FF9933"/>
            </a:solidFill>
            <a:miter lim="800000"/>
            <a:headEnd/>
            <a:tailEnd/>
          </a:ln>
        </p:spPr>
        <p:txBody>
          <a:bodyPr wrap="none" anchor="ctr"/>
          <a:lstStyle/>
          <a:p>
            <a:endParaRPr lang="en-US"/>
          </a:p>
        </p:txBody>
      </p:sp>
      <p:sp>
        <p:nvSpPr>
          <p:cNvPr id="92168" name="Line 11"/>
          <p:cNvSpPr>
            <a:spLocks noChangeShapeType="1"/>
          </p:cNvSpPr>
          <p:nvPr/>
        </p:nvSpPr>
        <p:spPr bwMode="gray">
          <a:xfrm>
            <a:off x="4764088" y="3243263"/>
            <a:ext cx="2384425" cy="190500"/>
          </a:xfrm>
          <a:prstGeom prst="line">
            <a:avLst/>
          </a:prstGeom>
          <a:noFill/>
          <a:ln w="31750">
            <a:solidFill>
              <a:srgbClr val="FF9933"/>
            </a:solidFill>
            <a:round/>
            <a:headEnd/>
            <a:tailEnd type="triangle" w="med" len="med"/>
          </a:ln>
        </p:spPr>
        <p:txBody>
          <a:bodyPr/>
          <a:lstStyle/>
          <a:p>
            <a:endParaRPr lang="en-US"/>
          </a:p>
        </p:txBody>
      </p:sp>
      <p:sp>
        <p:nvSpPr>
          <p:cNvPr id="92169" name="Rectangle 12"/>
          <p:cNvSpPr>
            <a:spLocks noChangeArrowheads="1"/>
          </p:cNvSpPr>
          <p:nvPr/>
        </p:nvSpPr>
        <p:spPr bwMode="auto">
          <a:xfrm>
            <a:off x="5654675" y="1878013"/>
            <a:ext cx="650875" cy="196850"/>
          </a:xfrm>
          <a:prstGeom prst="rect">
            <a:avLst/>
          </a:prstGeom>
          <a:noFill/>
          <a:ln w="31750" algn="ctr">
            <a:solidFill>
              <a:srgbClr val="FF9933"/>
            </a:solidFill>
            <a:miter lim="800000"/>
            <a:headEnd/>
            <a:tailEnd/>
          </a:ln>
        </p:spPr>
        <p:txBody>
          <a:bodyPr wrap="none" anchor="ctr"/>
          <a:lstStyle/>
          <a:p>
            <a:endParaRPr lang="en-US"/>
          </a:p>
        </p:txBody>
      </p:sp>
      <p:sp>
        <p:nvSpPr>
          <p:cNvPr id="92170" name="Line 13"/>
          <p:cNvSpPr>
            <a:spLocks noChangeShapeType="1"/>
          </p:cNvSpPr>
          <p:nvPr/>
        </p:nvSpPr>
        <p:spPr bwMode="gray">
          <a:xfrm flipV="1">
            <a:off x="5183188" y="2049463"/>
            <a:ext cx="454025" cy="1778000"/>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36"/>
          <p:cNvSpPr txBox="1">
            <a:spLocks noGrp="1" noChangeArrowheads="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B6D85AA2-9798-499F-A6B3-FFF6EBB1075A}" type="slidenum">
              <a:rPr lang="en-US" sz="900" i="0">
                <a:solidFill>
                  <a:schemeClr val="bg1"/>
                </a:solidFill>
                <a:latin typeface="Verdana" pitchFamily="34" charset="0"/>
              </a:rPr>
              <a:pPr eaLnBrk="0" hangingPunct="0">
                <a:spcBef>
                  <a:spcPct val="0"/>
                </a:spcBef>
                <a:buClrTx/>
                <a:buFontTx/>
                <a:buNone/>
              </a:pPr>
              <a:t>79</a:t>
            </a:fld>
            <a:endParaRPr lang="en-US" sz="900" i="0">
              <a:solidFill>
                <a:schemeClr val="bg1"/>
              </a:solidFill>
              <a:latin typeface="Verdana" pitchFamily="34" charset="0"/>
            </a:endParaRPr>
          </a:p>
        </p:txBody>
      </p:sp>
      <p:sp>
        <p:nvSpPr>
          <p:cNvPr id="93187" name="Text Box 2"/>
          <p:cNvSpPr>
            <a:spLocks noChangeArrowheads="1"/>
          </p:cNvSpPr>
          <p:nvPr>
            <p:ph type="subTitle" idx="4294967295"/>
          </p:nvPr>
        </p:nvSpPr>
        <p:spPr>
          <a:xfrm>
            <a:off x="714375" y="2430463"/>
            <a:ext cx="7326313" cy="512762"/>
          </a:xfrm>
          <a:noFill/>
        </p:spPr>
        <p:txBody>
          <a:bodyPr/>
          <a:lstStyle/>
          <a:p>
            <a:pPr marL="0" indent="0" eaLnBrk="1" hangingPunct="1">
              <a:spcBef>
                <a:spcPct val="50000"/>
              </a:spcBef>
              <a:buClrTx/>
              <a:buFontTx/>
              <a:buNone/>
            </a:pPr>
            <a:r>
              <a:rPr lang="en-US" sz="2000" smtClean="0">
                <a:solidFill>
                  <a:srgbClr val="15177D"/>
                </a:solidFill>
              </a:rPr>
              <a:t>Detailed Findings</a:t>
            </a:r>
          </a:p>
        </p:txBody>
      </p:sp>
      <p:sp>
        <p:nvSpPr>
          <p:cNvPr id="93188" name="Text Box 3"/>
          <p:cNvSpPr txBox="1">
            <a:spLocks noChangeArrowheads="1"/>
          </p:cNvSpPr>
          <p:nvPr/>
        </p:nvSpPr>
        <p:spPr bwMode="auto">
          <a:xfrm>
            <a:off x="1325563" y="2947988"/>
            <a:ext cx="5702300" cy="2974975"/>
          </a:xfrm>
          <a:prstGeom prst="rect">
            <a:avLst/>
          </a:prstGeom>
          <a:noFill/>
          <a:ln w="9525" algn="ctr">
            <a:noFill/>
            <a:miter lim="800000"/>
            <a:headEnd/>
            <a:tailEnd/>
          </a:ln>
        </p:spPr>
        <p:txBody>
          <a:bodyPr>
            <a:spAutoFit/>
          </a:bodyPr>
          <a:lstStyle/>
          <a:p>
            <a:pPr marL="342900" indent="-342900">
              <a:spcAft>
                <a:spcPct val="60000"/>
              </a:spcAft>
              <a:buFont typeface="Wingdings" pitchFamily="2" charset="2"/>
              <a:buNone/>
            </a:pPr>
            <a:r>
              <a:rPr lang="en-US" sz="1600" b="1" i="0">
                <a:solidFill>
                  <a:srgbClr val="15177D"/>
                </a:solidFill>
                <a:sym typeface="Wingdings" pitchFamily="2" charset="2"/>
              </a:rPr>
              <a:t>	</a:t>
            </a:r>
            <a:r>
              <a:rPr lang="en-US" sz="1600" i="0">
                <a:solidFill>
                  <a:srgbClr val="15177D"/>
                </a:solidFill>
              </a:rPr>
              <a:t>Impressions of the Website</a:t>
            </a:r>
          </a:p>
          <a:p>
            <a:pPr marL="342900" indent="-342900">
              <a:spcAft>
                <a:spcPct val="60000"/>
              </a:spcAft>
              <a:buFont typeface="Wingdings" pitchFamily="2" charset="2"/>
              <a:buNone/>
            </a:pPr>
            <a:r>
              <a:rPr lang="en-US" sz="1600" i="0"/>
              <a:t> </a:t>
            </a:r>
            <a:r>
              <a:rPr lang="en-US" sz="1600" i="0">
                <a:solidFill>
                  <a:srgbClr val="15177D"/>
                </a:solidFill>
              </a:rPr>
              <a:t>	Finding and Using Benefits Content</a:t>
            </a:r>
          </a:p>
          <a:p>
            <a:pPr marL="342900" indent="-342900">
              <a:spcAft>
                <a:spcPct val="60000"/>
              </a:spcAft>
              <a:buFont typeface="Wingdings" pitchFamily="2" charset="2"/>
              <a:buNone/>
            </a:pPr>
            <a:r>
              <a:rPr lang="en-US" sz="1600" i="0">
                <a:solidFill>
                  <a:srgbClr val="15177D"/>
                </a:solidFill>
              </a:rPr>
              <a:t>	Using the Benefits to Work Estimator - Consumers</a:t>
            </a:r>
          </a:p>
          <a:p>
            <a:pPr marL="342900" indent="-342900">
              <a:spcAft>
                <a:spcPct val="60000"/>
              </a:spcAft>
              <a:buFont typeface="Wingdings" pitchFamily="2" charset="2"/>
              <a:buNone/>
            </a:pPr>
            <a:r>
              <a:rPr lang="en-US" sz="1600" b="1" i="0">
                <a:solidFill>
                  <a:srgbClr val="15177D"/>
                </a:solidFill>
                <a:sym typeface="Wingdings" pitchFamily="2" charset="2"/>
              </a:rPr>
              <a:t></a:t>
            </a:r>
            <a:r>
              <a:rPr lang="en-US" sz="1600" b="1" i="0">
                <a:solidFill>
                  <a:srgbClr val="15177D"/>
                </a:solidFill>
              </a:rPr>
              <a:t> Using the Benefits to Work Estimator - Professionals</a:t>
            </a:r>
            <a:r>
              <a:rPr lang="en-US" sz="1600" i="0">
                <a:solidFill>
                  <a:srgbClr val="15177D"/>
                </a:solidFill>
              </a:rPr>
              <a:t> </a:t>
            </a:r>
          </a:p>
          <a:p>
            <a:pPr marL="342900" indent="-342900">
              <a:spcAft>
                <a:spcPct val="60000"/>
              </a:spcAft>
              <a:buFont typeface="Wingdings" pitchFamily="2" charset="2"/>
              <a:buNone/>
            </a:pPr>
            <a:r>
              <a:rPr lang="en-US" sz="1600" i="0">
                <a:solidFill>
                  <a:srgbClr val="15177D"/>
                </a:solidFill>
              </a:rPr>
              <a:t>	Using the MA-EPD Estimator</a:t>
            </a:r>
          </a:p>
          <a:p>
            <a:pPr marL="342900" indent="-342900">
              <a:spcAft>
                <a:spcPct val="60000"/>
              </a:spcAft>
              <a:buFont typeface="Wingdings" pitchFamily="2" charset="2"/>
              <a:buNone/>
            </a:pPr>
            <a:r>
              <a:rPr lang="en-US" sz="1600" i="0">
                <a:solidFill>
                  <a:srgbClr val="15177D"/>
                </a:solidFill>
              </a:rPr>
              <a:t>	Website Navigation</a:t>
            </a:r>
          </a:p>
          <a:p>
            <a:pPr marL="342900" indent="-342900">
              <a:spcAft>
                <a:spcPct val="60000"/>
              </a:spcAft>
              <a:buFont typeface="Wingdings" pitchFamily="2" charset="2"/>
              <a:buNone/>
            </a:pPr>
            <a:r>
              <a:rPr lang="en-US" sz="1600" i="0">
                <a:solidFill>
                  <a:srgbClr val="15177D"/>
                </a:solid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idx="4294967295"/>
          </p:nvPr>
        </p:nvSpPr>
        <p:spPr>
          <a:xfrm>
            <a:off x="1514475" y="387350"/>
            <a:ext cx="7315200" cy="457200"/>
          </a:xfrm>
        </p:spPr>
        <p:txBody>
          <a:bodyPr/>
          <a:lstStyle/>
          <a:p>
            <a:pPr eaLnBrk="1" hangingPunct="1"/>
            <a:r>
              <a:rPr lang="en-US" sz="2000" smtClean="0"/>
              <a:t>Major Findings</a:t>
            </a:r>
          </a:p>
        </p:txBody>
      </p:sp>
      <p:sp>
        <p:nvSpPr>
          <p:cNvPr id="382979" name="Rectangle 3"/>
          <p:cNvSpPr>
            <a:spLocks noGrp="1" noChangeArrowheads="1"/>
          </p:cNvSpPr>
          <p:nvPr>
            <p:ph type="body" idx="4294967295"/>
          </p:nvPr>
        </p:nvSpPr>
        <p:spPr>
          <a:xfrm>
            <a:off x="669925" y="1312863"/>
            <a:ext cx="7893050" cy="4672012"/>
          </a:xfrm>
          <a:noFill/>
        </p:spPr>
        <p:txBody>
          <a:bodyPr/>
          <a:lstStyle/>
          <a:p>
            <a:pPr eaLnBrk="1" hangingPunct="1">
              <a:spcBef>
                <a:spcPts val="1200"/>
              </a:spcBef>
              <a:buFont typeface="Trebuchet MS" pitchFamily="34" charset="0"/>
              <a:buAutoNum type="arabicPeriod"/>
            </a:pPr>
            <a:r>
              <a:rPr lang="en-US" smtClean="0"/>
              <a:t>All participants had a favorable opinion towards having access to </a:t>
            </a:r>
            <a:r>
              <a:rPr lang="en-US" smtClean="0">
                <a:solidFill>
                  <a:schemeClr val="tx1"/>
                </a:solidFill>
              </a:rPr>
              <a:t>this </a:t>
            </a:r>
            <a:r>
              <a:rPr lang="en-US" smtClean="0"/>
              <a:t>web-based disability benefit resource</a:t>
            </a:r>
          </a:p>
          <a:p>
            <a:pPr eaLnBrk="1" hangingPunct="1">
              <a:spcBef>
                <a:spcPts val="1200"/>
              </a:spcBef>
              <a:buFont typeface="Trebuchet MS" pitchFamily="34" charset="0"/>
              <a:buAutoNum type="arabicPeriod"/>
            </a:pPr>
            <a:r>
              <a:rPr lang="en-US" smtClean="0"/>
              <a:t>However, consumer participants had significant difficulty using the site</a:t>
            </a:r>
          </a:p>
          <a:p>
            <a:pPr lvl="1" eaLnBrk="1" hangingPunct="1">
              <a:spcBef>
                <a:spcPts val="1200"/>
              </a:spcBef>
              <a:buFont typeface="Trebuchet MS" pitchFamily="34" charset="0"/>
              <a:buChar char="—"/>
            </a:pPr>
            <a:r>
              <a:rPr lang="en-US" sz="1600" smtClean="0"/>
              <a:t>They had difficulty forming a clear sense of the nature and purpose of the site</a:t>
            </a:r>
          </a:p>
          <a:p>
            <a:pPr lvl="1" eaLnBrk="1" hangingPunct="1">
              <a:spcBef>
                <a:spcPts val="1200"/>
              </a:spcBef>
              <a:buFont typeface="Trebuchet MS" pitchFamily="34" charset="0"/>
              <a:buChar char="—"/>
            </a:pPr>
            <a:r>
              <a:rPr lang="en-US" sz="1600" smtClean="0"/>
              <a:t>Many initially missed the benefits content, and when exploring this area, struggled to comprehend the terms used and detailed information provided. </a:t>
            </a:r>
          </a:p>
          <a:p>
            <a:pPr lvl="1" eaLnBrk="1" hangingPunct="1">
              <a:spcBef>
                <a:spcPts val="1200"/>
              </a:spcBef>
              <a:buFont typeface="Trebuchet MS" pitchFamily="34" charset="0"/>
              <a:buChar char="—"/>
            </a:pPr>
            <a:r>
              <a:rPr lang="en-US" sz="1600" smtClean="0"/>
              <a:t>This audience was able to access the benefits estimators with minor difficulty, but was unable to make effective use of the Benefits to Work Estimator</a:t>
            </a:r>
            <a:endParaRPr lang="en-US" smtClean="0"/>
          </a:p>
          <a:p>
            <a:pPr lvl="2" eaLnBrk="1" hangingPunct="1">
              <a:spcBef>
                <a:spcPts val="1200"/>
              </a:spcBef>
              <a:buFont typeface="Trebuchet MS" pitchFamily="34" charset="0"/>
              <a:buChar char="—"/>
            </a:pPr>
            <a:r>
              <a:rPr lang="en-US" smtClean="0"/>
              <a:t>Several found the process overly long</a:t>
            </a:r>
          </a:p>
          <a:p>
            <a:pPr lvl="2" eaLnBrk="1" hangingPunct="1">
              <a:spcBef>
                <a:spcPts val="1200"/>
              </a:spcBef>
              <a:buFont typeface="Trebuchet MS" pitchFamily="34" charset="0"/>
              <a:buChar char="—"/>
            </a:pPr>
            <a:r>
              <a:rPr lang="en-US" smtClean="0"/>
              <a:t>Most had difficulty understanding benefit terms or entering accurate information about their own benefits </a:t>
            </a:r>
          </a:p>
          <a:p>
            <a:pPr lvl="2" eaLnBrk="1" hangingPunct="1">
              <a:spcBef>
                <a:spcPts val="1200"/>
              </a:spcBef>
              <a:buFont typeface="Trebuchet MS" pitchFamily="34" charset="0"/>
              <a:buChar char="—"/>
            </a:pPr>
            <a:r>
              <a:rPr lang="en-US" smtClean="0"/>
              <a:t>Upon reviewing their results, many struggled to get an accurate overview of the bottom line impact working would have on their benefits. </a:t>
            </a:r>
          </a:p>
          <a:p>
            <a:pPr lvl="1" eaLnBrk="1" hangingPunct="1"/>
            <a:endParaRPr lang="en-US" sz="1600" smtClean="0"/>
          </a:p>
        </p:txBody>
      </p:sp>
      <p:sp>
        <p:nvSpPr>
          <p:cNvPr id="382980"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299C583D-1A49-4454-9BFA-E6E2BD91C390}" type="slidenum">
              <a:rPr lang="en-US" sz="900" i="0">
                <a:solidFill>
                  <a:schemeClr val="bg1"/>
                </a:solidFill>
                <a:latin typeface="Verdana" pitchFamily="34" charset="0"/>
              </a:rPr>
              <a:pPr eaLnBrk="0" hangingPunct="0">
                <a:spcBef>
                  <a:spcPct val="0"/>
                </a:spcBef>
                <a:buClrTx/>
                <a:buFontTx/>
                <a:buNone/>
              </a:pPr>
              <a:t>8</a:t>
            </a:fld>
            <a:endParaRPr lang="en-US" sz="900" i="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mtClean="0"/>
              <a:t>Using Benefits to Work Estimator: Locating Estimator</a:t>
            </a:r>
          </a:p>
        </p:txBody>
      </p:sp>
      <p:sp>
        <p:nvSpPr>
          <p:cNvPr id="94211" name="Rectangle 3"/>
          <p:cNvSpPr>
            <a:spLocks noGrp="1" noChangeArrowheads="1"/>
          </p:cNvSpPr>
          <p:nvPr>
            <p:ph type="body" idx="1"/>
          </p:nvPr>
        </p:nvSpPr>
        <p:spPr>
          <a:xfrm>
            <a:off x="927100" y="1593850"/>
            <a:ext cx="7759700" cy="4583113"/>
          </a:xfrm>
        </p:spPr>
        <p:txBody>
          <a:bodyPr/>
          <a:lstStyle/>
          <a:p>
            <a:pPr marL="0" indent="0" eaLnBrk="1" hangingPunct="1">
              <a:buFontTx/>
              <a:buNone/>
            </a:pPr>
            <a:r>
              <a:rPr lang="en-US" smtClean="0"/>
              <a:t>“Please pretend that you have a disabled client Eric who does not have a job, but is ready to take a part time position.  He is worried about how getting a job may affect the amount of money he currently receives for his disability.  You know that the Disability Benefits 101 website contains information about employment that could be useful in helping you with this discussion with your client.  Please </a:t>
            </a:r>
            <a:r>
              <a:rPr lang="en-US" b="1" smtClean="0"/>
              <a:t>show me where you might go</a:t>
            </a:r>
            <a:r>
              <a:rPr lang="en-US" smtClean="0"/>
              <a:t> on this website to determine how his disability payments may change if he takes a part time job.”</a:t>
            </a:r>
          </a:p>
          <a:p>
            <a:pPr marL="0" indent="0" eaLnBrk="1" hangingPunct="1">
              <a:buFontTx/>
              <a:buAutoNum type="arabicPeriod"/>
            </a:pPr>
            <a:endParaRPr lang="en-US" smtClean="0"/>
          </a:p>
        </p:txBody>
      </p:sp>
      <p:sp>
        <p:nvSpPr>
          <p:cNvPr id="94212" name="Text Box 4"/>
          <p:cNvSpPr txBox="1">
            <a:spLocks noChangeArrowheads="1"/>
          </p:cNvSpPr>
          <p:nvPr/>
        </p:nvSpPr>
        <p:spPr bwMode="auto">
          <a:xfrm>
            <a:off x="450850" y="1212850"/>
            <a:ext cx="6907213" cy="336550"/>
          </a:xfrm>
          <a:prstGeom prst="rect">
            <a:avLst/>
          </a:prstGeom>
          <a:noFill/>
          <a:ln w="9525" algn="ctr">
            <a:noFill/>
            <a:miter lim="800000"/>
            <a:headEnd/>
            <a:tailEnd/>
          </a:ln>
        </p:spPr>
        <p:txBody>
          <a:bodyPr wrap="none">
            <a:spAutoFit/>
          </a:bodyPr>
          <a:lstStyle/>
          <a:p>
            <a:pPr marL="342900" indent="-342900">
              <a:buFontTx/>
              <a:buNone/>
            </a:pPr>
            <a:r>
              <a:rPr lang="en-US" sz="1600" b="1" i="0">
                <a:solidFill>
                  <a:schemeClr val="tx1"/>
                </a:solidFill>
              </a:rPr>
              <a:t>Professional</a:t>
            </a:r>
            <a:r>
              <a:rPr lang="en-US" sz="1600" i="0">
                <a:solidFill>
                  <a:schemeClr val="tx1"/>
                </a:solidFill>
              </a:rPr>
              <a:t> participants were asked to complete the following scenario:</a:t>
            </a:r>
          </a:p>
        </p:txBody>
      </p:sp>
      <p:sp>
        <p:nvSpPr>
          <p:cNvPr id="94213"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F9453B01-9E12-4825-AC14-44766D116A1F}" type="slidenum">
              <a:rPr lang="en-US" sz="900" i="0">
                <a:solidFill>
                  <a:schemeClr val="bg1"/>
                </a:solidFill>
                <a:latin typeface="Verdana" pitchFamily="34" charset="0"/>
              </a:rPr>
              <a:pPr eaLnBrk="0" hangingPunct="0">
                <a:spcBef>
                  <a:spcPct val="0"/>
                </a:spcBef>
                <a:buClrTx/>
                <a:buFontTx/>
                <a:buNone/>
              </a:pPr>
              <a:t>80</a:t>
            </a:fld>
            <a:endParaRPr lang="en-US" sz="900" i="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Locating Estimator (cont.)</a:t>
            </a:r>
          </a:p>
        </p:txBody>
      </p:sp>
      <p:sp>
        <p:nvSpPr>
          <p:cNvPr id="95235" name="Rectangle 3"/>
          <p:cNvSpPr>
            <a:spLocks noGrp="1" noChangeArrowheads="1"/>
          </p:cNvSpPr>
          <p:nvPr>
            <p:ph type="body" idx="4294967295"/>
          </p:nvPr>
        </p:nvSpPr>
        <p:spPr>
          <a:xfrm>
            <a:off x="268288" y="2000250"/>
            <a:ext cx="4106862" cy="3811588"/>
          </a:xfrm>
        </p:spPr>
        <p:txBody>
          <a:bodyPr/>
          <a:lstStyle/>
          <a:p>
            <a:pPr eaLnBrk="1" hangingPunct="1">
              <a:lnSpc>
                <a:spcPct val="120000"/>
              </a:lnSpc>
            </a:pPr>
            <a:r>
              <a:rPr lang="en-US" sz="1400" smtClean="0">
                <a:solidFill>
                  <a:schemeClr val="tx1"/>
                </a:solidFill>
              </a:rPr>
              <a:t>Professionals tended to have less difficulty with the terminology used to access this estimator </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Just like the consumer participants, these participants only accessed the estimator through the Left Navigation and the Content Area</a:t>
            </a:r>
          </a:p>
        </p:txBody>
      </p:sp>
      <p:sp>
        <p:nvSpPr>
          <p:cNvPr id="95236"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Compared to the consumer participants, professional participants had little difficulty locating the Benefits to Work Estimator.</a:t>
            </a:r>
          </a:p>
        </p:txBody>
      </p:sp>
      <p:sp>
        <p:nvSpPr>
          <p:cNvPr id="95237"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0BCC9DF5-B7D7-4DC2-8E66-D486D63891A6}" type="slidenum">
              <a:rPr lang="en-US" sz="900" i="0">
                <a:solidFill>
                  <a:schemeClr val="bg1"/>
                </a:solidFill>
                <a:latin typeface="Verdana" pitchFamily="34" charset="0"/>
              </a:rPr>
              <a:pPr eaLnBrk="0" hangingPunct="0">
                <a:spcBef>
                  <a:spcPct val="0"/>
                </a:spcBef>
                <a:buClrTx/>
                <a:buFontTx/>
                <a:buNone/>
              </a:pPr>
              <a:t>81</a:t>
            </a:fld>
            <a:endParaRPr lang="en-US" sz="900" i="0">
              <a:solidFill>
                <a:schemeClr val="bg1"/>
              </a:solidFill>
              <a:latin typeface="Verdana" pitchFamily="34" charset="0"/>
            </a:endParaRPr>
          </a:p>
        </p:txBody>
      </p:sp>
      <p:pic>
        <p:nvPicPr>
          <p:cNvPr id="95238" name="Picture 8" descr="Home_Snippet_2"/>
          <p:cNvPicPr>
            <a:picLocks noChangeAspect="1" noChangeArrowheads="1"/>
          </p:cNvPicPr>
          <p:nvPr/>
        </p:nvPicPr>
        <p:blipFill>
          <a:blip r:embed="rId3"/>
          <a:srcRect/>
          <a:stretch>
            <a:fillRect/>
          </a:stretch>
        </p:blipFill>
        <p:spPr bwMode="auto">
          <a:xfrm>
            <a:off x="5033963" y="2119313"/>
            <a:ext cx="3262312" cy="3073400"/>
          </a:xfrm>
          <a:prstGeom prst="rect">
            <a:avLst/>
          </a:prstGeom>
          <a:noFill/>
          <a:ln w="9525">
            <a:solidFill>
              <a:schemeClr val="folHlink"/>
            </a:solidFill>
            <a:miter lim="800000"/>
            <a:headEnd/>
            <a:tailEnd/>
          </a:ln>
        </p:spPr>
      </p:pic>
      <p:sp>
        <p:nvSpPr>
          <p:cNvPr id="95239" name="Rectangle 9"/>
          <p:cNvSpPr>
            <a:spLocks noChangeArrowheads="1"/>
          </p:cNvSpPr>
          <p:nvPr/>
        </p:nvSpPr>
        <p:spPr bwMode="auto">
          <a:xfrm>
            <a:off x="5705475" y="4083050"/>
            <a:ext cx="862013" cy="1112838"/>
          </a:xfrm>
          <a:prstGeom prst="rect">
            <a:avLst/>
          </a:prstGeom>
          <a:noFill/>
          <a:ln w="31750" algn="ctr">
            <a:solidFill>
              <a:srgbClr val="FF9933"/>
            </a:solidFill>
            <a:miter lim="800000"/>
            <a:headEnd/>
            <a:tailEnd/>
          </a:ln>
        </p:spPr>
        <p:txBody>
          <a:bodyPr wrap="none" anchor="ctr"/>
          <a:lstStyle/>
          <a:p>
            <a:endParaRPr lang="en-US"/>
          </a:p>
        </p:txBody>
      </p:sp>
      <p:sp>
        <p:nvSpPr>
          <p:cNvPr id="95240" name="Line 10"/>
          <p:cNvSpPr>
            <a:spLocks noChangeShapeType="1"/>
          </p:cNvSpPr>
          <p:nvPr/>
        </p:nvSpPr>
        <p:spPr bwMode="gray">
          <a:xfrm>
            <a:off x="4170363" y="3541713"/>
            <a:ext cx="1504950" cy="1112837"/>
          </a:xfrm>
          <a:prstGeom prst="line">
            <a:avLst/>
          </a:prstGeom>
          <a:noFill/>
          <a:ln w="31750">
            <a:solidFill>
              <a:srgbClr val="FF9933"/>
            </a:solidFill>
            <a:round/>
            <a:headEnd/>
            <a:tailEnd type="triangle" w="med" len="med"/>
          </a:ln>
        </p:spPr>
        <p:txBody>
          <a:bodyPr/>
          <a:lstStyle/>
          <a:p>
            <a:endParaRPr lang="en-US"/>
          </a:p>
        </p:txBody>
      </p:sp>
      <p:sp>
        <p:nvSpPr>
          <p:cNvPr id="95241" name="Line 11"/>
          <p:cNvSpPr>
            <a:spLocks noChangeShapeType="1"/>
          </p:cNvSpPr>
          <p:nvPr/>
        </p:nvSpPr>
        <p:spPr bwMode="gray">
          <a:xfrm flipV="1">
            <a:off x="4160838" y="3360738"/>
            <a:ext cx="890587" cy="165100"/>
          </a:xfrm>
          <a:prstGeom prst="line">
            <a:avLst/>
          </a:prstGeom>
          <a:noFill/>
          <a:ln w="31750">
            <a:solidFill>
              <a:srgbClr val="FF9933"/>
            </a:solidFill>
            <a:round/>
            <a:headEnd/>
            <a:tailEnd type="triangle" w="med" len="med"/>
          </a:ln>
        </p:spPr>
        <p:txBody>
          <a:bodyPr/>
          <a:lstStyle/>
          <a:p>
            <a:endParaRPr lang="en-US"/>
          </a:p>
        </p:txBody>
      </p:sp>
      <p:sp>
        <p:nvSpPr>
          <p:cNvPr id="95242" name="Rectangle 12"/>
          <p:cNvSpPr>
            <a:spLocks noChangeArrowheads="1"/>
          </p:cNvSpPr>
          <p:nvPr/>
        </p:nvSpPr>
        <p:spPr bwMode="auto">
          <a:xfrm>
            <a:off x="5024438" y="2735263"/>
            <a:ext cx="693737" cy="1146175"/>
          </a:xfrm>
          <a:prstGeom prst="rect">
            <a:avLst/>
          </a:prstGeom>
          <a:noFill/>
          <a:ln w="31750" algn="ctr">
            <a:solidFill>
              <a:srgbClr val="FF9933"/>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t>Using Benefits to Work Estimator: Completing Estimator</a:t>
            </a:r>
          </a:p>
        </p:txBody>
      </p:sp>
      <p:sp>
        <p:nvSpPr>
          <p:cNvPr id="96259" name="Rectangle 3"/>
          <p:cNvSpPr>
            <a:spLocks noGrp="1" noChangeArrowheads="1"/>
          </p:cNvSpPr>
          <p:nvPr>
            <p:ph type="body" idx="1"/>
          </p:nvPr>
        </p:nvSpPr>
        <p:spPr>
          <a:xfrm>
            <a:off x="889000" y="1593850"/>
            <a:ext cx="7797800" cy="4583113"/>
          </a:xfrm>
        </p:spPr>
        <p:txBody>
          <a:bodyPr/>
          <a:lstStyle/>
          <a:p>
            <a:pPr marL="0" indent="0" eaLnBrk="1" hangingPunct="1">
              <a:buFontTx/>
              <a:buNone/>
            </a:pPr>
            <a:r>
              <a:rPr lang="en-US" smtClean="0"/>
              <a:t>“Please imagine Eric interested in getting a part time job at Arby’s that pays $7/hr and working 18 hours a week.  </a:t>
            </a:r>
            <a:r>
              <a:rPr lang="en-US" b="1" smtClean="0"/>
              <a:t>Use the Benefits to Work Estimator to determine how that job will affect his benefits</a:t>
            </a:r>
            <a:r>
              <a:rPr lang="en-US" smtClean="0"/>
              <a:t>.”</a:t>
            </a:r>
          </a:p>
          <a:p>
            <a:pPr marL="0" indent="0" eaLnBrk="1" hangingPunct="1"/>
            <a:endParaRPr lang="en-US" smtClean="0"/>
          </a:p>
        </p:txBody>
      </p:sp>
      <p:sp>
        <p:nvSpPr>
          <p:cNvPr id="96260" name="Text Box 4"/>
          <p:cNvSpPr txBox="1">
            <a:spLocks noChangeArrowheads="1"/>
          </p:cNvSpPr>
          <p:nvPr/>
        </p:nvSpPr>
        <p:spPr bwMode="auto">
          <a:xfrm>
            <a:off x="450850" y="1212850"/>
            <a:ext cx="6907213" cy="336550"/>
          </a:xfrm>
          <a:prstGeom prst="rect">
            <a:avLst/>
          </a:prstGeom>
          <a:noFill/>
          <a:ln w="9525" algn="ctr">
            <a:noFill/>
            <a:miter lim="800000"/>
            <a:headEnd/>
            <a:tailEnd/>
          </a:ln>
        </p:spPr>
        <p:txBody>
          <a:bodyPr wrap="none">
            <a:spAutoFit/>
          </a:bodyPr>
          <a:lstStyle/>
          <a:p>
            <a:pPr marL="342900" indent="-342900">
              <a:buFontTx/>
              <a:buNone/>
            </a:pPr>
            <a:r>
              <a:rPr lang="en-US" sz="1600" b="1" i="0">
                <a:solidFill>
                  <a:schemeClr val="tx1"/>
                </a:solidFill>
              </a:rPr>
              <a:t>Professional</a:t>
            </a:r>
            <a:r>
              <a:rPr lang="en-US" sz="1600" i="0">
                <a:solidFill>
                  <a:schemeClr val="tx1"/>
                </a:solidFill>
              </a:rPr>
              <a:t> participants were asked to complete the following scenario:</a:t>
            </a:r>
          </a:p>
        </p:txBody>
      </p:sp>
      <p:sp>
        <p:nvSpPr>
          <p:cNvPr id="96261"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677C062E-6DEB-4B82-A7CF-B91B86E6A40C}" type="slidenum">
              <a:rPr lang="en-US" sz="900" i="0">
                <a:solidFill>
                  <a:schemeClr val="bg1"/>
                </a:solidFill>
                <a:latin typeface="Verdana" pitchFamily="34" charset="0"/>
              </a:rPr>
              <a:pPr eaLnBrk="0" hangingPunct="0">
                <a:spcBef>
                  <a:spcPct val="0"/>
                </a:spcBef>
                <a:buClrTx/>
                <a:buFontTx/>
                <a:buNone/>
              </a:pPr>
              <a:t>82</a:t>
            </a:fld>
            <a:endParaRPr lang="en-US" sz="900" i="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Completing Estimator (cont.)</a:t>
            </a:r>
          </a:p>
        </p:txBody>
      </p:sp>
      <p:sp>
        <p:nvSpPr>
          <p:cNvPr id="97283" name="Rectangle 3"/>
          <p:cNvSpPr>
            <a:spLocks noGrp="1" noChangeArrowheads="1"/>
          </p:cNvSpPr>
          <p:nvPr>
            <p:ph type="body" idx="4294967295"/>
          </p:nvPr>
        </p:nvSpPr>
        <p:spPr>
          <a:xfrm>
            <a:off x="268288" y="2000250"/>
            <a:ext cx="4106862" cy="3811588"/>
          </a:xfrm>
        </p:spPr>
        <p:txBody>
          <a:bodyPr/>
          <a:lstStyle/>
          <a:p>
            <a:pPr eaLnBrk="1" hangingPunct="1">
              <a:lnSpc>
                <a:spcPct val="120000"/>
              </a:lnSpc>
            </a:pPr>
            <a:r>
              <a:rPr lang="en-US" sz="1400" smtClean="0">
                <a:solidFill>
                  <a:schemeClr val="tx1"/>
                </a:solidFill>
              </a:rPr>
              <a:t>These participants relied much less on the help content accessible through the Glossary Term Links and the Tips Sections to understand terms</a:t>
            </a:r>
          </a:p>
          <a:p>
            <a:pPr eaLnBrk="1" hangingPunct="1">
              <a:lnSpc>
                <a:spcPct val="120000"/>
              </a:lnSpc>
              <a:buFontTx/>
              <a:buNone/>
            </a:pPr>
            <a:endParaRPr lang="en-US" sz="1400" smtClean="0">
              <a:solidFill>
                <a:srgbClr val="FF3300"/>
              </a:solidFill>
            </a:endParaRPr>
          </a:p>
          <a:p>
            <a:pPr eaLnBrk="1" hangingPunct="1">
              <a:lnSpc>
                <a:spcPct val="120000"/>
              </a:lnSpc>
            </a:pPr>
            <a:endParaRPr lang="en-US" smtClean="0">
              <a:solidFill>
                <a:schemeClr val="tx1"/>
              </a:solidFill>
            </a:endParaRPr>
          </a:p>
        </p:txBody>
      </p:sp>
      <p:sp>
        <p:nvSpPr>
          <p:cNvPr id="97284"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Professional participants moved more quickly through the Benefits to Work Estimator, because they had little difficulty understanding terms used in the forms.</a:t>
            </a:r>
          </a:p>
        </p:txBody>
      </p:sp>
      <p:sp>
        <p:nvSpPr>
          <p:cNvPr id="97285"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2E1D34B1-5A11-4235-8BA3-6AD7F88E8B36}" type="slidenum">
              <a:rPr lang="en-US" sz="900" i="0">
                <a:solidFill>
                  <a:schemeClr val="bg1"/>
                </a:solidFill>
                <a:latin typeface="Verdana" pitchFamily="34" charset="0"/>
              </a:rPr>
              <a:pPr eaLnBrk="0" hangingPunct="0">
                <a:spcBef>
                  <a:spcPct val="0"/>
                </a:spcBef>
                <a:buClrTx/>
                <a:buFontTx/>
                <a:buNone/>
              </a:pPr>
              <a:t>83</a:t>
            </a:fld>
            <a:endParaRPr lang="en-US" sz="900" i="0">
              <a:solidFill>
                <a:schemeClr val="bg1"/>
              </a:solidFill>
              <a:latin typeface="Verdana" pitchFamily="34" charset="0"/>
            </a:endParaRPr>
          </a:p>
        </p:txBody>
      </p:sp>
      <p:pic>
        <p:nvPicPr>
          <p:cNvPr id="97286" name="Picture 7" descr="Benefits_to_Work_Your_Current_Income_1"/>
          <p:cNvPicPr>
            <a:picLocks noChangeAspect="1" noChangeArrowheads="1"/>
          </p:cNvPicPr>
          <p:nvPr/>
        </p:nvPicPr>
        <p:blipFill>
          <a:blip r:embed="rId3"/>
          <a:srcRect/>
          <a:stretch>
            <a:fillRect/>
          </a:stretch>
        </p:blipFill>
        <p:spPr bwMode="auto">
          <a:xfrm>
            <a:off x="5940425" y="2085975"/>
            <a:ext cx="2557463" cy="4022725"/>
          </a:xfrm>
          <a:prstGeom prst="rect">
            <a:avLst/>
          </a:prstGeom>
          <a:noFill/>
          <a:ln w="9525">
            <a:solidFill>
              <a:schemeClr val="folHlink"/>
            </a:solidFill>
            <a:miter lim="800000"/>
            <a:headEnd/>
            <a:tailEnd/>
          </a:ln>
        </p:spPr>
      </p:pic>
      <p:pic>
        <p:nvPicPr>
          <p:cNvPr id="97287" name="Picture 10" descr="Benefits_to_Work_SSI_Q_1"/>
          <p:cNvPicPr>
            <a:picLocks noChangeAspect="1" noChangeArrowheads="1"/>
          </p:cNvPicPr>
          <p:nvPr/>
        </p:nvPicPr>
        <p:blipFill>
          <a:blip r:embed="rId4"/>
          <a:srcRect/>
          <a:stretch>
            <a:fillRect/>
          </a:stretch>
        </p:blipFill>
        <p:spPr bwMode="auto">
          <a:xfrm>
            <a:off x="4560888" y="2447925"/>
            <a:ext cx="4179887" cy="635000"/>
          </a:xfrm>
          <a:prstGeom prst="rect">
            <a:avLst/>
          </a:prstGeom>
          <a:noFill/>
          <a:ln w="9525">
            <a:solidFill>
              <a:schemeClr val="folHlink"/>
            </a:solidFill>
            <a:miter lim="800000"/>
            <a:headEnd/>
            <a:tailEnd/>
          </a:ln>
        </p:spPr>
      </p:pic>
      <p:pic>
        <p:nvPicPr>
          <p:cNvPr id="97288" name="Picture 13" descr="Benefits_to_Work_SSDI_Q_1"/>
          <p:cNvPicPr>
            <a:picLocks noChangeAspect="1" noChangeArrowheads="1"/>
          </p:cNvPicPr>
          <p:nvPr/>
        </p:nvPicPr>
        <p:blipFill>
          <a:blip r:embed="rId5"/>
          <a:srcRect/>
          <a:stretch>
            <a:fillRect/>
          </a:stretch>
        </p:blipFill>
        <p:spPr bwMode="auto">
          <a:xfrm>
            <a:off x="4572000" y="3154363"/>
            <a:ext cx="4203700" cy="620712"/>
          </a:xfrm>
          <a:prstGeom prst="rect">
            <a:avLst/>
          </a:prstGeom>
          <a:noFill/>
          <a:ln w="9525">
            <a:solidFill>
              <a:schemeClr val="folHlink"/>
            </a:solidFill>
            <a:miter lim="800000"/>
            <a:headEnd/>
            <a:tailEnd/>
          </a:ln>
        </p:spPr>
      </p:pic>
      <p:pic>
        <p:nvPicPr>
          <p:cNvPr id="97289" name="Picture 10" descr="Benefits_to_Work_Unearned_Income_1"/>
          <p:cNvPicPr>
            <a:picLocks noChangeAspect="1" noChangeArrowheads="1"/>
          </p:cNvPicPr>
          <p:nvPr/>
        </p:nvPicPr>
        <p:blipFill>
          <a:blip r:embed="rId6"/>
          <a:srcRect/>
          <a:stretch>
            <a:fillRect/>
          </a:stretch>
        </p:blipFill>
        <p:spPr bwMode="auto">
          <a:xfrm>
            <a:off x="4586288" y="4576763"/>
            <a:ext cx="4129087" cy="928687"/>
          </a:xfrm>
          <a:prstGeom prst="rect">
            <a:avLst/>
          </a:prstGeom>
          <a:noFill/>
          <a:ln w="9525">
            <a:solidFill>
              <a:schemeClr val="folHlink"/>
            </a:solidFill>
            <a:miter lim="800000"/>
            <a:headEnd/>
            <a:tailEnd/>
          </a:ln>
        </p:spPr>
      </p:pic>
      <p:pic>
        <p:nvPicPr>
          <p:cNvPr id="97290" name="Picture 11" descr="Benefits_to_Work_Pass_Question_1"/>
          <p:cNvPicPr>
            <a:picLocks noChangeAspect="1" noChangeArrowheads="1"/>
          </p:cNvPicPr>
          <p:nvPr/>
        </p:nvPicPr>
        <p:blipFill>
          <a:blip r:embed="rId7"/>
          <a:srcRect/>
          <a:stretch>
            <a:fillRect/>
          </a:stretch>
        </p:blipFill>
        <p:spPr bwMode="auto">
          <a:xfrm>
            <a:off x="4578350" y="3835400"/>
            <a:ext cx="4135438" cy="666750"/>
          </a:xfrm>
          <a:prstGeom prst="rect">
            <a:avLst/>
          </a:prstGeom>
          <a:noFill/>
          <a:ln w="9525">
            <a:solidFill>
              <a:schemeClr val="folHlink"/>
            </a:solid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1514475" y="400050"/>
            <a:ext cx="7629525" cy="457200"/>
          </a:xfrm>
        </p:spPr>
        <p:txBody>
          <a:bodyPr/>
          <a:lstStyle/>
          <a:p>
            <a:pPr eaLnBrk="1" hangingPunct="1"/>
            <a:r>
              <a:rPr lang="en-US" smtClean="0"/>
              <a:t>Using Benefits to Work Estimator: Results (cont.)</a:t>
            </a:r>
          </a:p>
        </p:txBody>
      </p:sp>
      <p:sp>
        <p:nvSpPr>
          <p:cNvPr id="98307" name="Rectangle 3"/>
          <p:cNvSpPr>
            <a:spLocks noGrp="1" noChangeArrowheads="1"/>
          </p:cNvSpPr>
          <p:nvPr>
            <p:ph type="body" idx="4294967295"/>
          </p:nvPr>
        </p:nvSpPr>
        <p:spPr>
          <a:xfrm>
            <a:off x="268288" y="2000250"/>
            <a:ext cx="4106862" cy="3811588"/>
          </a:xfrm>
        </p:spPr>
        <p:txBody>
          <a:bodyPr/>
          <a:lstStyle/>
          <a:p>
            <a:pPr eaLnBrk="1" hangingPunct="1">
              <a:lnSpc>
                <a:spcPct val="120000"/>
              </a:lnSpc>
            </a:pPr>
            <a:r>
              <a:rPr lang="en-US" sz="1400" smtClean="0">
                <a:solidFill>
                  <a:schemeClr val="tx1"/>
                </a:solidFill>
              </a:rPr>
              <a:t>Professionals were able to read and understand a lot of the benefits content available on these pages</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Issues with navigating the forms and results were common between both participant groups</a:t>
            </a:r>
          </a:p>
          <a:p>
            <a:pPr eaLnBrk="1" hangingPunct="1">
              <a:lnSpc>
                <a:spcPct val="120000"/>
              </a:lnSpc>
            </a:pPr>
            <a:endParaRPr lang="en-US" sz="1400" smtClean="0">
              <a:solidFill>
                <a:schemeClr val="tx1"/>
              </a:solidFill>
            </a:endParaRPr>
          </a:p>
        </p:txBody>
      </p:sp>
      <p:sp>
        <p:nvSpPr>
          <p:cNvPr id="98308"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Compared to consumer participants, professional participants found the Benefits to Work Estimator results more useful.</a:t>
            </a:r>
          </a:p>
        </p:txBody>
      </p:sp>
      <p:sp>
        <p:nvSpPr>
          <p:cNvPr id="98309"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58EA9CD0-9F1B-4A4B-BB76-C7F95B79847B}" type="slidenum">
              <a:rPr lang="en-US" sz="900" i="0">
                <a:solidFill>
                  <a:schemeClr val="bg1"/>
                </a:solidFill>
                <a:latin typeface="Verdana" pitchFamily="34" charset="0"/>
              </a:rPr>
              <a:pPr eaLnBrk="0" hangingPunct="0">
                <a:spcBef>
                  <a:spcPct val="0"/>
                </a:spcBef>
                <a:buClrTx/>
                <a:buFontTx/>
                <a:buNone/>
              </a:pPr>
              <a:t>84</a:t>
            </a:fld>
            <a:endParaRPr lang="en-US" sz="900" i="0">
              <a:solidFill>
                <a:schemeClr val="bg1"/>
              </a:solidFill>
              <a:latin typeface="Verdana" pitchFamily="34" charset="0"/>
            </a:endParaRPr>
          </a:p>
        </p:txBody>
      </p:sp>
      <p:grpSp>
        <p:nvGrpSpPr>
          <p:cNvPr id="98310" name="Group 7"/>
          <p:cNvGrpSpPr>
            <a:grpSpLocks/>
          </p:cNvGrpSpPr>
          <p:nvPr/>
        </p:nvGrpSpPr>
        <p:grpSpPr bwMode="auto">
          <a:xfrm>
            <a:off x="4695825" y="1927225"/>
            <a:ext cx="3051175" cy="3638550"/>
            <a:chOff x="3254" y="1230"/>
            <a:chExt cx="1922" cy="2292"/>
          </a:xfrm>
        </p:grpSpPr>
        <p:pic>
          <p:nvPicPr>
            <p:cNvPr id="98315" name="Picture 8" descr="Benefits_to_Work - Results_Summary_Top_1"/>
            <p:cNvPicPr>
              <a:picLocks noChangeAspect="1" noChangeArrowheads="1"/>
            </p:cNvPicPr>
            <p:nvPr/>
          </p:nvPicPr>
          <p:blipFill>
            <a:blip r:embed="rId3"/>
            <a:srcRect/>
            <a:stretch>
              <a:fillRect/>
            </a:stretch>
          </p:blipFill>
          <p:spPr bwMode="auto">
            <a:xfrm>
              <a:off x="3279" y="1230"/>
              <a:ext cx="1889" cy="2287"/>
            </a:xfrm>
            <a:prstGeom prst="rect">
              <a:avLst/>
            </a:prstGeom>
            <a:noFill/>
            <a:ln w="9525">
              <a:solidFill>
                <a:schemeClr val="folHlink"/>
              </a:solidFill>
              <a:miter lim="800000"/>
              <a:headEnd/>
              <a:tailEnd/>
            </a:ln>
          </p:spPr>
        </p:pic>
        <p:sp>
          <p:nvSpPr>
            <p:cNvPr id="98316" name="Line 9"/>
            <p:cNvSpPr>
              <a:spLocks noChangeShapeType="1"/>
            </p:cNvSpPr>
            <p:nvPr/>
          </p:nvSpPr>
          <p:spPr bwMode="auto">
            <a:xfrm>
              <a:off x="3254" y="3522"/>
              <a:ext cx="1922" cy="0"/>
            </a:xfrm>
            <a:prstGeom prst="line">
              <a:avLst/>
            </a:prstGeom>
            <a:noFill/>
            <a:ln w="28575">
              <a:solidFill>
                <a:schemeClr val="bg1"/>
              </a:solidFill>
              <a:round/>
              <a:headEnd/>
              <a:tailEnd/>
            </a:ln>
          </p:spPr>
          <p:txBody>
            <a:bodyPr/>
            <a:lstStyle/>
            <a:p>
              <a:endParaRPr lang="en-US"/>
            </a:p>
          </p:txBody>
        </p:sp>
      </p:grpSp>
      <p:pic>
        <p:nvPicPr>
          <p:cNvPr id="98311" name="Picture 10" descr="Benefits_to_Work - Monthly_Income_Expense_1"/>
          <p:cNvPicPr>
            <a:picLocks noChangeAspect="1" noChangeArrowheads="1"/>
          </p:cNvPicPr>
          <p:nvPr/>
        </p:nvPicPr>
        <p:blipFill>
          <a:blip r:embed="rId4"/>
          <a:srcRect/>
          <a:stretch>
            <a:fillRect/>
          </a:stretch>
        </p:blipFill>
        <p:spPr bwMode="auto">
          <a:xfrm>
            <a:off x="5868988" y="2259013"/>
            <a:ext cx="2108200" cy="3573462"/>
          </a:xfrm>
          <a:prstGeom prst="rect">
            <a:avLst/>
          </a:prstGeom>
          <a:noFill/>
          <a:ln w="9525">
            <a:solidFill>
              <a:schemeClr val="folHlink"/>
            </a:solidFill>
            <a:miter lim="800000"/>
            <a:headEnd/>
            <a:tailEnd/>
          </a:ln>
        </p:spPr>
      </p:pic>
      <p:grpSp>
        <p:nvGrpSpPr>
          <p:cNvPr id="98312" name="Group 11"/>
          <p:cNvGrpSpPr>
            <a:grpSpLocks/>
          </p:cNvGrpSpPr>
          <p:nvPr/>
        </p:nvGrpSpPr>
        <p:grpSpPr bwMode="auto">
          <a:xfrm>
            <a:off x="6689725" y="2917825"/>
            <a:ext cx="2263775" cy="3155950"/>
            <a:chOff x="2870" y="1078"/>
            <a:chExt cx="2202" cy="2772"/>
          </a:xfrm>
        </p:grpSpPr>
        <p:pic>
          <p:nvPicPr>
            <p:cNvPr id="98313" name="Picture 12" descr="Benefits_to_Work - Health_Top_1"/>
            <p:cNvPicPr>
              <a:picLocks noChangeAspect="1" noChangeArrowheads="1"/>
            </p:cNvPicPr>
            <p:nvPr/>
          </p:nvPicPr>
          <p:blipFill>
            <a:blip r:embed="rId5"/>
            <a:srcRect/>
            <a:stretch>
              <a:fillRect/>
            </a:stretch>
          </p:blipFill>
          <p:spPr bwMode="auto">
            <a:xfrm>
              <a:off x="2870" y="1078"/>
              <a:ext cx="2196" cy="2764"/>
            </a:xfrm>
            <a:prstGeom prst="rect">
              <a:avLst/>
            </a:prstGeom>
            <a:noFill/>
            <a:ln w="9525">
              <a:solidFill>
                <a:schemeClr val="folHlink"/>
              </a:solidFill>
              <a:miter lim="800000"/>
              <a:headEnd/>
              <a:tailEnd/>
            </a:ln>
          </p:spPr>
        </p:pic>
        <p:sp>
          <p:nvSpPr>
            <p:cNvPr id="98314" name="Line 13"/>
            <p:cNvSpPr>
              <a:spLocks noChangeShapeType="1"/>
            </p:cNvSpPr>
            <p:nvPr/>
          </p:nvSpPr>
          <p:spPr bwMode="auto">
            <a:xfrm>
              <a:off x="2878" y="3850"/>
              <a:ext cx="2194" cy="0"/>
            </a:xfrm>
            <a:prstGeom prst="line">
              <a:avLst/>
            </a:prstGeom>
            <a:noFill/>
            <a:ln w="28575">
              <a:solidFill>
                <a:schemeClr val="bg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mtClean="0"/>
              <a:t>Using Benefits to Work Estimator: Utilities</a:t>
            </a:r>
          </a:p>
        </p:txBody>
      </p:sp>
      <p:sp>
        <p:nvSpPr>
          <p:cNvPr id="99331" name="Rectangle 3"/>
          <p:cNvSpPr>
            <a:spLocks noGrp="1" noChangeArrowheads="1"/>
          </p:cNvSpPr>
          <p:nvPr>
            <p:ph type="body" idx="1"/>
          </p:nvPr>
        </p:nvSpPr>
        <p:spPr>
          <a:xfrm>
            <a:off x="901700" y="1593850"/>
            <a:ext cx="7785100" cy="4583113"/>
          </a:xfrm>
        </p:spPr>
        <p:txBody>
          <a:bodyPr/>
          <a:lstStyle/>
          <a:p>
            <a:pPr eaLnBrk="1" hangingPunct="1"/>
            <a:r>
              <a:rPr lang="en-US" smtClean="0"/>
              <a:t>“Imagine that you would like to share a copy of the benefits information you found for Eric.  How would you </a:t>
            </a:r>
            <a:r>
              <a:rPr lang="en-US" b="1" smtClean="0"/>
              <a:t>share a copy</a:t>
            </a:r>
            <a:r>
              <a:rPr lang="en-US" smtClean="0"/>
              <a:t> of this information with Eric?”</a:t>
            </a:r>
          </a:p>
          <a:p>
            <a:pPr eaLnBrk="1" hangingPunct="1"/>
            <a:endParaRPr lang="en-US" smtClean="0"/>
          </a:p>
          <a:p>
            <a:pPr eaLnBrk="1" hangingPunct="1"/>
            <a:r>
              <a:rPr lang="en-US" smtClean="0"/>
              <a:t>“Pretend that now that you’ve found this information about Eric’s benefits, you’d like to keep a record of the information you found for further use.  </a:t>
            </a:r>
            <a:r>
              <a:rPr lang="en-US" b="1" smtClean="0"/>
              <a:t>Keep a record</a:t>
            </a:r>
            <a:r>
              <a:rPr lang="en-US" smtClean="0"/>
              <a:t> of this information on the website so you can access it later.”</a:t>
            </a:r>
          </a:p>
          <a:p>
            <a:pPr eaLnBrk="1" hangingPunct="1">
              <a:buFontTx/>
              <a:buNone/>
            </a:pPr>
            <a:endParaRPr lang="en-US" smtClean="0"/>
          </a:p>
        </p:txBody>
      </p:sp>
      <p:sp>
        <p:nvSpPr>
          <p:cNvPr id="99332" name="Text Box 4"/>
          <p:cNvSpPr txBox="1">
            <a:spLocks noChangeArrowheads="1"/>
          </p:cNvSpPr>
          <p:nvPr/>
        </p:nvSpPr>
        <p:spPr bwMode="auto">
          <a:xfrm>
            <a:off x="450850" y="1212850"/>
            <a:ext cx="6989763" cy="336550"/>
          </a:xfrm>
          <a:prstGeom prst="rect">
            <a:avLst/>
          </a:prstGeom>
          <a:noFill/>
          <a:ln w="9525" algn="ctr">
            <a:noFill/>
            <a:miter lim="800000"/>
            <a:headEnd/>
            <a:tailEnd/>
          </a:ln>
        </p:spPr>
        <p:txBody>
          <a:bodyPr wrap="none">
            <a:spAutoFit/>
          </a:bodyPr>
          <a:lstStyle/>
          <a:p>
            <a:pPr marL="342900" indent="-342900">
              <a:buFontTx/>
              <a:buNone/>
            </a:pPr>
            <a:r>
              <a:rPr lang="en-US" sz="1600" b="1" i="0">
                <a:solidFill>
                  <a:schemeClr val="tx1"/>
                </a:solidFill>
              </a:rPr>
              <a:t>Professional</a:t>
            </a:r>
            <a:r>
              <a:rPr lang="en-US" sz="1600" i="0">
                <a:solidFill>
                  <a:schemeClr val="tx1"/>
                </a:solidFill>
              </a:rPr>
              <a:t> participants were asked to complete the following scenarios:</a:t>
            </a:r>
          </a:p>
        </p:txBody>
      </p:sp>
      <p:sp>
        <p:nvSpPr>
          <p:cNvPr id="99333"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67B93BCA-2465-4FB5-9B4B-89965CE01B0D}" type="slidenum">
              <a:rPr lang="en-US" sz="900" i="0">
                <a:solidFill>
                  <a:schemeClr val="bg1"/>
                </a:solidFill>
                <a:latin typeface="Verdana" pitchFamily="34" charset="0"/>
              </a:rPr>
              <a:pPr eaLnBrk="0" hangingPunct="0">
                <a:spcBef>
                  <a:spcPct val="0"/>
                </a:spcBef>
                <a:buClrTx/>
                <a:buFontTx/>
                <a:buNone/>
              </a:pPr>
              <a:t>85</a:t>
            </a:fld>
            <a:endParaRPr lang="en-US" sz="900" i="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p:txBody>
          <a:bodyPr/>
          <a:lstStyle/>
          <a:p>
            <a:pPr eaLnBrk="1" hangingPunct="1"/>
            <a:r>
              <a:rPr lang="en-US" smtClean="0"/>
              <a:t>Using Benefits to Work Estimator: Utilities (cont.)</a:t>
            </a:r>
          </a:p>
        </p:txBody>
      </p:sp>
      <p:sp>
        <p:nvSpPr>
          <p:cNvPr id="100355" name="Rectangle 3"/>
          <p:cNvSpPr>
            <a:spLocks noGrp="1" noChangeArrowheads="1"/>
          </p:cNvSpPr>
          <p:nvPr>
            <p:ph type="body" idx="4294967295"/>
          </p:nvPr>
        </p:nvSpPr>
        <p:spPr>
          <a:xfrm>
            <a:off x="268288" y="2000250"/>
            <a:ext cx="4106862" cy="3811588"/>
          </a:xfrm>
        </p:spPr>
        <p:txBody>
          <a:bodyPr/>
          <a:lstStyle/>
          <a:p>
            <a:pPr eaLnBrk="1" hangingPunct="1">
              <a:lnSpc>
                <a:spcPct val="120000"/>
              </a:lnSpc>
              <a:spcBef>
                <a:spcPct val="0"/>
              </a:spcBef>
            </a:pPr>
            <a:r>
              <a:rPr lang="en-US" sz="1400" smtClean="0">
                <a:solidFill>
                  <a:schemeClr val="tx1"/>
                </a:solidFill>
              </a:rPr>
              <a:t>Most professional participants could not locate the report creation functionality</a:t>
            </a:r>
          </a:p>
          <a:p>
            <a:pPr eaLnBrk="1" hangingPunct="1">
              <a:lnSpc>
                <a:spcPct val="120000"/>
              </a:lnSpc>
              <a:spcBef>
                <a:spcPct val="0"/>
              </a:spcBef>
            </a:pPr>
            <a:endParaRPr lang="en-US" sz="1400" smtClean="0">
              <a:solidFill>
                <a:schemeClr val="tx1"/>
              </a:solidFill>
            </a:endParaRPr>
          </a:p>
          <a:p>
            <a:pPr eaLnBrk="1" hangingPunct="1">
              <a:lnSpc>
                <a:spcPct val="120000"/>
              </a:lnSpc>
              <a:spcBef>
                <a:spcPct val="0"/>
              </a:spcBef>
            </a:pPr>
            <a:r>
              <a:rPr lang="en-US" sz="1400" smtClean="0">
                <a:solidFill>
                  <a:schemeClr val="tx1"/>
                </a:solidFill>
              </a:rPr>
              <a:t>Professional participants understood the save and retrieve saved session process</a:t>
            </a:r>
          </a:p>
          <a:p>
            <a:pPr eaLnBrk="1" hangingPunct="1">
              <a:lnSpc>
                <a:spcPct val="120000"/>
              </a:lnSpc>
              <a:spcBef>
                <a:spcPct val="0"/>
              </a:spcBef>
            </a:pPr>
            <a:endParaRPr lang="en-US" sz="1400" smtClean="0">
              <a:solidFill>
                <a:schemeClr val="tx1"/>
              </a:solidFill>
            </a:endParaRPr>
          </a:p>
        </p:txBody>
      </p:sp>
      <p:sp>
        <p:nvSpPr>
          <p:cNvPr id="100356"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All professional participants utilized the report and saved session functionality similar to consumer participants.</a:t>
            </a:r>
          </a:p>
        </p:txBody>
      </p:sp>
      <p:sp>
        <p:nvSpPr>
          <p:cNvPr id="100357"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89EB56BF-FAD1-4243-823E-246C3A786EF3}" type="slidenum">
              <a:rPr lang="en-US" sz="900" i="0">
                <a:solidFill>
                  <a:schemeClr val="bg1"/>
                </a:solidFill>
                <a:latin typeface="Verdana" pitchFamily="34" charset="0"/>
              </a:rPr>
              <a:pPr eaLnBrk="0" hangingPunct="0">
                <a:spcBef>
                  <a:spcPct val="0"/>
                </a:spcBef>
                <a:buClrTx/>
                <a:buFontTx/>
                <a:buNone/>
              </a:pPr>
              <a:t>86</a:t>
            </a:fld>
            <a:endParaRPr lang="en-US" sz="900" i="0">
              <a:solidFill>
                <a:schemeClr val="bg1"/>
              </a:solidFill>
              <a:latin typeface="Verdana" pitchFamily="34" charset="0"/>
            </a:endParaRPr>
          </a:p>
        </p:txBody>
      </p:sp>
      <p:pic>
        <p:nvPicPr>
          <p:cNvPr id="100358" name="Picture 6" descr="Benefits_to_Work - Report_1"/>
          <p:cNvPicPr>
            <a:picLocks noChangeAspect="1" noChangeArrowheads="1"/>
          </p:cNvPicPr>
          <p:nvPr/>
        </p:nvPicPr>
        <p:blipFill>
          <a:blip r:embed="rId3"/>
          <a:srcRect/>
          <a:stretch>
            <a:fillRect/>
          </a:stretch>
        </p:blipFill>
        <p:spPr bwMode="auto">
          <a:xfrm>
            <a:off x="4733925" y="1974850"/>
            <a:ext cx="2330450" cy="3292475"/>
          </a:xfrm>
          <a:prstGeom prst="rect">
            <a:avLst/>
          </a:prstGeom>
          <a:noFill/>
          <a:ln w="9525">
            <a:solidFill>
              <a:schemeClr val="folHlink"/>
            </a:solidFill>
            <a:miter lim="800000"/>
            <a:headEnd/>
            <a:tailEnd/>
          </a:ln>
        </p:spPr>
      </p:pic>
      <p:sp>
        <p:nvSpPr>
          <p:cNvPr id="100359" name="Line 8"/>
          <p:cNvSpPr>
            <a:spLocks noChangeShapeType="1"/>
          </p:cNvSpPr>
          <p:nvPr/>
        </p:nvSpPr>
        <p:spPr bwMode="gray">
          <a:xfrm flipV="1">
            <a:off x="4065588" y="2163763"/>
            <a:ext cx="708025" cy="165100"/>
          </a:xfrm>
          <a:prstGeom prst="line">
            <a:avLst/>
          </a:prstGeom>
          <a:noFill/>
          <a:ln w="31750">
            <a:solidFill>
              <a:srgbClr val="FF9933"/>
            </a:solidFill>
            <a:round/>
            <a:headEnd/>
            <a:tailEnd type="triangle" w="med" len="med"/>
          </a:ln>
        </p:spPr>
        <p:txBody>
          <a:bodyPr/>
          <a:lstStyle/>
          <a:p>
            <a:endParaRPr lang="en-US"/>
          </a:p>
        </p:txBody>
      </p:sp>
      <p:pic>
        <p:nvPicPr>
          <p:cNvPr id="100360" name="Picture 9" descr="Benefits_to_Work_Your_Saved_Sessions_1"/>
          <p:cNvPicPr>
            <a:picLocks noChangeAspect="1" noChangeArrowheads="1"/>
          </p:cNvPicPr>
          <p:nvPr/>
        </p:nvPicPr>
        <p:blipFill>
          <a:blip r:embed="rId4"/>
          <a:srcRect/>
          <a:stretch>
            <a:fillRect/>
          </a:stretch>
        </p:blipFill>
        <p:spPr bwMode="auto">
          <a:xfrm>
            <a:off x="4764088" y="4156075"/>
            <a:ext cx="4008437" cy="1797050"/>
          </a:xfrm>
          <a:prstGeom prst="rect">
            <a:avLst/>
          </a:prstGeom>
          <a:noFill/>
          <a:ln w="9525">
            <a:solidFill>
              <a:schemeClr val="folHlink"/>
            </a:solidFill>
            <a:miter lim="800000"/>
            <a:headEnd/>
            <a:tailEnd/>
          </a:ln>
        </p:spPr>
      </p:pic>
      <p:sp>
        <p:nvSpPr>
          <p:cNvPr id="100361" name="Line 10"/>
          <p:cNvSpPr>
            <a:spLocks noChangeShapeType="1"/>
          </p:cNvSpPr>
          <p:nvPr/>
        </p:nvSpPr>
        <p:spPr bwMode="gray">
          <a:xfrm>
            <a:off x="3925888" y="3217863"/>
            <a:ext cx="873125" cy="1066800"/>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mtClean="0"/>
              <a:t>Using Benefits to Work Estimator: Plan Comparison</a:t>
            </a:r>
          </a:p>
        </p:txBody>
      </p:sp>
      <p:sp>
        <p:nvSpPr>
          <p:cNvPr id="101379" name="Rectangle 3"/>
          <p:cNvSpPr>
            <a:spLocks noGrp="1" noChangeArrowheads="1"/>
          </p:cNvSpPr>
          <p:nvPr>
            <p:ph type="body" idx="1"/>
          </p:nvPr>
        </p:nvSpPr>
        <p:spPr>
          <a:xfrm>
            <a:off x="927100" y="1593850"/>
            <a:ext cx="7759700" cy="4583113"/>
          </a:xfrm>
        </p:spPr>
        <p:txBody>
          <a:bodyPr/>
          <a:lstStyle/>
          <a:p>
            <a:pPr marL="0" indent="0" eaLnBrk="1" hangingPunct="1">
              <a:buFontTx/>
              <a:buNone/>
            </a:pPr>
            <a:r>
              <a:rPr lang="en-US" smtClean="0"/>
              <a:t>“Pretend that you are now meeting with Eric and he is interested in moving forward with taking a part time job.  He was just offered a job at Home Depot that pays $7.75/hr and he wants to find details on how this job will affect his benefits.  Use the Benefits to Work Estimator to </a:t>
            </a:r>
            <a:r>
              <a:rPr lang="en-US" b="1" smtClean="0"/>
              <a:t>find information about how his benefits might change if he takes this job</a:t>
            </a:r>
            <a:r>
              <a:rPr lang="en-US" smtClean="0"/>
              <a:t>.  He plans on working 15 hours a week.”</a:t>
            </a:r>
          </a:p>
          <a:p>
            <a:pPr marL="0" indent="0" eaLnBrk="1" hangingPunct="1"/>
            <a:endParaRPr lang="en-US" smtClean="0"/>
          </a:p>
        </p:txBody>
      </p:sp>
      <p:sp>
        <p:nvSpPr>
          <p:cNvPr id="101380" name="Text Box 4"/>
          <p:cNvSpPr txBox="1">
            <a:spLocks noChangeArrowheads="1"/>
          </p:cNvSpPr>
          <p:nvPr/>
        </p:nvSpPr>
        <p:spPr bwMode="auto">
          <a:xfrm>
            <a:off x="450850" y="1212850"/>
            <a:ext cx="6907213" cy="336550"/>
          </a:xfrm>
          <a:prstGeom prst="rect">
            <a:avLst/>
          </a:prstGeom>
          <a:noFill/>
          <a:ln w="9525" algn="ctr">
            <a:noFill/>
            <a:miter lim="800000"/>
            <a:headEnd/>
            <a:tailEnd/>
          </a:ln>
        </p:spPr>
        <p:txBody>
          <a:bodyPr wrap="none">
            <a:spAutoFit/>
          </a:bodyPr>
          <a:lstStyle/>
          <a:p>
            <a:pPr marL="342900" indent="-342900">
              <a:buFontTx/>
              <a:buNone/>
            </a:pPr>
            <a:r>
              <a:rPr lang="en-US" sz="1600" b="1" i="0">
                <a:solidFill>
                  <a:schemeClr val="tx1"/>
                </a:solidFill>
              </a:rPr>
              <a:t>Professional</a:t>
            </a:r>
            <a:r>
              <a:rPr lang="en-US" sz="1600" i="0">
                <a:solidFill>
                  <a:schemeClr val="tx1"/>
                </a:solidFill>
              </a:rPr>
              <a:t> participants were asked to complete the following scenario:</a:t>
            </a:r>
          </a:p>
        </p:txBody>
      </p:sp>
      <p:sp>
        <p:nvSpPr>
          <p:cNvPr id="101381"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B8920CE1-6A3B-4BE6-900F-7E0C1B7CDE3F}" type="slidenum">
              <a:rPr lang="en-US" sz="900" i="0">
                <a:solidFill>
                  <a:schemeClr val="bg1"/>
                </a:solidFill>
                <a:latin typeface="Verdana" pitchFamily="34" charset="0"/>
              </a:rPr>
              <a:pPr eaLnBrk="0" hangingPunct="0">
                <a:spcBef>
                  <a:spcPct val="0"/>
                </a:spcBef>
                <a:buClrTx/>
                <a:buFontTx/>
                <a:buNone/>
              </a:pPr>
              <a:t>87</a:t>
            </a:fld>
            <a:endParaRPr lang="en-US" sz="900" i="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p:txBody>
          <a:bodyPr/>
          <a:lstStyle/>
          <a:p>
            <a:pPr eaLnBrk="1" hangingPunct="1"/>
            <a:r>
              <a:rPr lang="en-US" smtClean="0"/>
              <a:t>Using Benefits to Work Estimator: Plan Comparison (cont.) </a:t>
            </a:r>
          </a:p>
        </p:txBody>
      </p:sp>
      <p:sp>
        <p:nvSpPr>
          <p:cNvPr id="102403" name="Rectangle 3"/>
          <p:cNvSpPr>
            <a:spLocks noGrp="1" noChangeArrowheads="1"/>
          </p:cNvSpPr>
          <p:nvPr>
            <p:ph type="body" idx="4294967295"/>
          </p:nvPr>
        </p:nvSpPr>
        <p:spPr>
          <a:xfrm>
            <a:off x="268288" y="2000250"/>
            <a:ext cx="5757862" cy="3811588"/>
          </a:xfrm>
        </p:spPr>
        <p:txBody>
          <a:bodyPr/>
          <a:lstStyle/>
          <a:p>
            <a:pPr eaLnBrk="1" hangingPunct="1">
              <a:lnSpc>
                <a:spcPct val="120000"/>
              </a:lnSpc>
            </a:pPr>
            <a:endParaRPr lang="en-US" sz="1400" smtClean="0"/>
          </a:p>
          <a:p>
            <a:pPr eaLnBrk="1" hangingPunct="1">
              <a:lnSpc>
                <a:spcPct val="120000"/>
              </a:lnSpc>
            </a:pPr>
            <a:r>
              <a:rPr lang="en-US" sz="1400" smtClean="0"/>
              <a:t>Professionals made many of the same assumptions about the functionality found in the Make Changes In This Plan and Compare To Another Plan Buttons.</a:t>
            </a:r>
            <a:endParaRPr lang="en-US" sz="1400" smtClean="0">
              <a:solidFill>
                <a:schemeClr val="tx1"/>
              </a:solidFill>
            </a:endParaRPr>
          </a:p>
          <a:p>
            <a:pPr eaLnBrk="1" hangingPunct="1">
              <a:lnSpc>
                <a:spcPct val="120000"/>
              </a:lnSpc>
              <a:buFontTx/>
              <a:buNone/>
            </a:pPr>
            <a:endParaRPr lang="en-US" sz="1400" smtClean="0">
              <a:solidFill>
                <a:schemeClr val="tx1"/>
              </a:solidFill>
            </a:endParaRPr>
          </a:p>
        </p:txBody>
      </p:sp>
      <p:sp>
        <p:nvSpPr>
          <p:cNvPr id="102404"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buFontTx/>
              <a:buNone/>
            </a:pPr>
            <a:r>
              <a:rPr lang="en-US" sz="1600" i="0">
                <a:solidFill>
                  <a:schemeClr val="tx1"/>
                </a:solidFill>
              </a:rPr>
              <a:t>Professionals had a better understanding of the term “plan” than consumers, but  had similar difficulties starting a plan comparison.</a:t>
            </a:r>
          </a:p>
        </p:txBody>
      </p:sp>
      <p:sp>
        <p:nvSpPr>
          <p:cNvPr id="102405"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0EE8FB43-11B3-4740-9354-E319E59A509C}" type="slidenum">
              <a:rPr lang="en-US" sz="900" i="0">
                <a:solidFill>
                  <a:schemeClr val="bg1"/>
                </a:solidFill>
                <a:latin typeface="Verdana" pitchFamily="34" charset="0"/>
              </a:rPr>
              <a:pPr eaLnBrk="0" hangingPunct="0">
                <a:spcBef>
                  <a:spcPct val="0"/>
                </a:spcBef>
                <a:buClrTx/>
                <a:buFontTx/>
                <a:buNone/>
              </a:pPr>
              <a:t>88</a:t>
            </a:fld>
            <a:endParaRPr lang="en-US" sz="900" i="0">
              <a:solidFill>
                <a:schemeClr val="bg1"/>
              </a:solidFill>
              <a:latin typeface="Verdana" pitchFamily="34" charset="0"/>
            </a:endParaRPr>
          </a:p>
        </p:txBody>
      </p:sp>
      <p:grpSp>
        <p:nvGrpSpPr>
          <p:cNvPr id="102406" name="Group 6"/>
          <p:cNvGrpSpPr>
            <a:grpSpLocks/>
          </p:cNvGrpSpPr>
          <p:nvPr/>
        </p:nvGrpSpPr>
        <p:grpSpPr bwMode="auto">
          <a:xfrm>
            <a:off x="6499225" y="2168525"/>
            <a:ext cx="2276475" cy="3206750"/>
            <a:chOff x="3254" y="1230"/>
            <a:chExt cx="1922" cy="2292"/>
          </a:xfrm>
        </p:grpSpPr>
        <p:pic>
          <p:nvPicPr>
            <p:cNvPr id="102408" name="Picture 7" descr="Benefits_to_Work - Results_Summary_Top_1"/>
            <p:cNvPicPr>
              <a:picLocks noChangeAspect="1" noChangeArrowheads="1"/>
            </p:cNvPicPr>
            <p:nvPr/>
          </p:nvPicPr>
          <p:blipFill>
            <a:blip r:embed="rId3"/>
            <a:srcRect/>
            <a:stretch>
              <a:fillRect/>
            </a:stretch>
          </p:blipFill>
          <p:spPr bwMode="auto">
            <a:xfrm>
              <a:off x="3279" y="1230"/>
              <a:ext cx="1889" cy="2287"/>
            </a:xfrm>
            <a:prstGeom prst="rect">
              <a:avLst/>
            </a:prstGeom>
            <a:noFill/>
            <a:ln w="9525">
              <a:solidFill>
                <a:schemeClr val="folHlink"/>
              </a:solidFill>
              <a:miter lim="800000"/>
              <a:headEnd/>
              <a:tailEnd/>
            </a:ln>
          </p:spPr>
        </p:pic>
        <p:sp>
          <p:nvSpPr>
            <p:cNvPr id="102409" name="Line 8"/>
            <p:cNvSpPr>
              <a:spLocks noChangeShapeType="1"/>
            </p:cNvSpPr>
            <p:nvPr/>
          </p:nvSpPr>
          <p:spPr bwMode="auto">
            <a:xfrm>
              <a:off x="3254" y="3522"/>
              <a:ext cx="1922" cy="0"/>
            </a:xfrm>
            <a:prstGeom prst="line">
              <a:avLst/>
            </a:prstGeom>
            <a:noFill/>
            <a:ln w="28575">
              <a:solidFill>
                <a:schemeClr val="bg1"/>
              </a:solidFill>
              <a:round/>
              <a:headEnd/>
              <a:tailEnd/>
            </a:ln>
          </p:spPr>
          <p:txBody>
            <a:bodyPr/>
            <a:lstStyle/>
            <a:p>
              <a:endParaRPr lang="en-US"/>
            </a:p>
          </p:txBody>
        </p:sp>
      </p:grpSp>
      <p:pic>
        <p:nvPicPr>
          <p:cNvPr id="102407" name="Picture 10" descr="Benefits_to_Work - Results_Summary_Top_Buttons_1"/>
          <p:cNvPicPr>
            <a:picLocks noChangeAspect="1" noChangeArrowheads="1"/>
          </p:cNvPicPr>
          <p:nvPr/>
        </p:nvPicPr>
        <p:blipFill>
          <a:blip r:embed="rId4"/>
          <a:srcRect/>
          <a:stretch>
            <a:fillRect/>
          </a:stretch>
        </p:blipFill>
        <p:spPr bwMode="auto">
          <a:xfrm>
            <a:off x="5807075" y="3267075"/>
            <a:ext cx="3067050" cy="400050"/>
          </a:xfrm>
          <a:prstGeom prst="rect">
            <a:avLst/>
          </a:prstGeom>
          <a:noFill/>
          <a:ln w="9525">
            <a:solidFill>
              <a:schemeClr val="folHlink"/>
            </a:solid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p:txBody>
          <a:bodyPr/>
          <a:lstStyle/>
          <a:p>
            <a:pPr eaLnBrk="1" hangingPunct="1"/>
            <a:r>
              <a:rPr lang="en-US" smtClean="0"/>
              <a:t>Using Benefits to Work Estimator: Plan Comparison (cont.) </a:t>
            </a:r>
          </a:p>
        </p:txBody>
      </p:sp>
      <p:sp>
        <p:nvSpPr>
          <p:cNvPr id="103427" name="Rectangle 3"/>
          <p:cNvSpPr>
            <a:spLocks noGrp="1" noChangeArrowheads="1"/>
          </p:cNvSpPr>
          <p:nvPr>
            <p:ph type="body" idx="4294967295"/>
          </p:nvPr>
        </p:nvSpPr>
        <p:spPr>
          <a:xfrm>
            <a:off x="268288" y="2000250"/>
            <a:ext cx="5199062" cy="3811588"/>
          </a:xfrm>
        </p:spPr>
        <p:txBody>
          <a:bodyPr/>
          <a:lstStyle/>
          <a:p>
            <a:pPr eaLnBrk="1" hangingPunct="1">
              <a:lnSpc>
                <a:spcPct val="120000"/>
              </a:lnSpc>
            </a:pPr>
            <a:r>
              <a:rPr lang="en-US" sz="1400" smtClean="0">
                <a:solidFill>
                  <a:schemeClr val="tx1"/>
                </a:solidFill>
              </a:rPr>
              <a:t>Participants tried to use the two plan lines on the graph to make a comparison, but found it difficult because it was unclear what jobs were shown by the lines</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One participant requested that the name of the job (such as “Arby’s”) be shown in the key in the graph instead of the generic name (such as “Plan A”)</a:t>
            </a:r>
          </a:p>
          <a:p>
            <a:pPr eaLnBrk="1" hangingPunct="1">
              <a:lnSpc>
                <a:spcPct val="120000"/>
              </a:lnSpc>
            </a:pPr>
            <a:endParaRPr lang="en-US" sz="1400" smtClean="0">
              <a:solidFill>
                <a:schemeClr val="tx1"/>
              </a:solidFill>
            </a:endParaRPr>
          </a:p>
          <a:p>
            <a:pPr eaLnBrk="1" hangingPunct="1">
              <a:lnSpc>
                <a:spcPct val="120000"/>
              </a:lnSpc>
            </a:pPr>
            <a:r>
              <a:rPr lang="en-US" sz="1400" smtClean="0">
                <a:solidFill>
                  <a:schemeClr val="tx1"/>
                </a:solidFill>
              </a:rPr>
              <a:t>Participants found it hard to make a comparison using the two plan tabs</a:t>
            </a:r>
          </a:p>
        </p:txBody>
      </p:sp>
      <p:sp>
        <p:nvSpPr>
          <p:cNvPr id="103428" name="Text Box 5"/>
          <p:cNvSpPr txBox="1">
            <a:spLocks noChangeArrowheads="1"/>
          </p:cNvSpPr>
          <p:nvPr/>
        </p:nvSpPr>
        <p:spPr bwMode="auto">
          <a:xfrm>
            <a:off x="252413" y="1244600"/>
            <a:ext cx="8488362" cy="679450"/>
          </a:xfrm>
          <a:prstGeom prst="rect">
            <a:avLst/>
          </a:prstGeom>
          <a:noFill/>
          <a:ln w="9525" algn="ctr">
            <a:noFill/>
            <a:miter lim="800000"/>
            <a:headEnd/>
            <a:tailEnd/>
          </a:ln>
        </p:spPr>
        <p:txBody>
          <a:bodyPr>
            <a:spAutoFit/>
          </a:bodyPr>
          <a:lstStyle/>
          <a:p>
            <a:pPr>
              <a:lnSpc>
                <a:spcPct val="120000"/>
              </a:lnSpc>
              <a:spcBef>
                <a:spcPct val="0"/>
              </a:spcBef>
              <a:buFontTx/>
              <a:buNone/>
            </a:pPr>
            <a:r>
              <a:rPr lang="en-US" sz="1600" i="0">
                <a:solidFill>
                  <a:schemeClr val="tx1"/>
                </a:solidFill>
              </a:rPr>
              <a:t>Professionals understand benefit results, but they still found making a plan comparison difficult.</a:t>
            </a:r>
          </a:p>
        </p:txBody>
      </p:sp>
      <p:sp>
        <p:nvSpPr>
          <p:cNvPr id="103429"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8047C283-8074-4EB2-957A-4C59AE8D9B81}" type="slidenum">
              <a:rPr lang="en-US" sz="900" i="0">
                <a:solidFill>
                  <a:schemeClr val="bg1"/>
                </a:solidFill>
                <a:latin typeface="Verdana" pitchFamily="34" charset="0"/>
              </a:rPr>
              <a:pPr eaLnBrk="0" hangingPunct="0">
                <a:spcBef>
                  <a:spcPct val="0"/>
                </a:spcBef>
                <a:buClrTx/>
                <a:buFontTx/>
                <a:buNone/>
              </a:pPr>
              <a:t>89</a:t>
            </a:fld>
            <a:endParaRPr lang="en-US" sz="900" i="0">
              <a:solidFill>
                <a:schemeClr val="bg1"/>
              </a:solidFill>
              <a:latin typeface="Verdana" pitchFamily="34" charset="0"/>
            </a:endParaRPr>
          </a:p>
        </p:txBody>
      </p:sp>
      <p:grpSp>
        <p:nvGrpSpPr>
          <p:cNvPr id="103430" name="Group 6"/>
          <p:cNvGrpSpPr>
            <a:grpSpLocks/>
          </p:cNvGrpSpPr>
          <p:nvPr/>
        </p:nvGrpSpPr>
        <p:grpSpPr bwMode="auto">
          <a:xfrm>
            <a:off x="5686425" y="1925638"/>
            <a:ext cx="3279775" cy="4021137"/>
            <a:chOff x="3070" y="1293"/>
            <a:chExt cx="2066" cy="2533"/>
          </a:xfrm>
        </p:grpSpPr>
        <p:pic>
          <p:nvPicPr>
            <p:cNvPr id="103435" name="Picture 7" descr="Benefits_to_Work_Comparison_Results_"/>
            <p:cNvPicPr>
              <a:picLocks noChangeAspect="1" noChangeArrowheads="1"/>
            </p:cNvPicPr>
            <p:nvPr/>
          </p:nvPicPr>
          <p:blipFill>
            <a:blip r:embed="rId3"/>
            <a:srcRect/>
            <a:stretch>
              <a:fillRect/>
            </a:stretch>
          </p:blipFill>
          <p:spPr bwMode="auto">
            <a:xfrm>
              <a:off x="3083" y="1293"/>
              <a:ext cx="2053" cy="2524"/>
            </a:xfrm>
            <a:prstGeom prst="rect">
              <a:avLst/>
            </a:prstGeom>
            <a:noFill/>
            <a:ln w="9525">
              <a:solidFill>
                <a:schemeClr val="folHlink"/>
              </a:solidFill>
              <a:miter lim="800000"/>
              <a:headEnd/>
              <a:tailEnd/>
            </a:ln>
          </p:spPr>
        </p:pic>
        <p:sp>
          <p:nvSpPr>
            <p:cNvPr id="103436" name="Line 8"/>
            <p:cNvSpPr>
              <a:spLocks noChangeShapeType="1"/>
            </p:cNvSpPr>
            <p:nvPr/>
          </p:nvSpPr>
          <p:spPr bwMode="auto">
            <a:xfrm>
              <a:off x="3070" y="3826"/>
              <a:ext cx="2066" cy="0"/>
            </a:xfrm>
            <a:prstGeom prst="line">
              <a:avLst/>
            </a:prstGeom>
            <a:noFill/>
            <a:ln w="28575">
              <a:solidFill>
                <a:schemeClr val="bg1"/>
              </a:solidFill>
              <a:round/>
              <a:headEnd/>
              <a:tailEnd/>
            </a:ln>
          </p:spPr>
          <p:txBody>
            <a:bodyPr/>
            <a:lstStyle/>
            <a:p>
              <a:endParaRPr lang="en-US"/>
            </a:p>
          </p:txBody>
        </p:sp>
      </p:grpSp>
      <p:sp>
        <p:nvSpPr>
          <p:cNvPr id="103431" name="Rectangle 9"/>
          <p:cNvSpPr>
            <a:spLocks noChangeArrowheads="1"/>
          </p:cNvSpPr>
          <p:nvPr/>
        </p:nvSpPr>
        <p:spPr bwMode="auto">
          <a:xfrm>
            <a:off x="7419975" y="3719513"/>
            <a:ext cx="320675" cy="184150"/>
          </a:xfrm>
          <a:prstGeom prst="rect">
            <a:avLst/>
          </a:prstGeom>
          <a:noFill/>
          <a:ln w="31750" algn="ctr">
            <a:solidFill>
              <a:srgbClr val="FF9933"/>
            </a:solidFill>
            <a:miter lim="800000"/>
            <a:headEnd/>
            <a:tailEnd/>
          </a:ln>
        </p:spPr>
        <p:txBody>
          <a:bodyPr wrap="none" anchor="ctr"/>
          <a:lstStyle/>
          <a:p>
            <a:endParaRPr lang="en-US"/>
          </a:p>
        </p:txBody>
      </p:sp>
      <p:sp>
        <p:nvSpPr>
          <p:cNvPr id="103432" name="Line 10"/>
          <p:cNvSpPr>
            <a:spLocks noChangeShapeType="1"/>
          </p:cNvSpPr>
          <p:nvPr/>
        </p:nvSpPr>
        <p:spPr bwMode="gray">
          <a:xfrm>
            <a:off x="5233988" y="3497263"/>
            <a:ext cx="2143125" cy="330200"/>
          </a:xfrm>
          <a:prstGeom prst="line">
            <a:avLst/>
          </a:prstGeom>
          <a:noFill/>
          <a:ln w="31750">
            <a:solidFill>
              <a:srgbClr val="FF9933"/>
            </a:solidFill>
            <a:round/>
            <a:headEnd/>
            <a:tailEnd type="triangle" w="med" len="med"/>
          </a:ln>
        </p:spPr>
        <p:txBody>
          <a:bodyPr/>
          <a:lstStyle/>
          <a:p>
            <a:endParaRPr lang="en-US"/>
          </a:p>
        </p:txBody>
      </p:sp>
      <p:sp>
        <p:nvSpPr>
          <p:cNvPr id="103433" name="Rectangle 11"/>
          <p:cNvSpPr>
            <a:spLocks noChangeArrowheads="1"/>
          </p:cNvSpPr>
          <p:nvPr/>
        </p:nvSpPr>
        <p:spPr bwMode="auto">
          <a:xfrm>
            <a:off x="5654675" y="1878013"/>
            <a:ext cx="650875" cy="196850"/>
          </a:xfrm>
          <a:prstGeom prst="rect">
            <a:avLst/>
          </a:prstGeom>
          <a:noFill/>
          <a:ln w="31750" algn="ctr">
            <a:solidFill>
              <a:srgbClr val="FF9933"/>
            </a:solidFill>
            <a:miter lim="800000"/>
            <a:headEnd/>
            <a:tailEnd/>
          </a:ln>
        </p:spPr>
        <p:txBody>
          <a:bodyPr wrap="none" anchor="ctr"/>
          <a:lstStyle/>
          <a:p>
            <a:endParaRPr lang="en-US"/>
          </a:p>
        </p:txBody>
      </p:sp>
      <p:sp>
        <p:nvSpPr>
          <p:cNvPr id="103434" name="Line 12"/>
          <p:cNvSpPr>
            <a:spLocks noChangeShapeType="1"/>
          </p:cNvSpPr>
          <p:nvPr/>
        </p:nvSpPr>
        <p:spPr bwMode="gray">
          <a:xfrm flipV="1">
            <a:off x="5348288" y="2049463"/>
            <a:ext cx="288925" cy="2311400"/>
          </a:xfrm>
          <a:prstGeom prst="line">
            <a:avLst/>
          </a:prstGeom>
          <a:noFill/>
          <a:ln w="31750">
            <a:solidFill>
              <a:srgbClr val="FF9933"/>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idx="4294967295"/>
          </p:nvPr>
        </p:nvSpPr>
        <p:spPr>
          <a:xfrm>
            <a:off x="1514475" y="387350"/>
            <a:ext cx="7315200" cy="457200"/>
          </a:xfrm>
        </p:spPr>
        <p:txBody>
          <a:bodyPr/>
          <a:lstStyle/>
          <a:p>
            <a:pPr eaLnBrk="1" hangingPunct="1"/>
            <a:r>
              <a:rPr lang="en-US" sz="2000" smtClean="0"/>
              <a:t>Major Findings</a:t>
            </a:r>
          </a:p>
        </p:txBody>
      </p:sp>
      <p:sp>
        <p:nvSpPr>
          <p:cNvPr id="18435" name="Rectangle 3"/>
          <p:cNvSpPr>
            <a:spLocks noGrp="1" noChangeArrowheads="1"/>
          </p:cNvSpPr>
          <p:nvPr>
            <p:ph type="body" idx="4294967295"/>
          </p:nvPr>
        </p:nvSpPr>
        <p:spPr>
          <a:xfrm>
            <a:off x="669925" y="1312863"/>
            <a:ext cx="7545388" cy="4849812"/>
          </a:xfrm>
          <a:noFill/>
        </p:spPr>
        <p:txBody>
          <a:bodyPr/>
          <a:lstStyle/>
          <a:p>
            <a:pPr eaLnBrk="1" hangingPunct="1">
              <a:buFont typeface="+mj-lt"/>
              <a:buAutoNum type="arabicPeriod" startAt="3"/>
              <a:defRPr/>
            </a:pPr>
            <a:r>
              <a:rPr lang="en-US" dirty="0" smtClean="0"/>
              <a:t>While professionals had less difficulty using the site than did participants, they too encountered some significant obstacles</a:t>
            </a:r>
          </a:p>
          <a:p>
            <a:pPr marL="0" indent="0" eaLnBrk="1" hangingPunct="1">
              <a:buFontTx/>
              <a:buNone/>
              <a:defRPr/>
            </a:pPr>
            <a:endParaRPr lang="en-US" dirty="0" smtClean="0"/>
          </a:p>
          <a:p>
            <a:pPr lvl="1" eaLnBrk="1" hangingPunct="1">
              <a:defRPr/>
            </a:pPr>
            <a:r>
              <a:rPr lang="en-US" sz="1600" dirty="0" smtClean="0">
                <a:cs typeface="+mn-cs"/>
              </a:rPr>
              <a:t>From the Home Page, several overlooked the benefits content surfaced through the Left Navigation</a:t>
            </a:r>
          </a:p>
          <a:p>
            <a:pPr lvl="1" eaLnBrk="1" hangingPunct="1">
              <a:defRPr/>
            </a:pPr>
            <a:endParaRPr lang="en-US" sz="1000" dirty="0" smtClean="0">
              <a:cs typeface="+mn-cs"/>
            </a:endParaRPr>
          </a:p>
          <a:p>
            <a:pPr lvl="1" eaLnBrk="1" hangingPunct="1">
              <a:defRPr/>
            </a:pPr>
            <a:r>
              <a:rPr lang="en-US" sz="1600" dirty="0" smtClean="0">
                <a:cs typeface="+mn-cs"/>
              </a:rPr>
              <a:t>Many felt the process of completing the Benefits to Work Estimator was overly long</a:t>
            </a:r>
          </a:p>
          <a:p>
            <a:pPr lvl="1" eaLnBrk="1" hangingPunct="1">
              <a:defRPr/>
            </a:pPr>
            <a:endParaRPr lang="en-US" sz="1000" dirty="0" smtClean="0">
              <a:cs typeface="+mn-cs"/>
            </a:endParaRPr>
          </a:p>
          <a:p>
            <a:pPr lvl="1" eaLnBrk="1" hangingPunct="1">
              <a:defRPr/>
            </a:pPr>
            <a:r>
              <a:rPr lang="en-US" sz="1600" dirty="0" smtClean="0">
                <a:cs typeface="+mn-cs"/>
              </a:rPr>
              <a:t>Most struggled to navigate and process the information in the Benefits to Work results section</a:t>
            </a:r>
            <a:endParaRPr lang="en-US" dirty="0" smtClean="0">
              <a:solidFill>
                <a:schemeClr val="tx1"/>
              </a:solidFill>
              <a:cs typeface="+mn-cs"/>
            </a:endParaRPr>
          </a:p>
        </p:txBody>
      </p:sp>
      <p:sp>
        <p:nvSpPr>
          <p:cNvPr id="385028"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D7B7C885-1511-4BD0-8271-D7A06CD4D125}" type="slidenum">
              <a:rPr lang="en-US" sz="900" i="0">
                <a:solidFill>
                  <a:schemeClr val="bg1"/>
                </a:solidFill>
                <a:latin typeface="Verdana" pitchFamily="34" charset="0"/>
              </a:rPr>
              <a:pPr eaLnBrk="0" hangingPunct="0">
                <a:spcBef>
                  <a:spcPct val="0"/>
                </a:spcBef>
                <a:buClrTx/>
                <a:buFontTx/>
                <a:buNone/>
              </a:pPr>
              <a:t>9</a:t>
            </a:fld>
            <a:endParaRPr lang="en-US" sz="900" i="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68C9A3AD-9E2E-4804-A571-2B69DE060757}" type="slidenum">
              <a:rPr lang="en-US" sz="900" i="0">
                <a:solidFill>
                  <a:schemeClr val="bg1"/>
                </a:solidFill>
                <a:latin typeface="Verdana" pitchFamily="34" charset="0"/>
              </a:rPr>
              <a:pPr eaLnBrk="0" hangingPunct="0">
                <a:spcBef>
                  <a:spcPct val="0"/>
                </a:spcBef>
                <a:buClrTx/>
                <a:buFontTx/>
                <a:buNone/>
              </a:pPr>
              <a:t>90</a:t>
            </a:fld>
            <a:endParaRPr lang="en-US" sz="900" i="0">
              <a:solidFill>
                <a:schemeClr val="bg1"/>
              </a:solidFill>
              <a:latin typeface="Verdana" pitchFamily="34" charset="0"/>
            </a:endParaRPr>
          </a:p>
        </p:txBody>
      </p:sp>
      <p:sp>
        <p:nvSpPr>
          <p:cNvPr id="104451" name="Rectangle 2"/>
          <p:cNvSpPr>
            <a:spLocks noGrp="1" noChangeArrowheads="1"/>
          </p:cNvSpPr>
          <p:nvPr>
            <p:ph type="title" idx="4294967295"/>
          </p:nvPr>
        </p:nvSpPr>
        <p:spPr>
          <a:xfrm>
            <a:off x="1416050" y="400050"/>
            <a:ext cx="7413625" cy="457200"/>
          </a:xfrm>
        </p:spPr>
        <p:txBody>
          <a:bodyPr/>
          <a:lstStyle/>
          <a:p>
            <a:pPr eaLnBrk="1" hangingPunct="1"/>
            <a:r>
              <a:rPr lang="en-US" smtClean="0"/>
              <a:t>Recommendations</a:t>
            </a:r>
          </a:p>
        </p:txBody>
      </p:sp>
      <p:graphicFrame>
        <p:nvGraphicFramePr>
          <p:cNvPr id="104463" name="Group 15"/>
          <p:cNvGraphicFramePr>
            <a:graphicFrameLocks noGrp="1"/>
          </p:cNvGraphicFramePr>
          <p:nvPr/>
        </p:nvGraphicFramePr>
        <p:xfrm>
          <a:off x="381000" y="1346200"/>
          <a:ext cx="8391525" cy="4495800"/>
        </p:xfrm>
        <a:graphic>
          <a:graphicData uri="http://schemas.openxmlformats.org/drawingml/2006/table">
            <a:tbl>
              <a:tblPr/>
              <a:tblGrid>
                <a:gridCol w="8391525"/>
              </a:tblGrid>
              <a:tr h="354013">
                <a:tc>
                  <a:txBody>
                    <a:bodyPr/>
                    <a:lstStyle/>
                    <a:p>
                      <a:pPr marL="0" marR="0" lvl="0" indent="0" algn="l" defTabSz="914400" rtl="0" eaLnBrk="1" fontAlgn="base" latinLnBrk="0" hangingPunct="1">
                        <a:lnSpc>
                          <a:spcPct val="100000"/>
                        </a:lnSpc>
                        <a:spcBef>
                          <a:spcPct val="20000"/>
                        </a:spcBef>
                        <a:spcAft>
                          <a:spcPct val="0"/>
                        </a:spcAft>
                        <a:buClr>
                          <a:srgbClr val="113268"/>
                        </a:buClr>
                        <a:buSzTx/>
                        <a:buFontTx/>
                        <a:buNone/>
                        <a:tabLst/>
                      </a:pPr>
                      <a:r>
                        <a:rPr kumimoji="0" lang="en-US" sz="1600" b="1" i="0" u="none" strike="noStrike" cap="none" normalizeH="0" baseline="0" smtClean="0">
                          <a:ln>
                            <a:noFill/>
                          </a:ln>
                          <a:solidFill>
                            <a:srgbClr val="292929"/>
                          </a:solidFill>
                          <a:effectLst/>
                          <a:latin typeface="Trebuchet MS" pitchFamily="34" charset="0"/>
                          <a:cs typeface="Arial" charset="0"/>
                        </a:rPr>
                        <a:t>Recommendations: Using the Benefits to Work Estimator</a:t>
                      </a:r>
                      <a:endParaRPr kumimoji="0" lang="en-US" sz="1600" b="1" i="0" u="none" strike="noStrike" cap="none" normalizeH="0" baseline="0" smtClean="0">
                        <a:ln>
                          <a:noFill/>
                        </a:ln>
                        <a:solidFill>
                          <a:srgbClr val="FF3300"/>
                        </a:solidFill>
                        <a:effectLst/>
                        <a:latin typeface="Trebuchet MS" pitchFamily="34" charset="0"/>
                        <a:cs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635375">
                <a:tc>
                  <a:txBody>
                    <a:bodyPr/>
                    <a:lstStyle/>
                    <a:p>
                      <a:pPr marL="266700" marR="0" lvl="0" indent="-266700" algn="l" defTabSz="914400" rtl="0" eaLnBrk="1" fontAlgn="base" latinLnBrk="0" hangingPunct="1">
                        <a:lnSpc>
                          <a:spcPct val="120000"/>
                        </a:lnSpc>
                        <a:spcBef>
                          <a:spcPct val="20000"/>
                        </a:spcBef>
                        <a:spcAft>
                          <a:spcPct val="0"/>
                        </a:spcAft>
                        <a:buClr>
                          <a:srgbClr val="113268"/>
                        </a:buClr>
                        <a:buSzTx/>
                        <a:buFontTx/>
                        <a:buAutoNum type="arabicPeriod"/>
                        <a:tabLst/>
                      </a:pPr>
                      <a:r>
                        <a:rPr kumimoji="0" lang="en-US" sz="1400" b="1" i="0" u="none" strike="noStrike" cap="none" normalizeH="0" baseline="0" smtClean="0">
                          <a:ln>
                            <a:noFill/>
                          </a:ln>
                          <a:solidFill>
                            <a:srgbClr val="292929"/>
                          </a:solidFill>
                          <a:effectLst/>
                          <a:latin typeface="Trebuchet MS" pitchFamily="34" charset="0"/>
                          <a:cs typeface="Arial" charset="0"/>
                        </a:rPr>
                        <a:t>Goal: Streamline access to the Benefits to Work Estimator</a:t>
                      </a:r>
                    </a:p>
                    <a:p>
                      <a:pPr marL="723900" marR="0" lvl="1" indent="-266700" algn="l" defTabSz="914400" rtl="0" eaLnBrk="1" fontAlgn="base" latinLnBrk="0" hangingPunct="1">
                        <a:lnSpc>
                          <a:spcPct val="120000"/>
                        </a:lnSpc>
                        <a:spcBef>
                          <a:spcPts val="600"/>
                        </a:spcBef>
                        <a:spcAft>
                          <a:spcPct val="0"/>
                        </a:spcAft>
                        <a:buClr>
                          <a:srgbClr val="113268"/>
                        </a:buClr>
                        <a:buSzTx/>
                        <a:buFont typeface="Arial"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Consider renaming the Benefits to Work Estimator to more clearly telegraph its nature and purpose</a:t>
                      </a:r>
                    </a:p>
                    <a:p>
                      <a:pPr marL="723900" marR="0" lvl="1" indent="-266700" algn="l" defTabSz="914400" rtl="0" eaLnBrk="1" fontAlgn="base" latinLnBrk="0" hangingPunct="1">
                        <a:lnSpc>
                          <a:spcPct val="120000"/>
                        </a:lnSpc>
                        <a:spcBef>
                          <a:spcPts val="600"/>
                        </a:spcBef>
                        <a:spcAft>
                          <a:spcPct val="0"/>
                        </a:spcAft>
                        <a:buClr>
                          <a:srgbClr val="113268"/>
                        </a:buClr>
                        <a:buSzTx/>
                        <a:buFont typeface="Arial"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Consider implementing user accounts/login</a:t>
                      </a:r>
                    </a:p>
                    <a:p>
                      <a:pPr marL="723900" marR="0" lvl="1" indent="-266700" algn="l" defTabSz="914400" rtl="0" eaLnBrk="1" fontAlgn="base" latinLnBrk="0" hangingPunct="1">
                        <a:lnSpc>
                          <a:spcPct val="120000"/>
                        </a:lnSpc>
                        <a:spcBef>
                          <a:spcPts val="600"/>
                        </a:spcBef>
                        <a:spcAft>
                          <a:spcPct val="0"/>
                        </a:spcAft>
                        <a:buClr>
                          <a:srgbClr val="113268"/>
                        </a:buClr>
                        <a:buSzTx/>
                        <a:buFont typeface="Arial"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Redesign the All Estimators Page</a:t>
                      </a:r>
                    </a:p>
                    <a:p>
                      <a:pPr marL="1028700" marR="0" lvl="2" indent="-285750"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Move page title “Benefits Planning Estimators” to the body of the page</a:t>
                      </a:r>
                    </a:p>
                    <a:p>
                      <a:pPr marL="1028700" marR="0" lvl="2" indent="-285750"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Shorten the “What If” introduction and treat it as body copy.  Improve visual separation from areas used to introduce estimators</a:t>
                      </a:r>
                    </a:p>
                    <a:p>
                      <a:pPr marL="1028700" marR="0" lvl="2" indent="-285750"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Use headers that directly identify Estimators and  explicitly invite users to access them</a:t>
                      </a:r>
                    </a:p>
                    <a:p>
                      <a:pPr marL="1028700" marR="0" lvl="2" indent="-285750"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Reduce text, sticking to straightforward informational copy</a:t>
                      </a:r>
                    </a:p>
                    <a:p>
                      <a:pPr marL="1028700" marR="0" lvl="2" indent="-285750"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Use the same information format for every Estimator  </a:t>
                      </a:r>
                    </a:p>
                    <a:p>
                      <a:pPr marL="1028700" marR="0" lvl="2" indent="-285750"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Use dark type on light background for improved contrast and legibility</a:t>
                      </a:r>
                    </a:p>
                    <a:p>
                      <a:pPr marL="1663700" marR="0" lvl="3" indent="-292100" algn="l" defTabSz="914400" rtl="0" eaLnBrk="1" fontAlgn="base" latinLnBrk="0" hangingPunct="1">
                        <a:lnSpc>
                          <a:spcPct val="120000"/>
                        </a:lnSpc>
                        <a:spcBef>
                          <a:spcPct val="20000"/>
                        </a:spcBef>
                        <a:spcAft>
                          <a:spcPct val="0"/>
                        </a:spcAft>
                        <a:buClr>
                          <a:srgbClr val="113268"/>
                        </a:buClr>
                        <a:buSzTx/>
                        <a:buFont typeface="Arial" charset="0"/>
                        <a:buChar char="•"/>
                        <a:tabLst/>
                      </a:pPr>
                      <a:endParaRPr kumimoji="0" lang="en-US" sz="1400" b="0" i="0" u="none" strike="noStrike" cap="none" normalizeH="0" baseline="0" smtClean="0">
                        <a:ln>
                          <a:noFill/>
                        </a:ln>
                        <a:solidFill>
                          <a:srgbClr val="292929"/>
                        </a:solidFill>
                        <a:effectLst/>
                        <a:latin typeface="Trebuchet MS" pitchFamily="34"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0AB1700E-2852-4614-A29B-3A9768EB380F}" type="slidenum">
              <a:rPr lang="en-US" sz="900" i="0">
                <a:solidFill>
                  <a:schemeClr val="bg1"/>
                </a:solidFill>
                <a:latin typeface="Verdana" pitchFamily="34" charset="0"/>
              </a:rPr>
              <a:pPr eaLnBrk="0" hangingPunct="0">
                <a:spcBef>
                  <a:spcPct val="0"/>
                </a:spcBef>
                <a:buClrTx/>
                <a:buFontTx/>
                <a:buNone/>
              </a:pPr>
              <a:t>91</a:t>
            </a:fld>
            <a:endParaRPr lang="en-US" sz="900" i="0">
              <a:solidFill>
                <a:schemeClr val="bg1"/>
              </a:solidFill>
              <a:latin typeface="Verdana" pitchFamily="34" charset="0"/>
            </a:endParaRPr>
          </a:p>
        </p:txBody>
      </p:sp>
      <p:sp>
        <p:nvSpPr>
          <p:cNvPr id="105475" name="Rectangle 2"/>
          <p:cNvSpPr>
            <a:spLocks noGrp="1" noChangeArrowheads="1"/>
          </p:cNvSpPr>
          <p:nvPr>
            <p:ph type="title" idx="4294967295"/>
          </p:nvPr>
        </p:nvSpPr>
        <p:spPr>
          <a:xfrm>
            <a:off x="1416050" y="400050"/>
            <a:ext cx="7413625" cy="457200"/>
          </a:xfrm>
        </p:spPr>
        <p:txBody>
          <a:bodyPr/>
          <a:lstStyle/>
          <a:p>
            <a:pPr eaLnBrk="1" hangingPunct="1"/>
            <a:r>
              <a:rPr lang="en-US" smtClean="0"/>
              <a:t>Recommendations</a:t>
            </a:r>
          </a:p>
        </p:txBody>
      </p:sp>
      <p:graphicFrame>
        <p:nvGraphicFramePr>
          <p:cNvPr id="105488" name="Group 16"/>
          <p:cNvGraphicFramePr>
            <a:graphicFrameLocks noGrp="1"/>
          </p:cNvGraphicFramePr>
          <p:nvPr/>
        </p:nvGraphicFramePr>
        <p:xfrm>
          <a:off x="381000" y="1346200"/>
          <a:ext cx="8296275" cy="4538663"/>
        </p:xfrm>
        <a:graphic>
          <a:graphicData uri="http://schemas.openxmlformats.org/drawingml/2006/table">
            <a:tbl>
              <a:tblPr/>
              <a:tblGrid>
                <a:gridCol w="8296275"/>
              </a:tblGrid>
              <a:tr h="354013">
                <a:tc>
                  <a:txBody>
                    <a:bodyPr/>
                    <a:lstStyle/>
                    <a:p>
                      <a:pPr marL="0" marR="0" lvl="0" indent="0" algn="l" defTabSz="914400" rtl="0" eaLnBrk="1" fontAlgn="base" latinLnBrk="0" hangingPunct="1">
                        <a:lnSpc>
                          <a:spcPct val="100000"/>
                        </a:lnSpc>
                        <a:spcBef>
                          <a:spcPct val="20000"/>
                        </a:spcBef>
                        <a:spcAft>
                          <a:spcPct val="0"/>
                        </a:spcAft>
                        <a:buClr>
                          <a:srgbClr val="113268"/>
                        </a:buClr>
                        <a:buSzTx/>
                        <a:buFontTx/>
                        <a:buNone/>
                        <a:tabLst/>
                      </a:pPr>
                      <a:r>
                        <a:rPr kumimoji="0" lang="en-US" sz="1600" b="1" i="0" u="none" strike="noStrike" cap="none" normalizeH="0" baseline="0" smtClean="0">
                          <a:ln>
                            <a:noFill/>
                          </a:ln>
                          <a:solidFill>
                            <a:srgbClr val="292929"/>
                          </a:solidFill>
                          <a:effectLst/>
                          <a:latin typeface="Trebuchet MS" pitchFamily="34" charset="0"/>
                          <a:cs typeface="Arial" charset="0"/>
                        </a:rPr>
                        <a:t>Recommendations: Using the Benefits to Work Estimator (cont.)</a:t>
                      </a:r>
                      <a:endParaRPr kumimoji="0" lang="en-US" sz="1600" b="1" i="0" u="none" strike="noStrike" cap="none" normalizeH="0" baseline="0" smtClean="0">
                        <a:ln>
                          <a:noFill/>
                        </a:ln>
                        <a:solidFill>
                          <a:srgbClr val="FF3300"/>
                        </a:solidFill>
                        <a:effectLst/>
                        <a:latin typeface="Trebuchet MS" pitchFamily="34" charset="0"/>
                        <a:cs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865188">
                <a:tc>
                  <a:txBody>
                    <a:bodyPr/>
                    <a:lstStyle/>
                    <a:p>
                      <a:pPr marL="266700" marR="0" lvl="0" indent="-266700" algn="l" defTabSz="914400" rtl="0" eaLnBrk="1" fontAlgn="base" latinLnBrk="0" hangingPunct="1">
                        <a:lnSpc>
                          <a:spcPct val="120000"/>
                        </a:lnSpc>
                        <a:spcBef>
                          <a:spcPct val="20000"/>
                        </a:spcBef>
                        <a:spcAft>
                          <a:spcPct val="0"/>
                        </a:spcAft>
                        <a:buClr>
                          <a:srgbClr val="113268"/>
                        </a:buClr>
                        <a:buSzTx/>
                        <a:buFontTx/>
                        <a:buAutoNum type="arabicPeriod"/>
                        <a:tabLst/>
                      </a:pPr>
                      <a:r>
                        <a:rPr kumimoji="0" lang="en-US" sz="1400" b="1" i="0" u="none" strike="noStrike" cap="none" normalizeH="0" baseline="0" smtClean="0">
                          <a:ln>
                            <a:noFill/>
                          </a:ln>
                          <a:solidFill>
                            <a:srgbClr val="292929"/>
                          </a:solidFill>
                          <a:effectLst/>
                          <a:latin typeface="Trebuchet MS" pitchFamily="34" charset="0"/>
                          <a:cs typeface="Arial" charset="0"/>
                        </a:rPr>
                        <a:t>Goal: Streamline access to the Benefits to Work Estimator (cont.)</a:t>
                      </a:r>
                    </a:p>
                    <a:p>
                      <a:pPr marL="723900" marR="0" lvl="1" indent="-266700" algn="l" defTabSz="914400" rtl="0" eaLnBrk="1" fontAlgn="base" latinLnBrk="0" hangingPunct="1">
                        <a:lnSpc>
                          <a:spcPct val="120000"/>
                        </a:lnSpc>
                        <a:spcBef>
                          <a:spcPts val="600"/>
                        </a:spcBef>
                        <a:spcAft>
                          <a:spcPct val="0"/>
                        </a:spcAft>
                        <a:buClr>
                          <a:srgbClr val="113268"/>
                        </a:buClr>
                        <a:buSzTx/>
                        <a:buFont typeface="Arial"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Redesign the Benefits to Work Estimator Intro Page</a:t>
                      </a:r>
                    </a:p>
                    <a:p>
                      <a:pPr marL="1028700" marR="0" lvl="2" indent="-285750"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Reduce size of main image</a:t>
                      </a:r>
                    </a:p>
                    <a:p>
                      <a:pPr marL="1028700" marR="0" lvl="2" indent="-285750"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Remove copy from main image area and display on body of the page</a:t>
                      </a:r>
                    </a:p>
                    <a:p>
                      <a:pPr marL="1028700" marR="0" lvl="2" indent="-285750"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Streamline the content on this page </a:t>
                      </a:r>
                    </a:p>
                    <a:p>
                      <a:pPr marL="1028700" marR="0" lvl="2" indent="-285750"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Format content for greater scannability, using section headings and lists</a:t>
                      </a:r>
                    </a:p>
                    <a:p>
                      <a:pPr marL="1028700" marR="0" lvl="2" indent="-28575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Increase the readability of text through the use of a dark color text on a light colored background</a:t>
                      </a:r>
                    </a:p>
                    <a:p>
                      <a:pPr marL="1028700" marR="0" lvl="2" indent="-285750"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Eliminate use of the “BPQY” abbreviation in the content</a:t>
                      </a:r>
                    </a:p>
                    <a:p>
                      <a:pPr marL="1028700" marR="0" lvl="2" indent="-285750"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Clarify that the estimator can be used without having a completed “BPQY”</a:t>
                      </a:r>
                    </a:p>
                    <a:p>
                      <a:pPr marL="1028700" marR="0" lvl="2" indent="-285750"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Increase prominence of completion time estimate</a:t>
                      </a:r>
                    </a:p>
                    <a:p>
                      <a:pPr marL="1028700" marR="0" lvl="2" indent="-285750"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Ensure the start button is above the fold</a:t>
                      </a:r>
                    </a:p>
                    <a:p>
                      <a:pPr marL="1663700" marR="0" lvl="3" indent="-292100" algn="l" defTabSz="914400" rtl="0" eaLnBrk="1" fontAlgn="base" latinLnBrk="0" hangingPunct="1">
                        <a:lnSpc>
                          <a:spcPct val="120000"/>
                        </a:lnSpc>
                        <a:spcBef>
                          <a:spcPct val="20000"/>
                        </a:spcBef>
                        <a:spcAft>
                          <a:spcPct val="0"/>
                        </a:spcAft>
                        <a:buClr>
                          <a:srgbClr val="113268"/>
                        </a:buClr>
                        <a:buSzTx/>
                        <a:buFont typeface="Arial" charset="0"/>
                        <a:buChar char="•"/>
                        <a:tabLst/>
                      </a:pPr>
                      <a:endParaRPr kumimoji="0" lang="en-US" sz="1400" b="0" i="0" u="none" strike="noStrike" cap="none" normalizeH="0" baseline="0" smtClean="0">
                        <a:ln>
                          <a:noFill/>
                        </a:ln>
                        <a:solidFill>
                          <a:srgbClr val="292929"/>
                        </a:solidFill>
                        <a:effectLst/>
                        <a:latin typeface="Trebuchet MS" pitchFamily="34"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1691C7AE-4D3A-4071-A617-420F8501F7B2}" type="slidenum">
              <a:rPr lang="en-US" sz="900" i="0">
                <a:solidFill>
                  <a:schemeClr val="bg1"/>
                </a:solidFill>
                <a:latin typeface="Verdana" pitchFamily="34" charset="0"/>
              </a:rPr>
              <a:pPr eaLnBrk="0" hangingPunct="0">
                <a:spcBef>
                  <a:spcPct val="0"/>
                </a:spcBef>
                <a:buClrTx/>
                <a:buFontTx/>
                <a:buNone/>
              </a:pPr>
              <a:t>92</a:t>
            </a:fld>
            <a:endParaRPr lang="en-US" sz="900" i="0">
              <a:solidFill>
                <a:schemeClr val="bg1"/>
              </a:solidFill>
              <a:latin typeface="Verdana" pitchFamily="34" charset="0"/>
            </a:endParaRPr>
          </a:p>
        </p:txBody>
      </p:sp>
      <p:sp>
        <p:nvSpPr>
          <p:cNvPr id="106499" name="Rectangle 2"/>
          <p:cNvSpPr>
            <a:spLocks noGrp="1" noChangeArrowheads="1"/>
          </p:cNvSpPr>
          <p:nvPr>
            <p:ph type="title" idx="4294967295"/>
          </p:nvPr>
        </p:nvSpPr>
        <p:spPr>
          <a:xfrm>
            <a:off x="1416050" y="400050"/>
            <a:ext cx="7413625" cy="457200"/>
          </a:xfrm>
        </p:spPr>
        <p:txBody>
          <a:bodyPr/>
          <a:lstStyle/>
          <a:p>
            <a:pPr eaLnBrk="1" hangingPunct="1"/>
            <a:r>
              <a:rPr lang="en-US" smtClean="0"/>
              <a:t>Recommendations </a:t>
            </a:r>
          </a:p>
        </p:txBody>
      </p:sp>
      <p:graphicFrame>
        <p:nvGraphicFramePr>
          <p:cNvPr id="106520" name="Group 24"/>
          <p:cNvGraphicFramePr>
            <a:graphicFrameLocks noGrp="1"/>
          </p:cNvGraphicFramePr>
          <p:nvPr/>
        </p:nvGraphicFramePr>
        <p:xfrm>
          <a:off x="381000" y="1189038"/>
          <a:ext cx="8318500" cy="2312987"/>
        </p:xfrm>
        <a:graphic>
          <a:graphicData uri="http://schemas.openxmlformats.org/drawingml/2006/table">
            <a:tbl>
              <a:tblPr/>
              <a:tblGrid>
                <a:gridCol w="8318500"/>
              </a:tblGrid>
              <a:tr h="354013">
                <a:tc>
                  <a:txBody>
                    <a:bodyPr/>
                    <a:lstStyle/>
                    <a:p>
                      <a:pPr marL="0" marR="0" lvl="0" indent="0" algn="l" defTabSz="914400" rtl="0" eaLnBrk="1" fontAlgn="base" latinLnBrk="0" hangingPunct="1">
                        <a:lnSpc>
                          <a:spcPct val="100000"/>
                        </a:lnSpc>
                        <a:spcBef>
                          <a:spcPts val="600"/>
                        </a:spcBef>
                        <a:spcAft>
                          <a:spcPct val="0"/>
                        </a:spcAft>
                        <a:buClr>
                          <a:srgbClr val="113268"/>
                        </a:buClr>
                        <a:buSzTx/>
                        <a:buFontTx/>
                        <a:buNone/>
                        <a:tabLst/>
                      </a:pPr>
                      <a:r>
                        <a:rPr kumimoji="0" lang="en-US" sz="1600" b="1" i="0" u="none" strike="noStrike" cap="none" normalizeH="0" baseline="0" smtClean="0">
                          <a:ln>
                            <a:noFill/>
                          </a:ln>
                          <a:solidFill>
                            <a:srgbClr val="292929"/>
                          </a:solidFill>
                          <a:effectLst/>
                          <a:latin typeface="Trebuchet MS" pitchFamily="34" charset="0"/>
                          <a:cs typeface="Arial" charset="0"/>
                        </a:rPr>
                        <a:t>Recommendations: Using the Benefits to Work Estimator (cont.)</a:t>
                      </a:r>
                      <a:endParaRPr kumimoji="0" lang="en-US" sz="1600" b="1" i="0" u="none" strike="noStrike" cap="none" normalizeH="0" baseline="0" smtClean="0">
                        <a:ln>
                          <a:noFill/>
                        </a:ln>
                        <a:solidFill>
                          <a:srgbClr val="FF3300"/>
                        </a:solidFill>
                        <a:effectLst/>
                        <a:latin typeface="Trebuchet MS" pitchFamily="34" charset="0"/>
                        <a:cs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23888">
                <a:tc>
                  <a:txBody>
                    <a:bodyPr/>
                    <a:lstStyle/>
                    <a:p>
                      <a:pPr marL="342900" marR="0" lvl="0" indent="-342900" algn="l" defTabSz="914400" rtl="0" eaLnBrk="1" fontAlgn="base" latinLnBrk="0" hangingPunct="1">
                        <a:lnSpc>
                          <a:spcPct val="100000"/>
                        </a:lnSpc>
                        <a:spcBef>
                          <a:spcPts val="600"/>
                        </a:spcBef>
                        <a:spcAft>
                          <a:spcPct val="0"/>
                        </a:spcAft>
                        <a:buClr>
                          <a:srgbClr val="113268"/>
                        </a:buClr>
                        <a:buSzTx/>
                        <a:buFont typeface="Trebuchet MS" pitchFamily="34" charset="0"/>
                        <a:buAutoNum type="arabicPeriod" startAt="2"/>
                        <a:tabLst/>
                      </a:pPr>
                      <a:r>
                        <a:rPr kumimoji="0" lang="en-US" sz="1400" b="1" i="0" u="none" strike="noStrike" cap="none" normalizeH="0" baseline="0" smtClean="0">
                          <a:ln>
                            <a:noFill/>
                          </a:ln>
                          <a:solidFill>
                            <a:srgbClr val="292929"/>
                          </a:solidFill>
                          <a:effectLst/>
                          <a:latin typeface="Trebuchet MS" pitchFamily="34" charset="0"/>
                          <a:cs typeface="Arial" charset="0"/>
                        </a:rPr>
                        <a:t>Goal: Reduce difficulty of completing the Benefits to Work Estimator </a:t>
                      </a:r>
                    </a:p>
                    <a:p>
                      <a:pPr marL="381000" marR="0" lvl="1" indent="76200" algn="l" defTabSz="914400" rtl="0" eaLnBrk="1" fontAlgn="base" latinLnBrk="0" hangingPunct="1">
                        <a:lnSpc>
                          <a:spcPct val="120000"/>
                        </a:lnSpc>
                        <a:spcBef>
                          <a:spcPts val="600"/>
                        </a:spcBef>
                        <a:spcAft>
                          <a:spcPct val="0"/>
                        </a:spcAft>
                        <a:buClr>
                          <a:srgbClr val="113268"/>
                        </a:buClr>
                        <a:buSzTx/>
                        <a:buFont typeface="Arial"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 Streamline the data entry process</a:t>
                      </a:r>
                    </a:p>
                    <a:p>
                      <a:pPr marL="1028700" marR="0" lvl="2" indent="-285750" algn="l" defTabSz="914400" rtl="0" eaLnBrk="1" fontAlgn="base" latinLnBrk="0" hangingPunct="1">
                        <a:lnSpc>
                          <a:spcPct val="120000"/>
                        </a:lnSpc>
                        <a:spcBef>
                          <a:spcPts val="600"/>
                        </a:spcBef>
                        <a:spcAft>
                          <a:spcPct val="0"/>
                        </a:spcAft>
                        <a:buClr>
                          <a:srgbClr val="113268"/>
                        </a:buClr>
                        <a:buSzTx/>
                        <a:buFont typeface="Arial"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Eliminate questions about infrequent circumstances or treat them as fine tuning options or assumptions to be presented with the results</a:t>
                      </a:r>
                    </a:p>
                    <a:p>
                      <a:pPr marL="1028700" marR="0" lvl="2" indent="-285750" algn="l" defTabSz="914400" rtl="0" eaLnBrk="1" fontAlgn="base" latinLnBrk="0" hangingPunct="1">
                        <a:lnSpc>
                          <a:spcPct val="120000"/>
                        </a:lnSpc>
                        <a:spcBef>
                          <a:spcPts val="600"/>
                        </a:spcBef>
                        <a:spcAft>
                          <a:spcPct val="0"/>
                        </a:spcAft>
                        <a:buClr>
                          <a:srgbClr val="113268"/>
                        </a:buClr>
                        <a:buSzTx/>
                        <a:buFont typeface="Arial"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Avoid use of single question screens using TurboTax strategy of asking several questions that drive process flow together</a:t>
                      </a:r>
                    </a:p>
                    <a:p>
                      <a:pPr marL="1028700" marR="0" lvl="2" indent="-285750" algn="l" defTabSz="914400" rtl="0" eaLnBrk="1" fontAlgn="base" latinLnBrk="0" hangingPunct="1">
                        <a:lnSpc>
                          <a:spcPct val="120000"/>
                        </a:lnSpc>
                        <a:spcBef>
                          <a:spcPts val="600"/>
                        </a:spcBef>
                        <a:spcAft>
                          <a:spcPct val="0"/>
                        </a:spcAft>
                        <a:buClr>
                          <a:srgbClr val="113268"/>
                        </a:buClr>
                        <a:buSzTx/>
                        <a:buFont typeface="Arial"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Retain functionality that allows people to skip entering dollar amounts</a:t>
                      </a:r>
                      <a:endParaRPr kumimoji="0" lang="en-US" sz="1200" b="0" i="0" u="none" strike="noStrike" cap="none" normalizeH="0" baseline="0" smtClean="0">
                        <a:ln>
                          <a:noFill/>
                        </a:ln>
                        <a:solidFill>
                          <a:srgbClr val="FF0000"/>
                        </a:solidFill>
                        <a:effectLst/>
                        <a:latin typeface="Trebuchet MS" pitchFamily="34"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8F8F8"/>
                    </a:solidFill>
                  </a:tcPr>
                </a:tc>
              </a:tr>
            </a:tbl>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D574761E-4A37-46B3-A1D5-0F0D9B351C8A}" type="slidenum">
              <a:rPr lang="en-US" sz="900" i="0">
                <a:solidFill>
                  <a:schemeClr val="bg1"/>
                </a:solidFill>
                <a:latin typeface="Verdana" pitchFamily="34" charset="0"/>
              </a:rPr>
              <a:pPr eaLnBrk="0" hangingPunct="0">
                <a:spcBef>
                  <a:spcPct val="0"/>
                </a:spcBef>
                <a:buClrTx/>
                <a:buFontTx/>
                <a:buNone/>
              </a:pPr>
              <a:t>93</a:t>
            </a:fld>
            <a:endParaRPr lang="en-US" sz="900" i="0">
              <a:solidFill>
                <a:schemeClr val="bg1"/>
              </a:solidFill>
              <a:latin typeface="Verdana" pitchFamily="34" charset="0"/>
            </a:endParaRPr>
          </a:p>
        </p:txBody>
      </p:sp>
      <p:sp>
        <p:nvSpPr>
          <p:cNvPr id="376835" name="Rectangle 2"/>
          <p:cNvSpPr>
            <a:spLocks noGrp="1" noChangeArrowheads="1"/>
          </p:cNvSpPr>
          <p:nvPr>
            <p:ph type="title" idx="4294967295"/>
          </p:nvPr>
        </p:nvSpPr>
        <p:spPr>
          <a:xfrm>
            <a:off x="1416050" y="400050"/>
            <a:ext cx="7413625" cy="457200"/>
          </a:xfrm>
        </p:spPr>
        <p:txBody>
          <a:bodyPr/>
          <a:lstStyle/>
          <a:p>
            <a:pPr eaLnBrk="1" hangingPunct="1"/>
            <a:r>
              <a:rPr lang="en-US" smtClean="0"/>
              <a:t>Recommendations </a:t>
            </a:r>
          </a:p>
        </p:txBody>
      </p:sp>
      <p:graphicFrame>
        <p:nvGraphicFramePr>
          <p:cNvPr id="376840" name="Group 8"/>
          <p:cNvGraphicFramePr>
            <a:graphicFrameLocks noGrp="1"/>
          </p:cNvGraphicFramePr>
          <p:nvPr/>
        </p:nvGraphicFramePr>
        <p:xfrm>
          <a:off x="381000" y="1189038"/>
          <a:ext cx="8318500" cy="3709987"/>
        </p:xfrm>
        <a:graphic>
          <a:graphicData uri="http://schemas.openxmlformats.org/drawingml/2006/table">
            <a:tbl>
              <a:tblPr/>
              <a:tblGrid>
                <a:gridCol w="8318500"/>
              </a:tblGrid>
              <a:tr h="354013">
                <a:tc>
                  <a:txBody>
                    <a:bodyPr/>
                    <a:lstStyle/>
                    <a:p>
                      <a:pPr marL="0" marR="0" lvl="0" indent="0" algn="l" defTabSz="914400" rtl="0" eaLnBrk="1" fontAlgn="base" latinLnBrk="0" hangingPunct="1">
                        <a:lnSpc>
                          <a:spcPct val="100000"/>
                        </a:lnSpc>
                        <a:spcBef>
                          <a:spcPts val="600"/>
                        </a:spcBef>
                        <a:spcAft>
                          <a:spcPct val="0"/>
                        </a:spcAft>
                        <a:buClr>
                          <a:srgbClr val="113268"/>
                        </a:buClr>
                        <a:buSzTx/>
                        <a:buFontTx/>
                        <a:buNone/>
                        <a:tabLst/>
                      </a:pPr>
                      <a:r>
                        <a:rPr kumimoji="0" lang="en-US" sz="1600" b="1" i="0" u="none" strike="noStrike" cap="none" normalizeH="0" baseline="0" smtClean="0">
                          <a:ln>
                            <a:noFill/>
                          </a:ln>
                          <a:solidFill>
                            <a:srgbClr val="292929"/>
                          </a:solidFill>
                          <a:effectLst/>
                          <a:latin typeface="Trebuchet MS" pitchFamily="34" charset="0"/>
                          <a:cs typeface="Arial" charset="0"/>
                        </a:rPr>
                        <a:t>Recommendations: Using the Benefits to Work Estimator (cont.)</a:t>
                      </a:r>
                      <a:endParaRPr kumimoji="0" lang="en-US" sz="1600" b="1" i="0" u="none" strike="noStrike" cap="none" normalizeH="0" baseline="0" smtClean="0">
                        <a:ln>
                          <a:noFill/>
                        </a:ln>
                        <a:solidFill>
                          <a:srgbClr val="FF3300"/>
                        </a:solidFill>
                        <a:effectLst/>
                        <a:latin typeface="Trebuchet MS" pitchFamily="34" charset="0"/>
                        <a:cs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23888">
                <a:tc>
                  <a:txBody>
                    <a:bodyPr/>
                    <a:lstStyle/>
                    <a:p>
                      <a:pPr marL="342900" marR="0" lvl="0" indent="-342900" algn="l" defTabSz="914400" rtl="0" eaLnBrk="1" fontAlgn="base" latinLnBrk="0" hangingPunct="1">
                        <a:lnSpc>
                          <a:spcPct val="100000"/>
                        </a:lnSpc>
                        <a:spcBef>
                          <a:spcPts val="600"/>
                        </a:spcBef>
                        <a:spcAft>
                          <a:spcPct val="0"/>
                        </a:spcAft>
                        <a:buClr>
                          <a:srgbClr val="113268"/>
                        </a:buClr>
                        <a:buSzTx/>
                        <a:buFont typeface="Trebuchet MS" pitchFamily="34" charset="0"/>
                        <a:buAutoNum type="arabicPeriod" startAt="2"/>
                        <a:tabLst/>
                      </a:pPr>
                      <a:r>
                        <a:rPr kumimoji="0" lang="en-US" sz="1400" b="1" i="0" u="none" strike="noStrike" cap="none" normalizeH="0" baseline="0" smtClean="0">
                          <a:ln>
                            <a:noFill/>
                          </a:ln>
                          <a:solidFill>
                            <a:srgbClr val="292929"/>
                          </a:solidFill>
                          <a:effectLst/>
                          <a:latin typeface="Trebuchet MS" pitchFamily="34" charset="0"/>
                          <a:cs typeface="Arial" charset="0"/>
                        </a:rPr>
                        <a:t>Goal: Reduce difficulty of completing the Benefits to Work Estimator (cont.)</a:t>
                      </a:r>
                    </a:p>
                    <a:p>
                      <a:pPr marL="682625" marR="0" lvl="1" indent="-225425" algn="l" defTabSz="914400" rtl="0" eaLnBrk="1" fontAlgn="base" latinLnBrk="0" hangingPunct="1">
                        <a:lnSpc>
                          <a:spcPct val="120000"/>
                        </a:lnSpc>
                        <a:spcBef>
                          <a:spcPts val="600"/>
                        </a:spcBef>
                        <a:spcAft>
                          <a:spcPct val="0"/>
                        </a:spcAft>
                        <a:buClr>
                          <a:srgbClr val="113268"/>
                        </a:buClr>
                        <a:buSzTx/>
                        <a:buFont typeface="Arial" charset="0"/>
                        <a:buChar char="•"/>
                        <a:tabLst/>
                      </a:pPr>
                      <a:r>
                        <a:rPr kumimoji="0" lang="en-US" sz="1400" b="0" i="0" u="none" strike="noStrike" cap="none" normalizeH="0" baseline="0" smtClean="0">
                          <a:ln>
                            <a:noFill/>
                          </a:ln>
                          <a:solidFill>
                            <a:schemeClr val="tx1"/>
                          </a:solidFill>
                          <a:effectLst/>
                          <a:latin typeface="Trebuchet MS" pitchFamily="34" charset="0"/>
                          <a:cs typeface="Arial" charset="0"/>
                        </a:rPr>
                        <a:t>Optimize the Household Information Page</a:t>
                      </a:r>
                    </a:p>
                    <a:p>
                      <a:pPr marL="1082675" marR="0" lvl="2" indent="-285750"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chemeClr val="tx1"/>
                          </a:solidFill>
                          <a:effectLst/>
                          <a:latin typeface="Trebuchet MS" pitchFamily="34" charset="0"/>
                          <a:cs typeface="Arial" charset="0"/>
                        </a:rPr>
                        <a:t>Clarify birth date format by using two textboxes, 2 and 4 characters long respectively, and pre-filling them with the values “MM”  and “YYYY”</a:t>
                      </a:r>
                    </a:p>
                    <a:p>
                      <a:pPr marL="1082675" marR="0" lvl="2" indent="-28575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200" b="0" i="0" u="none" strike="noStrike" cap="none" normalizeH="0" baseline="0" smtClean="0">
                          <a:ln>
                            <a:noFill/>
                          </a:ln>
                          <a:solidFill>
                            <a:schemeClr val="tx1"/>
                          </a:solidFill>
                          <a:effectLst/>
                          <a:latin typeface="Trebuchet MS" pitchFamily="34" charset="0"/>
                          <a:cs typeface="Times New Roman" pitchFamily="18" charset="0"/>
                        </a:rPr>
                        <a:t>In the first question, change the age range shown to birth year range </a:t>
                      </a:r>
                    </a:p>
                    <a:p>
                      <a:pPr marL="1082675" marR="0" lvl="2" indent="-285750" algn="l" defTabSz="914400" rtl="0" eaLnBrk="1" fontAlgn="base" latinLnBrk="0" hangingPunct="1">
                        <a:lnSpc>
                          <a:spcPct val="120000"/>
                        </a:lnSpc>
                        <a:spcBef>
                          <a:spcPct val="20000"/>
                        </a:spcBef>
                        <a:spcAft>
                          <a:spcPct val="0"/>
                        </a:spcAft>
                        <a:buClr>
                          <a:srgbClr val="113268"/>
                        </a:buClr>
                        <a:buSzTx/>
                        <a:buFont typeface="Arial" charset="0"/>
                        <a:buChar char="–"/>
                        <a:tabLst/>
                      </a:pPr>
                      <a:r>
                        <a:rPr kumimoji="0" lang="en-US" sz="1200" b="0" i="0" u="none" strike="noStrike" cap="none" normalizeH="0" baseline="0" smtClean="0">
                          <a:ln>
                            <a:noFill/>
                          </a:ln>
                          <a:solidFill>
                            <a:schemeClr val="tx1"/>
                          </a:solidFill>
                          <a:effectLst/>
                          <a:latin typeface="Trebuchet MS" pitchFamily="34" charset="0"/>
                          <a:cs typeface="Times New Roman" pitchFamily="18" charset="0"/>
                        </a:rPr>
                        <a:t>Use a drop-down list for the number of children question</a:t>
                      </a:r>
                      <a:endParaRPr kumimoji="0" lang="en-US" sz="1200" b="0" i="0" u="none" strike="noStrike" cap="none" normalizeH="0" baseline="0" smtClean="0">
                        <a:ln>
                          <a:noFill/>
                        </a:ln>
                        <a:solidFill>
                          <a:schemeClr val="tx1"/>
                        </a:solidFill>
                        <a:effectLst/>
                        <a:latin typeface="Trebuchet MS" pitchFamily="34" charset="0"/>
                        <a:cs typeface="Arial" charset="0"/>
                      </a:endParaRPr>
                    </a:p>
                    <a:p>
                      <a:pPr marL="1082675" marR="0" lvl="2" indent="-285750"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chemeClr val="tx1"/>
                          </a:solidFill>
                          <a:effectLst/>
                          <a:latin typeface="Trebuchet MS" pitchFamily="34" charset="0"/>
                          <a:cs typeface="Arial" charset="0"/>
                        </a:rPr>
                        <a:t>Consider replacing the Disabled Status dropdown with a vertical list of choices using radio buttons. Under each status option, include a line of explanatory text in the form to help consumers choose</a:t>
                      </a:r>
                    </a:p>
                    <a:p>
                      <a:pPr marL="1082675" marR="0" lvl="2" indent="-285750"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chemeClr val="tx1"/>
                          </a:solidFill>
                          <a:effectLst/>
                          <a:latin typeface="Trebuchet MS" pitchFamily="34" charset="0"/>
                          <a:cs typeface="Arial" charset="0"/>
                        </a:rPr>
                        <a:t>If the Disabled Status dropdown is not replaced: </a:t>
                      </a:r>
                    </a:p>
                    <a:p>
                      <a:pPr marL="1485900" marR="0" lvl="3" indent="-285750"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chemeClr val="tx1"/>
                          </a:solidFill>
                          <a:effectLst/>
                          <a:latin typeface="Trebuchet MS" pitchFamily="34" charset="0"/>
                          <a:cs typeface="Arial" charset="0"/>
                        </a:rPr>
                        <a:t>Do not use abbreviations</a:t>
                      </a:r>
                    </a:p>
                    <a:p>
                      <a:pPr marL="1485900" marR="0" lvl="3" indent="-285750"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chemeClr val="tx1"/>
                          </a:solidFill>
                          <a:effectLst/>
                          <a:latin typeface="Trebuchet MS" pitchFamily="34" charset="0"/>
                          <a:cs typeface="Arial" charset="0"/>
                        </a:rPr>
                        <a:t>Provide clear definitions for the options in help content for this page</a:t>
                      </a:r>
                    </a:p>
                    <a:p>
                      <a:pPr marL="1082675" marR="0" lvl="2" indent="-285750"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chemeClr val="tx1"/>
                          </a:solidFill>
                          <a:effectLst/>
                          <a:latin typeface="Trebuchet MS" pitchFamily="34" charset="0"/>
                          <a:cs typeface="Arial" charset="0"/>
                        </a:rPr>
                        <a:t>Display required fields indicator at the upper left of the form</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8F8F8"/>
                    </a:solidFill>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300808AB-A147-4AEE-9A8E-EADAE6CCB99D}" type="slidenum">
              <a:rPr lang="en-US" sz="900" i="0">
                <a:solidFill>
                  <a:schemeClr val="bg1"/>
                </a:solidFill>
                <a:latin typeface="Verdana" pitchFamily="34" charset="0"/>
              </a:rPr>
              <a:pPr eaLnBrk="0" hangingPunct="0">
                <a:spcBef>
                  <a:spcPct val="0"/>
                </a:spcBef>
                <a:buClrTx/>
                <a:buFontTx/>
                <a:buNone/>
              </a:pPr>
              <a:t>94</a:t>
            </a:fld>
            <a:endParaRPr lang="en-US" sz="900" i="0">
              <a:solidFill>
                <a:schemeClr val="bg1"/>
              </a:solidFill>
              <a:latin typeface="Verdana" pitchFamily="34" charset="0"/>
            </a:endParaRPr>
          </a:p>
        </p:txBody>
      </p:sp>
      <p:sp>
        <p:nvSpPr>
          <p:cNvPr id="107523" name="Rectangle 2"/>
          <p:cNvSpPr>
            <a:spLocks noGrp="1" noChangeArrowheads="1"/>
          </p:cNvSpPr>
          <p:nvPr>
            <p:ph type="title" idx="4294967295"/>
          </p:nvPr>
        </p:nvSpPr>
        <p:spPr>
          <a:xfrm>
            <a:off x="1416050" y="400050"/>
            <a:ext cx="7413625" cy="457200"/>
          </a:xfrm>
        </p:spPr>
        <p:txBody>
          <a:bodyPr/>
          <a:lstStyle/>
          <a:p>
            <a:pPr eaLnBrk="1" hangingPunct="1"/>
            <a:r>
              <a:rPr lang="en-US" smtClean="0"/>
              <a:t>Recommendations</a:t>
            </a:r>
          </a:p>
        </p:txBody>
      </p:sp>
      <p:graphicFrame>
        <p:nvGraphicFramePr>
          <p:cNvPr id="107536" name="Group 16"/>
          <p:cNvGraphicFramePr>
            <a:graphicFrameLocks noGrp="1"/>
          </p:cNvGraphicFramePr>
          <p:nvPr/>
        </p:nvGraphicFramePr>
        <p:xfrm>
          <a:off x="381000" y="1146175"/>
          <a:ext cx="8332788" cy="4044950"/>
        </p:xfrm>
        <a:graphic>
          <a:graphicData uri="http://schemas.openxmlformats.org/drawingml/2006/table">
            <a:tbl>
              <a:tblPr/>
              <a:tblGrid>
                <a:gridCol w="8332788"/>
              </a:tblGrid>
              <a:tr h="354013">
                <a:tc>
                  <a:txBody>
                    <a:bodyPr/>
                    <a:lstStyle/>
                    <a:p>
                      <a:pPr marL="0" marR="0" lvl="0" indent="0" algn="l" defTabSz="914400" rtl="0" eaLnBrk="1" fontAlgn="base" latinLnBrk="0" hangingPunct="1">
                        <a:lnSpc>
                          <a:spcPct val="100000"/>
                        </a:lnSpc>
                        <a:spcBef>
                          <a:spcPts val="600"/>
                        </a:spcBef>
                        <a:spcAft>
                          <a:spcPct val="0"/>
                        </a:spcAft>
                        <a:buClr>
                          <a:srgbClr val="113268"/>
                        </a:buClr>
                        <a:buSzTx/>
                        <a:buFontTx/>
                        <a:buNone/>
                        <a:tabLst/>
                      </a:pPr>
                      <a:r>
                        <a:rPr kumimoji="0" lang="en-US" sz="1600" b="1" i="0" u="none" strike="noStrike" cap="none" normalizeH="0" baseline="0" smtClean="0">
                          <a:ln>
                            <a:noFill/>
                          </a:ln>
                          <a:solidFill>
                            <a:srgbClr val="292929"/>
                          </a:solidFill>
                          <a:effectLst/>
                          <a:latin typeface="Trebuchet MS" pitchFamily="34" charset="0"/>
                          <a:cs typeface="Arial" charset="0"/>
                        </a:rPr>
                        <a:t>Recommendations: Using the Benefits to Work Estimator (cont.)</a:t>
                      </a:r>
                      <a:endParaRPr kumimoji="0" lang="en-US" sz="1600" b="1" i="0" u="none" strike="noStrike" cap="none" normalizeH="0" baseline="0" smtClean="0">
                        <a:ln>
                          <a:noFill/>
                        </a:ln>
                        <a:solidFill>
                          <a:srgbClr val="FF3300"/>
                        </a:solidFill>
                        <a:effectLst/>
                        <a:latin typeface="Trebuchet MS" pitchFamily="34" charset="0"/>
                        <a:cs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23888">
                <a:tc>
                  <a:txBody>
                    <a:bodyPr/>
                    <a:lstStyle/>
                    <a:p>
                      <a:pPr marL="342900" marR="0" lvl="0" indent="-342900" algn="l" defTabSz="914400" rtl="0" eaLnBrk="1" fontAlgn="base" latinLnBrk="0" hangingPunct="1">
                        <a:lnSpc>
                          <a:spcPct val="120000"/>
                        </a:lnSpc>
                        <a:spcBef>
                          <a:spcPts val="600"/>
                        </a:spcBef>
                        <a:spcAft>
                          <a:spcPct val="0"/>
                        </a:spcAft>
                        <a:buClr>
                          <a:srgbClr val="113268"/>
                        </a:buClr>
                        <a:buSzTx/>
                        <a:buFont typeface="Trebuchet MS" pitchFamily="34" charset="0"/>
                        <a:buAutoNum type="arabicPeriod" startAt="2"/>
                        <a:tabLst/>
                      </a:pPr>
                      <a:r>
                        <a:rPr kumimoji="0" lang="en-US" sz="1400" b="1" i="0" u="none" strike="noStrike" cap="none" normalizeH="0" baseline="0" smtClean="0">
                          <a:ln>
                            <a:noFill/>
                          </a:ln>
                          <a:solidFill>
                            <a:srgbClr val="292929"/>
                          </a:solidFill>
                          <a:effectLst/>
                          <a:latin typeface="Trebuchet MS" pitchFamily="34" charset="0"/>
                          <a:cs typeface="Arial" charset="0"/>
                        </a:rPr>
                        <a:t>Goal: Reduce difficulty of completing the Benefits to Work Estimator (cont.)</a:t>
                      </a:r>
                    </a:p>
                    <a:p>
                      <a:pPr marL="347663" marR="0" lvl="1" indent="219075" algn="l" defTabSz="914400" rtl="0" eaLnBrk="1" fontAlgn="base" latinLnBrk="0" hangingPunct="1">
                        <a:lnSpc>
                          <a:spcPct val="120000"/>
                        </a:lnSpc>
                        <a:spcBef>
                          <a:spcPts val="600"/>
                        </a:spcBef>
                        <a:spcAft>
                          <a:spcPct val="0"/>
                        </a:spcAft>
                        <a:buClr>
                          <a:srgbClr val="113268"/>
                        </a:buClr>
                        <a:buSzTx/>
                        <a:buFont typeface="Arial"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Rework help content to make it easier for consumers to understand</a:t>
                      </a:r>
                    </a:p>
                    <a:p>
                      <a:pPr marL="1023938" marR="0" lvl="2" indent="-219075"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Reconsider the use of separate Glossary and Tips areas in favor of a single consistent means of accessing help</a:t>
                      </a:r>
                    </a:p>
                    <a:p>
                      <a:pPr marL="1023938" marR="0" lvl="2" indent="-219075"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Explore alternate treatments for surfacing Glossary Term Links</a:t>
                      </a:r>
                    </a:p>
                    <a:p>
                      <a:pPr marL="1023938" marR="0" lvl="2" indent="-219075"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Simplify the Tips Section so that it only contains help for the form that the person is on; Keep benefits education information in a separate area of the website</a:t>
                      </a:r>
                    </a:p>
                    <a:p>
                      <a:pPr marL="1023938" marR="0" lvl="2" indent="-219075"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Avoid the use of abbreviations and unfamiliar terminology (i.e. “unearned income”) as much as possible</a:t>
                      </a:r>
                    </a:p>
                    <a:p>
                      <a:pPr marL="1023938" marR="0" lvl="2" indent="-219075"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Clearly define abbreviations and benefit terms when they are used; identify equivalent or older terms where needed (e.g., “formerly known as RSDI”)</a:t>
                      </a:r>
                      <a:r>
                        <a:rPr kumimoji="0" lang="en-US" sz="1400" b="0" i="0" u="none" strike="noStrike" cap="none" normalizeH="0" baseline="0" smtClean="0">
                          <a:ln>
                            <a:noFill/>
                          </a:ln>
                          <a:solidFill>
                            <a:srgbClr val="292929"/>
                          </a:solidFill>
                          <a:effectLst/>
                          <a:latin typeface="Trebuchet MS" pitchFamily="34" charset="0"/>
                          <a:cs typeface="Arial" charset="0"/>
                        </a:rPr>
                        <a:t>  </a:t>
                      </a:r>
                    </a:p>
                    <a:p>
                      <a:pPr marL="347663" marR="0" lvl="1" indent="219075" algn="l" defTabSz="914400" rtl="0" eaLnBrk="1" fontAlgn="base" latinLnBrk="0" hangingPunct="1">
                        <a:lnSpc>
                          <a:spcPct val="120000"/>
                        </a:lnSpc>
                        <a:spcBef>
                          <a:spcPts val="600"/>
                        </a:spcBef>
                        <a:spcAft>
                          <a:spcPct val="0"/>
                        </a:spcAft>
                        <a:buClr>
                          <a:srgbClr val="113268"/>
                        </a:buClr>
                        <a:buSzTx/>
                        <a:buFont typeface="Arial"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On the Living Situation Page, replace the dropdown with a vertical list of choices using radio buttons. Frame choices as first person descriptions ( “I live in a..”) rather than noun phrases like “Shared Room”</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8F8F8"/>
                    </a:solidFill>
                  </a:tcPr>
                </a:tc>
              </a:tr>
            </a:tbl>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E44D9A56-49C4-4923-93C9-4E8771AB6979}" type="slidenum">
              <a:rPr lang="en-US" sz="900" i="0">
                <a:solidFill>
                  <a:schemeClr val="bg1"/>
                </a:solidFill>
                <a:latin typeface="Verdana" pitchFamily="34" charset="0"/>
              </a:rPr>
              <a:pPr eaLnBrk="0" hangingPunct="0">
                <a:spcBef>
                  <a:spcPct val="0"/>
                </a:spcBef>
                <a:buClrTx/>
                <a:buFontTx/>
                <a:buNone/>
              </a:pPr>
              <a:t>95</a:t>
            </a:fld>
            <a:endParaRPr lang="en-US" sz="900" i="0">
              <a:solidFill>
                <a:schemeClr val="bg1"/>
              </a:solidFill>
              <a:latin typeface="Verdana" pitchFamily="34" charset="0"/>
            </a:endParaRPr>
          </a:p>
        </p:txBody>
      </p:sp>
      <p:sp>
        <p:nvSpPr>
          <p:cNvPr id="108547" name="Rectangle 2"/>
          <p:cNvSpPr>
            <a:spLocks noGrp="1" noChangeArrowheads="1"/>
          </p:cNvSpPr>
          <p:nvPr>
            <p:ph type="title" idx="4294967295"/>
          </p:nvPr>
        </p:nvSpPr>
        <p:spPr>
          <a:xfrm>
            <a:off x="1416050" y="400050"/>
            <a:ext cx="7413625" cy="457200"/>
          </a:xfrm>
        </p:spPr>
        <p:txBody>
          <a:bodyPr/>
          <a:lstStyle/>
          <a:p>
            <a:pPr eaLnBrk="1" hangingPunct="1"/>
            <a:r>
              <a:rPr lang="en-US" smtClean="0"/>
              <a:t>Recommendations</a:t>
            </a:r>
          </a:p>
        </p:txBody>
      </p:sp>
      <p:graphicFrame>
        <p:nvGraphicFramePr>
          <p:cNvPr id="108563" name="Group 19"/>
          <p:cNvGraphicFramePr>
            <a:graphicFrameLocks noGrp="1"/>
          </p:cNvGraphicFramePr>
          <p:nvPr/>
        </p:nvGraphicFramePr>
        <p:xfrm>
          <a:off x="381000" y="1260475"/>
          <a:ext cx="8293100" cy="3500438"/>
        </p:xfrm>
        <a:graphic>
          <a:graphicData uri="http://schemas.openxmlformats.org/drawingml/2006/table">
            <a:tbl>
              <a:tblPr/>
              <a:tblGrid>
                <a:gridCol w="8293100"/>
              </a:tblGrid>
              <a:tr h="354013">
                <a:tc>
                  <a:txBody>
                    <a:bodyPr/>
                    <a:lstStyle/>
                    <a:p>
                      <a:pPr marL="0" marR="0" lvl="0" indent="0" algn="l" defTabSz="914400" rtl="0" eaLnBrk="1" fontAlgn="base" latinLnBrk="0" hangingPunct="1">
                        <a:lnSpc>
                          <a:spcPct val="100000"/>
                        </a:lnSpc>
                        <a:spcBef>
                          <a:spcPts val="900"/>
                        </a:spcBef>
                        <a:spcAft>
                          <a:spcPct val="0"/>
                        </a:spcAft>
                        <a:buClr>
                          <a:srgbClr val="113268"/>
                        </a:buClr>
                        <a:buSzTx/>
                        <a:buFontTx/>
                        <a:buNone/>
                        <a:tabLst/>
                      </a:pPr>
                      <a:r>
                        <a:rPr kumimoji="0" lang="en-US" sz="1600" b="1" i="0" u="none" strike="noStrike" cap="none" normalizeH="0" baseline="0" smtClean="0">
                          <a:ln>
                            <a:noFill/>
                          </a:ln>
                          <a:solidFill>
                            <a:srgbClr val="292929"/>
                          </a:solidFill>
                          <a:effectLst/>
                          <a:latin typeface="Trebuchet MS" pitchFamily="34" charset="0"/>
                          <a:cs typeface="Arial" charset="0"/>
                        </a:rPr>
                        <a:t>Recommendations: Using the Benefits to Work Estimator (cont.)</a:t>
                      </a:r>
                      <a:endParaRPr kumimoji="0" lang="en-US" sz="1600" b="1" i="0" u="none" strike="noStrike" cap="none" normalizeH="0" baseline="0" smtClean="0">
                        <a:ln>
                          <a:noFill/>
                        </a:ln>
                        <a:solidFill>
                          <a:srgbClr val="FF3300"/>
                        </a:solidFill>
                        <a:effectLst/>
                        <a:latin typeface="Trebuchet MS" pitchFamily="34" charset="0"/>
                        <a:cs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23888">
                <a:tc>
                  <a:txBody>
                    <a:bodyPr/>
                    <a:lstStyle/>
                    <a:p>
                      <a:pPr marL="342900" marR="0" lvl="0" indent="-342900" algn="l" defTabSz="914400" rtl="0" eaLnBrk="1" fontAlgn="base" latinLnBrk="0" hangingPunct="1">
                        <a:lnSpc>
                          <a:spcPct val="100000"/>
                        </a:lnSpc>
                        <a:spcBef>
                          <a:spcPts val="600"/>
                        </a:spcBef>
                        <a:spcAft>
                          <a:spcPct val="0"/>
                        </a:spcAft>
                        <a:buClr>
                          <a:srgbClr val="113268"/>
                        </a:buClr>
                        <a:buSzTx/>
                        <a:buFont typeface="Trebuchet MS" pitchFamily="34" charset="0"/>
                        <a:buAutoNum type="arabicPeriod" startAt="2"/>
                        <a:tabLst/>
                      </a:pPr>
                      <a:r>
                        <a:rPr kumimoji="0" lang="en-US" sz="1400" b="1" i="0" u="none" strike="noStrike" cap="none" normalizeH="0" baseline="0" smtClean="0">
                          <a:ln>
                            <a:noFill/>
                          </a:ln>
                          <a:solidFill>
                            <a:srgbClr val="292929"/>
                          </a:solidFill>
                          <a:effectLst/>
                          <a:latin typeface="Trebuchet MS" pitchFamily="34" charset="0"/>
                          <a:cs typeface="Arial" charset="0"/>
                        </a:rPr>
                        <a:t>Goal: Reduce difficulty of completing the Benefits to Work Estimator (cont.) </a:t>
                      </a:r>
                    </a:p>
                    <a:p>
                      <a:pPr marL="571500" marR="0" lvl="1" indent="-228600" algn="l" defTabSz="914400" rtl="0" eaLnBrk="1" fontAlgn="base" latinLnBrk="0" hangingPunct="1">
                        <a:lnSpc>
                          <a:spcPct val="100000"/>
                        </a:lnSpc>
                        <a:spcBef>
                          <a:spcPts val="600"/>
                        </a:spcBef>
                        <a:spcAft>
                          <a:spcPct val="0"/>
                        </a:spcAft>
                        <a:buClr>
                          <a:srgbClr val="113268"/>
                        </a:buClr>
                        <a:buSzTx/>
                        <a:buFont typeface="Arial" charset="0"/>
                        <a:buChar char="•"/>
                        <a:tabLst/>
                      </a:pPr>
                      <a:endParaRPr kumimoji="0" lang="en-US" sz="300" b="0" i="0" u="none" strike="noStrike" cap="none" normalizeH="0" baseline="0" smtClean="0">
                        <a:ln>
                          <a:noFill/>
                        </a:ln>
                        <a:solidFill>
                          <a:srgbClr val="292929"/>
                        </a:solidFill>
                        <a:effectLst/>
                        <a:latin typeface="Trebuchet MS" pitchFamily="34" charset="0"/>
                        <a:cs typeface="Arial" charset="0"/>
                      </a:endParaRPr>
                    </a:p>
                    <a:p>
                      <a:pPr marL="571500" marR="0" lvl="1" indent="-228600" algn="l" defTabSz="914400" rtl="0" eaLnBrk="1" fontAlgn="base" latinLnBrk="0" hangingPunct="1">
                        <a:lnSpc>
                          <a:spcPct val="120000"/>
                        </a:lnSpc>
                        <a:spcBef>
                          <a:spcPts val="600"/>
                        </a:spcBef>
                        <a:spcAft>
                          <a:spcPct val="0"/>
                        </a:spcAft>
                        <a:buClr>
                          <a:srgbClr val="113268"/>
                        </a:buClr>
                        <a:buSzTx/>
                        <a:buFont typeface="Arial"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Clarify question wording in general with consumers in mind  </a:t>
                      </a:r>
                    </a:p>
                    <a:p>
                      <a:pPr marL="1028700" marR="0" lvl="2" indent="-228600"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Avoid the use of abbreviations, jargon and technical terms wherever possible (e.g., “Spenddown”,  “Impairment-Related Work Expenses”, “Unearned Income”)</a:t>
                      </a:r>
                    </a:p>
                    <a:p>
                      <a:pPr marL="571500" marR="0" lvl="1" indent="-228600" algn="l" defTabSz="914400" rtl="0" eaLnBrk="1" fontAlgn="base" latinLnBrk="0" hangingPunct="1">
                        <a:lnSpc>
                          <a:spcPct val="120000"/>
                        </a:lnSpc>
                        <a:spcBef>
                          <a:spcPts val="600"/>
                        </a:spcBef>
                        <a:spcAft>
                          <a:spcPct val="0"/>
                        </a:spcAft>
                        <a:buClr>
                          <a:srgbClr val="113268"/>
                        </a:buClr>
                        <a:buSzTx/>
                        <a:buFont typeface="Arial"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Optimize question formats for easier processing</a:t>
                      </a:r>
                    </a:p>
                    <a:p>
                      <a:pPr marL="1028700" marR="0" lvl="2" indent="-228600"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Bold key terms to enable scanning</a:t>
                      </a:r>
                    </a:p>
                    <a:p>
                      <a:pPr marL="1028700" marR="0" lvl="2" indent="-228600"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Avoid compound questions by using a nesting strategy (for example, ask “Are you on Medicare?” first and then ask more specific questions about  Medicare if the answer to this question is yes)</a:t>
                      </a:r>
                    </a:p>
                    <a:p>
                      <a:pPr marL="1028700" marR="0" lvl="2" indent="-228600" algn="l" defTabSz="914400" rtl="0" eaLnBrk="1" fontAlgn="base" latinLnBrk="0" hangingPunct="1">
                        <a:lnSpc>
                          <a:spcPct val="120000"/>
                        </a:lnSpc>
                        <a:spcBef>
                          <a:spcPts val="6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On the Current Income Page, use a table strategy to group items sharing the same question structure (e.g., “What is your monthly X amount”).  This will eliminate excess language, shorten the form, and promote better discrimination of similar terms (e.g., SSI and SSDI)</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8F8F8"/>
                    </a:solidFill>
                  </a:tcPr>
                </a:tc>
              </a:tr>
            </a:tbl>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583D8333-8E04-4F6A-A424-F7C5B21C25AA}" type="slidenum">
              <a:rPr lang="en-US" sz="900" i="0">
                <a:solidFill>
                  <a:schemeClr val="bg1"/>
                </a:solidFill>
                <a:latin typeface="Verdana" pitchFamily="34" charset="0"/>
              </a:rPr>
              <a:pPr eaLnBrk="0" hangingPunct="0">
                <a:spcBef>
                  <a:spcPct val="0"/>
                </a:spcBef>
                <a:buClrTx/>
                <a:buFontTx/>
                <a:buNone/>
              </a:pPr>
              <a:t>96</a:t>
            </a:fld>
            <a:endParaRPr lang="en-US" sz="900" i="0">
              <a:solidFill>
                <a:schemeClr val="bg1"/>
              </a:solidFill>
              <a:latin typeface="Verdana" pitchFamily="34" charset="0"/>
            </a:endParaRPr>
          </a:p>
        </p:txBody>
      </p:sp>
      <p:sp>
        <p:nvSpPr>
          <p:cNvPr id="109571" name="Rectangle 2"/>
          <p:cNvSpPr>
            <a:spLocks noGrp="1" noChangeArrowheads="1"/>
          </p:cNvSpPr>
          <p:nvPr>
            <p:ph type="title" idx="4294967295"/>
          </p:nvPr>
        </p:nvSpPr>
        <p:spPr>
          <a:xfrm>
            <a:off x="1416050" y="400050"/>
            <a:ext cx="7413625" cy="457200"/>
          </a:xfrm>
        </p:spPr>
        <p:txBody>
          <a:bodyPr/>
          <a:lstStyle/>
          <a:p>
            <a:pPr eaLnBrk="1" hangingPunct="1"/>
            <a:r>
              <a:rPr lang="en-US" smtClean="0"/>
              <a:t>Recommendations</a:t>
            </a:r>
          </a:p>
        </p:txBody>
      </p:sp>
      <p:graphicFrame>
        <p:nvGraphicFramePr>
          <p:cNvPr id="109585" name="Group 17"/>
          <p:cNvGraphicFramePr>
            <a:graphicFrameLocks noGrp="1"/>
          </p:cNvGraphicFramePr>
          <p:nvPr/>
        </p:nvGraphicFramePr>
        <p:xfrm>
          <a:off x="381000" y="1146175"/>
          <a:ext cx="8305800" cy="3314700"/>
        </p:xfrm>
        <a:graphic>
          <a:graphicData uri="http://schemas.openxmlformats.org/drawingml/2006/table">
            <a:tbl>
              <a:tblPr/>
              <a:tblGrid>
                <a:gridCol w="8305800"/>
              </a:tblGrid>
              <a:tr h="354013">
                <a:tc>
                  <a:txBody>
                    <a:bodyPr/>
                    <a:lstStyle/>
                    <a:p>
                      <a:pPr marL="0" marR="0" lvl="0" indent="0" algn="l" defTabSz="914400" rtl="0" eaLnBrk="1" fontAlgn="base" latinLnBrk="0" hangingPunct="1">
                        <a:lnSpc>
                          <a:spcPct val="100000"/>
                        </a:lnSpc>
                        <a:spcBef>
                          <a:spcPts val="600"/>
                        </a:spcBef>
                        <a:spcAft>
                          <a:spcPct val="0"/>
                        </a:spcAft>
                        <a:buClr>
                          <a:srgbClr val="113268"/>
                        </a:buClr>
                        <a:buSzTx/>
                        <a:buFontTx/>
                        <a:buNone/>
                        <a:tabLst/>
                      </a:pPr>
                      <a:r>
                        <a:rPr kumimoji="0" lang="en-US" sz="1600" b="1" i="0" u="none" strike="noStrike" cap="none" normalizeH="0" baseline="0" smtClean="0">
                          <a:ln>
                            <a:noFill/>
                          </a:ln>
                          <a:solidFill>
                            <a:srgbClr val="292929"/>
                          </a:solidFill>
                          <a:effectLst/>
                          <a:latin typeface="Trebuchet MS" pitchFamily="34" charset="0"/>
                          <a:cs typeface="Arial" charset="0"/>
                        </a:rPr>
                        <a:t>Recommendations: Using the Benefits to Work Estimator (cont.)</a:t>
                      </a:r>
                      <a:endParaRPr kumimoji="0" lang="en-US" sz="1600" b="1" i="0" u="none" strike="noStrike" cap="none" normalizeH="0" baseline="0" smtClean="0">
                        <a:ln>
                          <a:noFill/>
                        </a:ln>
                        <a:solidFill>
                          <a:srgbClr val="FF3300"/>
                        </a:solidFill>
                        <a:effectLst/>
                        <a:latin typeface="Trebuchet MS" pitchFamily="34" charset="0"/>
                        <a:cs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623888">
                <a:tc>
                  <a:txBody>
                    <a:bodyPr/>
                    <a:lstStyle/>
                    <a:p>
                      <a:pPr marL="342900" marR="0" lvl="0" indent="-342900" algn="l" defTabSz="914400" rtl="0" eaLnBrk="1" fontAlgn="base" latinLnBrk="0" hangingPunct="1">
                        <a:lnSpc>
                          <a:spcPct val="120000"/>
                        </a:lnSpc>
                        <a:spcBef>
                          <a:spcPts val="600"/>
                        </a:spcBef>
                        <a:spcAft>
                          <a:spcPct val="0"/>
                        </a:spcAft>
                        <a:buClr>
                          <a:srgbClr val="113268"/>
                        </a:buClr>
                        <a:buSzTx/>
                        <a:buFont typeface="Trebuchet MS" pitchFamily="34" charset="0"/>
                        <a:buAutoNum type="arabicPeriod" startAt="2"/>
                        <a:tabLst/>
                      </a:pPr>
                      <a:r>
                        <a:rPr kumimoji="0" lang="en-US" sz="1400" b="1" i="0" u="none" strike="noStrike" cap="none" normalizeH="0" baseline="0" smtClean="0">
                          <a:ln>
                            <a:noFill/>
                          </a:ln>
                          <a:solidFill>
                            <a:srgbClr val="292929"/>
                          </a:solidFill>
                          <a:effectLst/>
                          <a:latin typeface="Trebuchet MS" pitchFamily="34" charset="0"/>
                          <a:cs typeface="Arial" charset="0"/>
                        </a:rPr>
                        <a:t>Goal: Reduce difficulty of completing the Benefits to Work Estimator (cont.)</a:t>
                      </a:r>
                    </a:p>
                    <a:p>
                      <a:pPr marL="347663" marR="0" lvl="1" indent="219075" algn="l" defTabSz="914400" rtl="0" eaLnBrk="1" fontAlgn="base" latinLnBrk="0" hangingPunct="1">
                        <a:lnSpc>
                          <a:spcPct val="120000"/>
                        </a:lnSpc>
                        <a:spcBef>
                          <a:spcPts val="600"/>
                        </a:spcBef>
                        <a:spcAft>
                          <a:spcPct val="0"/>
                        </a:spcAft>
                        <a:buClr>
                          <a:srgbClr val="113268"/>
                        </a:buClr>
                        <a:buSzTx/>
                        <a:buFont typeface="Arial"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Optimize navigation</a:t>
                      </a:r>
                    </a:p>
                    <a:p>
                      <a:pPr marL="1023938" marR="0" lvl="2" indent="-219075" algn="l" defTabSz="914400" rtl="0" eaLnBrk="1" fontAlgn="base" latinLnBrk="0" hangingPunct="1">
                        <a:lnSpc>
                          <a:spcPct val="100000"/>
                        </a:lnSpc>
                        <a:spcBef>
                          <a:spcPts val="6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Redesign the Go Back Button to look similar to the Continue Button</a:t>
                      </a:r>
                    </a:p>
                    <a:p>
                      <a:pPr marL="1023938" marR="0" lvl="2" indent="-219075" algn="l" defTabSz="914400" rtl="0" eaLnBrk="1" fontAlgn="base" latinLnBrk="0" hangingPunct="1">
                        <a:lnSpc>
                          <a:spcPct val="100000"/>
                        </a:lnSpc>
                        <a:spcBef>
                          <a:spcPts val="6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Consider shifting the Go Back Button closer to the Continue Button</a:t>
                      </a:r>
                    </a:p>
                    <a:p>
                      <a:pPr marL="1023938" marR="0" lvl="2" indent="-219075" algn="l" defTabSz="914400" rtl="0" eaLnBrk="1" fontAlgn="base" latinLnBrk="0" hangingPunct="1">
                        <a:lnSpc>
                          <a:spcPct val="100000"/>
                        </a:lnSpc>
                        <a:spcBef>
                          <a:spcPts val="6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Remove excessive space between form/confirmation information and the Go Back and Continue Buttons</a:t>
                      </a:r>
                    </a:p>
                    <a:p>
                      <a:pPr marL="1023938" marR="0" lvl="2" indent="-219075" algn="l" defTabSz="914400" rtl="0" eaLnBrk="1" fontAlgn="base" latinLnBrk="0" hangingPunct="1">
                        <a:lnSpc>
                          <a:spcPct val="100000"/>
                        </a:lnSpc>
                        <a:spcBef>
                          <a:spcPts val="6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Support the use of the browser back and forward buttons to navigate through the estimator</a:t>
                      </a:r>
                    </a:p>
                    <a:p>
                      <a:pPr marL="1023938" marR="0" lvl="2" indent="-219075" algn="l" defTabSz="914400" rtl="0" eaLnBrk="1" fontAlgn="base" latinLnBrk="0" hangingPunct="1">
                        <a:lnSpc>
                          <a:spcPct val="100000"/>
                        </a:lnSpc>
                        <a:spcBef>
                          <a:spcPts val="6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Support using the keyboard to navigate the form controls in order</a:t>
                      </a:r>
                    </a:p>
                    <a:p>
                      <a:pPr marL="347663" marR="0" lvl="1" indent="219075" algn="l" defTabSz="914400" rtl="0" eaLnBrk="1" fontAlgn="base" latinLnBrk="0" hangingPunct="1">
                        <a:lnSpc>
                          <a:spcPct val="100000"/>
                        </a:lnSpc>
                        <a:spcBef>
                          <a:spcPts val="600"/>
                        </a:spcBef>
                        <a:spcAft>
                          <a:spcPct val="0"/>
                        </a:spcAft>
                        <a:buClr>
                          <a:srgbClr val="113268"/>
                        </a:buClr>
                        <a:buSzTx/>
                        <a:buFont typeface="Arial" charset="0"/>
                        <a:buChar char="•"/>
                        <a:tabLst/>
                      </a:pPr>
                      <a:r>
                        <a:rPr kumimoji="0" lang="en-US" sz="1400" b="0" i="0" u="none" strike="noStrike" cap="none" normalizeH="0" baseline="0" smtClean="0">
                          <a:ln>
                            <a:noFill/>
                          </a:ln>
                          <a:solidFill>
                            <a:schemeClr val="tx1"/>
                          </a:solidFill>
                          <a:effectLst/>
                          <a:latin typeface="Trebuchet MS" pitchFamily="34" charset="0"/>
                          <a:cs typeface="Arial" charset="0"/>
                        </a:rPr>
                        <a:t>Maximize error  prevention</a:t>
                      </a:r>
                    </a:p>
                    <a:p>
                      <a:pPr marL="1028700" marR="0" lvl="3" indent="-228600" algn="l" defTabSz="914400" rtl="0" eaLnBrk="1" fontAlgn="base" latinLnBrk="0" hangingPunct="1">
                        <a:lnSpc>
                          <a:spcPct val="100000"/>
                        </a:lnSpc>
                        <a:spcBef>
                          <a:spcPts val="6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Continue the use of confirmation pages throughout the data entry process</a:t>
                      </a:r>
                    </a:p>
                    <a:p>
                      <a:pPr marL="1028700" marR="0" lvl="3" indent="-228600" algn="l" defTabSz="914400" rtl="0" eaLnBrk="1" fontAlgn="base" latinLnBrk="0" hangingPunct="1">
                        <a:lnSpc>
                          <a:spcPct val="100000"/>
                        </a:lnSpc>
                        <a:spcBef>
                          <a:spcPts val="6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chemeClr val="tx1"/>
                          </a:solidFill>
                          <a:effectLst/>
                          <a:latin typeface="Trebuchet MS" pitchFamily="34" charset="0"/>
                          <a:cs typeface="Arial" charset="0"/>
                        </a:rPr>
                        <a:t>Save information after a person moves forward from every page to allow for easier error correction</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8F8F8"/>
                    </a:solidFill>
                  </a:tcPr>
                </a:tc>
              </a:tr>
            </a:tbl>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txBox="1">
            <a:spLocks noGrp="1"/>
          </p:cNvSpPr>
          <p:nvPr/>
        </p:nvSpPr>
        <p:spPr bwMode="auto">
          <a:xfrm>
            <a:off x="0" y="64262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F28A4AA1-8478-4F8D-8A2B-70DDB31CBDEB}" type="slidenum">
              <a:rPr lang="en-US" sz="900" i="0">
                <a:solidFill>
                  <a:schemeClr val="bg1"/>
                </a:solidFill>
                <a:latin typeface="Verdana" pitchFamily="34" charset="0"/>
              </a:rPr>
              <a:pPr eaLnBrk="0" hangingPunct="0">
                <a:spcBef>
                  <a:spcPct val="0"/>
                </a:spcBef>
                <a:buClrTx/>
                <a:buFontTx/>
                <a:buNone/>
              </a:pPr>
              <a:t>97</a:t>
            </a:fld>
            <a:endParaRPr lang="en-US" sz="900" i="0">
              <a:solidFill>
                <a:schemeClr val="bg1"/>
              </a:solidFill>
              <a:latin typeface="Verdana" pitchFamily="34" charset="0"/>
            </a:endParaRPr>
          </a:p>
        </p:txBody>
      </p:sp>
      <p:sp>
        <p:nvSpPr>
          <p:cNvPr id="110595" name="Rectangle 2"/>
          <p:cNvSpPr>
            <a:spLocks noGrp="1" noChangeArrowheads="1"/>
          </p:cNvSpPr>
          <p:nvPr>
            <p:ph type="title" idx="4294967295"/>
          </p:nvPr>
        </p:nvSpPr>
        <p:spPr>
          <a:xfrm>
            <a:off x="1416050" y="400050"/>
            <a:ext cx="7413625" cy="457200"/>
          </a:xfrm>
        </p:spPr>
        <p:txBody>
          <a:bodyPr/>
          <a:lstStyle/>
          <a:p>
            <a:pPr eaLnBrk="1" hangingPunct="1"/>
            <a:r>
              <a:rPr lang="en-US" smtClean="0"/>
              <a:t>Recommendations</a:t>
            </a:r>
          </a:p>
        </p:txBody>
      </p:sp>
      <p:graphicFrame>
        <p:nvGraphicFramePr>
          <p:cNvPr id="110605" name="Group 13"/>
          <p:cNvGraphicFramePr>
            <a:graphicFrameLocks noGrp="1"/>
          </p:cNvGraphicFramePr>
          <p:nvPr/>
        </p:nvGraphicFramePr>
        <p:xfrm>
          <a:off x="381000" y="1074738"/>
          <a:ext cx="8332788" cy="5005387"/>
        </p:xfrm>
        <a:graphic>
          <a:graphicData uri="http://schemas.openxmlformats.org/drawingml/2006/table">
            <a:tbl>
              <a:tblPr/>
              <a:tblGrid>
                <a:gridCol w="8332788"/>
              </a:tblGrid>
              <a:tr h="354013">
                <a:tc>
                  <a:txBody>
                    <a:bodyPr/>
                    <a:lstStyle/>
                    <a:p>
                      <a:pPr marL="0" marR="0" lvl="0" indent="0" algn="l" defTabSz="914400" rtl="0" eaLnBrk="1" fontAlgn="base" latinLnBrk="0" hangingPunct="1">
                        <a:lnSpc>
                          <a:spcPct val="100000"/>
                        </a:lnSpc>
                        <a:spcBef>
                          <a:spcPts val="300"/>
                        </a:spcBef>
                        <a:spcAft>
                          <a:spcPct val="0"/>
                        </a:spcAft>
                        <a:buClr>
                          <a:srgbClr val="113268"/>
                        </a:buClr>
                        <a:buSzTx/>
                        <a:buFontTx/>
                        <a:buNone/>
                        <a:tabLst/>
                      </a:pPr>
                      <a:r>
                        <a:rPr kumimoji="0" lang="en-US" sz="1600" b="1" i="0" u="none" strike="noStrike" cap="none" normalizeH="0" baseline="0" smtClean="0">
                          <a:ln>
                            <a:noFill/>
                          </a:ln>
                          <a:solidFill>
                            <a:srgbClr val="292929"/>
                          </a:solidFill>
                          <a:effectLst/>
                          <a:latin typeface="Trebuchet MS" pitchFamily="34" charset="0"/>
                          <a:cs typeface="Arial" charset="0"/>
                        </a:rPr>
                        <a:t>Recommendations: Using the Benefits to Work Estimator (cont.)</a:t>
                      </a:r>
                      <a:endParaRPr kumimoji="0" lang="en-US" sz="1600" b="1" i="0" u="none" strike="noStrike" cap="none" normalizeH="0" baseline="0" smtClean="0">
                        <a:ln>
                          <a:noFill/>
                        </a:ln>
                        <a:solidFill>
                          <a:srgbClr val="FF3300"/>
                        </a:solidFill>
                        <a:effectLst/>
                        <a:latin typeface="Trebuchet MS" pitchFamily="34" charset="0"/>
                        <a:cs typeface="Arial"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562475">
                <a:tc>
                  <a:txBody>
                    <a:bodyPr/>
                    <a:lstStyle/>
                    <a:p>
                      <a:pPr marL="342900" marR="0" lvl="0" indent="-342900" algn="l" defTabSz="914400" rtl="0" eaLnBrk="1" fontAlgn="base" latinLnBrk="0" hangingPunct="1">
                        <a:lnSpc>
                          <a:spcPct val="120000"/>
                        </a:lnSpc>
                        <a:spcBef>
                          <a:spcPts val="300"/>
                        </a:spcBef>
                        <a:spcAft>
                          <a:spcPct val="0"/>
                        </a:spcAft>
                        <a:buClr>
                          <a:srgbClr val="113268"/>
                        </a:buClr>
                        <a:buSzTx/>
                        <a:buFont typeface="Trebuchet MS" pitchFamily="34" charset="0"/>
                        <a:buAutoNum type="arabicPeriod" startAt="3"/>
                        <a:tabLst/>
                      </a:pPr>
                      <a:r>
                        <a:rPr kumimoji="0" lang="en-US" sz="1400" b="1" i="0" u="none" strike="noStrike" cap="none" normalizeH="0" baseline="0" smtClean="0">
                          <a:ln>
                            <a:noFill/>
                          </a:ln>
                          <a:solidFill>
                            <a:srgbClr val="292929"/>
                          </a:solidFill>
                          <a:effectLst/>
                          <a:latin typeface="Trebuchet MS" pitchFamily="34" charset="0"/>
                          <a:cs typeface="Arial" charset="0"/>
                        </a:rPr>
                        <a:t>Goal: Improve comprehension of Estimator Results</a:t>
                      </a:r>
                    </a:p>
                    <a:p>
                      <a:pPr marL="347663" marR="0" lvl="1" indent="219075" algn="l" defTabSz="914400" rtl="0" eaLnBrk="1" fontAlgn="base" latinLnBrk="0" hangingPunct="1">
                        <a:lnSpc>
                          <a:spcPct val="100000"/>
                        </a:lnSpc>
                        <a:spcBef>
                          <a:spcPts val="300"/>
                        </a:spcBef>
                        <a:spcAft>
                          <a:spcPct val="0"/>
                        </a:spcAft>
                        <a:buClr>
                          <a:srgbClr val="113268"/>
                        </a:buClr>
                        <a:buSzTx/>
                        <a:buFont typeface="Arial" charset="0"/>
                        <a:buChar char="•"/>
                        <a:tabLst/>
                      </a:pPr>
                      <a:r>
                        <a:rPr kumimoji="0" lang="en-US" sz="1400" b="0" i="0" u="none" strike="noStrike" cap="none" normalizeH="0" baseline="0" smtClean="0">
                          <a:ln>
                            <a:noFill/>
                          </a:ln>
                          <a:solidFill>
                            <a:schemeClr val="tx1"/>
                          </a:solidFill>
                          <a:effectLst/>
                          <a:latin typeface="Trebuchet MS" pitchFamily="34" charset="0"/>
                          <a:cs typeface="Arial" charset="0"/>
                        </a:rPr>
                        <a:t>Remove the Plan Worksheet Page</a:t>
                      </a:r>
                    </a:p>
                    <a:p>
                      <a:pPr marL="347663" marR="0" lvl="1" indent="219075" algn="l" defTabSz="914400" rtl="0" eaLnBrk="1" fontAlgn="base" latinLnBrk="0" hangingPunct="1">
                        <a:lnSpc>
                          <a:spcPct val="100000"/>
                        </a:lnSpc>
                        <a:spcBef>
                          <a:spcPts val="300"/>
                        </a:spcBef>
                        <a:spcAft>
                          <a:spcPct val="0"/>
                        </a:spcAft>
                        <a:buClr>
                          <a:srgbClr val="113268"/>
                        </a:buClr>
                        <a:buSzTx/>
                        <a:buFont typeface="Arial"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Redesign the Results Summary</a:t>
                      </a:r>
                    </a:p>
                    <a:p>
                      <a:pPr marL="1023938" marR="0" lvl="2" indent="-219075" algn="l" defTabSz="914400" rtl="0" eaLnBrk="1" fontAlgn="base" latinLnBrk="0" hangingPunct="1">
                        <a:lnSpc>
                          <a:spcPct val="100000"/>
                        </a:lnSpc>
                        <a:spcBef>
                          <a:spcPts val="3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Present the results for consumers in a simple one page format at a level non-professionals can understand</a:t>
                      </a:r>
                    </a:p>
                    <a:p>
                      <a:pPr marL="1023938" marR="0" lvl="2" indent="-219075" algn="l" defTabSz="914400" rtl="0" eaLnBrk="1" fontAlgn="base" latinLnBrk="0" hangingPunct="1">
                        <a:lnSpc>
                          <a:spcPct val="100000"/>
                        </a:lnSpc>
                        <a:spcBef>
                          <a:spcPts val="3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Greatly reduce the amount of copy presented</a:t>
                      </a:r>
                    </a:p>
                    <a:p>
                      <a:pPr marL="1023938" marR="0" lvl="2" indent="-219075" algn="l" defTabSz="914400" rtl="0" eaLnBrk="1" fontAlgn="base" latinLnBrk="0" hangingPunct="1">
                        <a:lnSpc>
                          <a:spcPct val="100000"/>
                        </a:lnSpc>
                        <a:spcBef>
                          <a:spcPts val="3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Provide a short synopsis of the impact working would have on benefits</a:t>
                      </a:r>
                    </a:p>
                    <a:p>
                      <a:pPr marL="1023938" marR="0" lvl="2" indent="-219075" algn="l" defTabSz="914400" rtl="0" eaLnBrk="1" fontAlgn="base" latinLnBrk="0" hangingPunct="1">
                        <a:lnSpc>
                          <a:spcPct val="100000"/>
                        </a:lnSpc>
                        <a:spcBef>
                          <a:spcPts val="3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Provide a link to review the information entered</a:t>
                      </a:r>
                    </a:p>
                    <a:p>
                      <a:pPr marL="1023938" marR="0" lvl="2" indent="-219075" algn="l" defTabSz="914400" rtl="0" eaLnBrk="1" fontAlgn="base" latinLnBrk="0" hangingPunct="1">
                        <a:lnSpc>
                          <a:spcPct val="100000"/>
                        </a:lnSpc>
                        <a:spcBef>
                          <a:spcPts val="3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Use graphs like the one on the Health and Results Summary Pages</a:t>
                      </a:r>
                    </a:p>
                    <a:p>
                      <a:pPr marL="1023938" marR="0" lvl="2" indent="-219075" algn="l" defTabSz="914400" rtl="0" eaLnBrk="1" fontAlgn="base" latinLnBrk="0" hangingPunct="1">
                        <a:lnSpc>
                          <a:spcPct val="100000"/>
                        </a:lnSpc>
                        <a:spcBef>
                          <a:spcPts val="3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Remove the timeline</a:t>
                      </a:r>
                    </a:p>
                    <a:p>
                      <a:pPr marL="1023938" marR="0" lvl="2" indent="-219075" algn="l" defTabSz="914400" rtl="0" eaLnBrk="1" fontAlgn="base" latinLnBrk="0" hangingPunct="1">
                        <a:lnSpc>
                          <a:spcPct val="100000"/>
                        </a:lnSpc>
                        <a:spcBef>
                          <a:spcPts val="3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Show clear directions for next steps the person can take</a:t>
                      </a:r>
                    </a:p>
                    <a:p>
                      <a:pPr marL="1023938" marR="0" lvl="2" indent="-219075" algn="l" defTabSz="914400" rtl="0" eaLnBrk="1" fontAlgn="base" latinLnBrk="0" hangingPunct="1">
                        <a:lnSpc>
                          <a:spcPct val="100000"/>
                        </a:lnSpc>
                        <a:spcBef>
                          <a:spcPts val="3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Invite the user to learn about other possible benefit options</a:t>
                      </a:r>
                    </a:p>
                    <a:p>
                      <a:pPr marL="1023938" marR="0" lvl="2" indent="-219075" algn="l" defTabSz="914400" rtl="0" eaLnBrk="1" fontAlgn="base" latinLnBrk="0" hangingPunct="1">
                        <a:lnSpc>
                          <a:spcPct val="100000"/>
                        </a:lnSpc>
                        <a:spcBef>
                          <a:spcPts val="3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Enable print, email and exporting options from this page </a:t>
                      </a:r>
                    </a:p>
                    <a:p>
                      <a:pPr marL="1023938" marR="0" lvl="2" indent="-219075" algn="l" defTabSz="914400" rtl="0" eaLnBrk="1" fontAlgn="base" latinLnBrk="0" hangingPunct="1">
                        <a:lnSpc>
                          <a:spcPct val="100000"/>
                        </a:lnSpc>
                        <a:spcBef>
                          <a:spcPts val="3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Replace “report”  construct with invitation to “print this”</a:t>
                      </a:r>
                    </a:p>
                    <a:p>
                      <a:pPr marL="1023938" marR="0" lvl="2" indent="-219075" algn="l" defTabSz="914400" rtl="0" eaLnBrk="1" fontAlgn="base" latinLnBrk="0" hangingPunct="1">
                        <a:lnSpc>
                          <a:spcPct val="100000"/>
                        </a:lnSpc>
                        <a:spcBef>
                          <a:spcPts val="3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Provide links to more detailed information for advanced users</a:t>
                      </a:r>
                    </a:p>
                    <a:p>
                      <a:pPr marL="1023938" marR="0" lvl="2" indent="-219075" algn="l" defTabSz="914400" rtl="0" eaLnBrk="1" fontAlgn="base" latinLnBrk="0" hangingPunct="1">
                        <a:lnSpc>
                          <a:spcPct val="100000"/>
                        </a:lnSpc>
                        <a:spcBef>
                          <a:spcPts val="300"/>
                        </a:spcBef>
                        <a:spcAft>
                          <a:spcPct val="0"/>
                        </a:spcAft>
                        <a:buClr>
                          <a:srgbClr val="113268"/>
                        </a:buClr>
                        <a:buSzTx/>
                        <a:buFont typeface="Trebuchet MS" pitchFamily="34" charset="0"/>
                        <a:buChar char="—"/>
                        <a:tabLst/>
                      </a:pPr>
                      <a:endParaRPr kumimoji="0" lang="en-US" sz="400" b="0" i="0" u="none" strike="noStrike" cap="none" normalizeH="0" baseline="0" smtClean="0">
                        <a:ln>
                          <a:noFill/>
                        </a:ln>
                        <a:solidFill>
                          <a:srgbClr val="292929"/>
                        </a:solidFill>
                        <a:effectLst/>
                        <a:latin typeface="Trebuchet MS" pitchFamily="34" charset="0"/>
                        <a:cs typeface="Arial" charset="0"/>
                      </a:endParaRPr>
                    </a:p>
                    <a:p>
                      <a:pPr marL="347663" marR="0" lvl="1" indent="219075" algn="l" defTabSz="914400" rtl="0" eaLnBrk="1" fontAlgn="base" latinLnBrk="0" hangingPunct="1">
                        <a:lnSpc>
                          <a:spcPct val="100000"/>
                        </a:lnSpc>
                        <a:spcBef>
                          <a:spcPts val="300"/>
                        </a:spcBef>
                        <a:spcAft>
                          <a:spcPct val="0"/>
                        </a:spcAft>
                        <a:buClr>
                          <a:srgbClr val="113268"/>
                        </a:buClr>
                        <a:buSzTx/>
                        <a:buFont typeface="Arial" charset="0"/>
                        <a:buChar char="•"/>
                        <a:tabLst/>
                      </a:pPr>
                      <a:r>
                        <a:rPr kumimoji="0" lang="en-US" sz="1400" b="0" i="0" u="none" strike="noStrike" cap="none" normalizeH="0" baseline="0" smtClean="0">
                          <a:ln>
                            <a:noFill/>
                          </a:ln>
                          <a:solidFill>
                            <a:srgbClr val="292929"/>
                          </a:solidFill>
                          <a:effectLst/>
                          <a:latin typeface="Trebuchet MS" pitchFamily="34" charset="0"/>
                          <a:cs typeface="Arial" charset="0"/>
                        </a:rPr>
                        <a:t>Rework presentation of multiple jobs and plans functionality</a:t>
                      </a:r>
                    </a:p>
                    <a:p>
                      <a:pPr marL="1023938" marR="0" lvl="2" indent="-219075" algn="l" defTabSz="914400" rtl="0" eaLnBrk="1" fontAlgn="base" latinLnBrk="0" hangingPunct="1">
                        <a:lnSpc>
                          <a:spcPct val="100000"/>
                        </a:lnSpc>
                        <a:spcBef>
                          <a:spcPts val="3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Ask user to specify the number of jobs during initial plan creation</a:t>
                      </a:r>
                    </a:p>
                    <a:p>
                      <a:pPr marL="1023938" marR="0" lvl="2" indent="-219075" algn="l" defTabSz="914400" rtl="0" eaLnBrk="1" fontAlgn="base" latinLnBrk="0" hangingPunct="1">
                        <a:lnSpc>
                          <a:spcPct val="100000"/>
                        </a:lnSpc>
                        <a:spcBef>
                          <a:spcPts val="3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Position adding another job to a plan as “modify this job plan”</a:t>
                      </a:r>
                    </a:p>
                    <a:p>
                      <a:pPr marL="1023938" marR="0" lvl="2" indent="-219075" algn="l" defTabSz="914400" rtl="0" eaLnBrk="1" fontAlgn="base" latinLnBrk="0" hangingPunct="1">
                        <a:lnSpc>
                          <a:spcPct val="100000"/>
                        </a:lnSpc>
                        <a:spcBef>
                          <a:spcPts val="300"/>
                        </a:spcBef>
                        <a:spcAft>
                          <a:spcPct val="0"/>
                        </a:spcAft>
                        <a:buClr>
                          <a:srgbClr val="113268"/>
                        </a:buClr>
                        <a:buSzTx/>
                        <a:buFont typeface="Trebuchet MS" pitchFamily="34" charset="0"/>
                        <a:buChar char="―"/>
                        <a:tabLst/>
                      </a:pPr>
                      <a:r>
                        <a:rPr kumimoji="0" lang="en-US" sz="1200" b="0" i="0" u="none" strike="noStrike" cap="none" normalizeH="0" baseline="0" smtClean="0">
                          <a:ln>
                            <a:noFill/>
                          </a:ln>
                          <a:solidFill>
                            <a:srgbClr val="292929"/>
                          </a:solidFill>
                          <a:effectLst/>
                          <a:latin typeface="Trebuchet MS" pitchFamily="34" charset="0"/>
                          <a:cs typeface="Arial" charset="0"/>
                        </a:rPr>
                        <a:t>Position creating an additional plan as “creating a new job plan” rather than “comparing” to another plan</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gray">
          <a:xfrm>
            <a:off x="0" y="5899150"/>
            <a:ext cx="9144000" cy="958850"/>
          </a:xfrm>
          <a:prstGeom prst="rect">
            <a:avLst/>
          </a:prstGeom>
          <a:solidFill>
            <a:schemeClr val="bg1"/>
          </a:solidFill>
          <a:ln w="9525" algn="ctr">
            <a:noFill/>
            <a:miter lim="800000"/>
            <a:headEnd/>
            <a:tailEnd/>
          </a:ln>
        </p:spPr>
        <p:txBody>
          <a:bodyPr wrap="none" anchor="ctr"/>
          <a:lstStyle/>
          <a:p>
            <a:endParaRPr lang="en-US"/>
          </a:p>
        </p:txBody>
      </p:sp>
      <p:sp>
        <p:nvSpPr>
          <p:cNvPr id="111619" name="Rectangle 3"/>
          <p:cNvSpPr>
            <a:spLocks noGrp="1" noChangeArrowheads="1"/>
          </p:cNvSpPr>
          <p:nvPr>
            <p:ph type="title"/>
          </p:nvPr>
        </p:nvSpPr>
        <p:spPr/>
        <p:txBody>
          <a:bodyPr/>
          <a:lstStyle/>
          <a:p>
            <a:pPr eaLnBrk="1" hangingPunct="1"/>
            <a:r>
              <a:rPr lang="en-US" sz="2000" smtClean="0"/>
              <a:t>Results Summary Concept</a:t>
            </a:r>
          </a:p>
        </p:txBody>
      </p:sp>
      <p:sp>
        <p:nvSpPr>
          <p:cNvPr id="111620"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2426B6F7-C6C7-4AA3-9FE6-8191581CC0B7}" type="slidenum">
              <a:rPr lang="en-US" sz="900" i="0">
                <a:solidFill>
                  <a:schemeClr val="bg1"/>
                </a:solidFill>
                <a:latin typeface="Verdana" pitchFamily="34" charset="0"/>
              </a:rPr>
              <a:pPr eaLnBrk="0" hangingPunct="0">
                <a:spcBef>
                  <a:spcPct val="0"/>
                </a:spcBef>
                <a:buClrTx/>
                <a:buFontTx/>
                <a:buNone/>
              </a:pPr>
              <a:t>98</a:t>
            </a:fld>
            <a:endParaRPr lang="en-US" sz="900" i="0">
              <a:solidFill>
                <a:schemeClr val="bg1"/>
              </a:solidFill>
              <a:latin typeface="Verdana" pitchFamily="34" charset="0"/>
            </a:endParaRPr>
          </a:p>
        </p:txBody>
      </p:sp>
      <p:pic>
        <p:nvPicPr>
          <p:cNvPr id="111621" name="Picture 7" descr="db101 wireframe sketch2"/>
          <p:cNvPicPr>
            <a:picLocks noChangeAspect="1" noChangeArrowheads="1"/>
          </p:cNvPicPr>
          <p:nvPr/>
        </p:nvPicPr>
        <p:blipFill>
          <a:blip r:embed="rId3"/>
          <a:srcRect/>
          <a:stretch>
            <a:fillRect/>
          </a:stretch>
        </p:blipFill>
        <p:spPr bwMode="auto">
          <a:xfrm>
            <a:off x="2360613" y="1136650"/>
            <a:ext cx="4473575" cy="5519738"/>
          </a:xfrm>
          <a:prstGeom prst="rect">
            <a:avLst/>
          </a:prstGeom>
          <a:noFill/>
          <a:ln w="9525">
            <a:solidFill>
              <a:schemeClr val="folHlink"/>
            </a:solid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gray">
          <a:xfrm>
            <a:off x="0" y="5899150"/>
            <a:ext cx="9144000" cy="958850"/>
          </a:xfrm>
          <a:prstGeom prst="rect">
            <a:avLst/>
          </a:prstGeom>
          <a:solidFill>
            <a:schemeClr val="bg1"/>
          </a:solidFill>
          <a:ln w="9525" algn="ctr">
            <a:noFill/>
            <a:miter lim="800000"/>
            <a:headEnd/>
            <a:tailEnd/>
          </a:ln>
        </p:spPr>
        <p:txBody>
          <a:bodyPr wrap="none" anchor="ctr"/>
          <a:lstStyle/>
          <a:p>
            <a:endParaRPr lang="en-US"/>
          </a:p>
        </p:txBody>
      </p:sp>
      <p:sp>
        <p:nvSpPr>
          <p:cNvPr id="112643" name="Rectangle 3"/>
          <p:cNvSpPr>
            <a:spLocks noGrp="1" noChangeArrowheads="1"/>
          </p:cNvSpPr>
          <p:nvPr>
            <p:ph type="title"/>
          </p:nvPr>
        </p:nvSpPr>
        <p:spPr/>
        <p:txBody>
          <a:bodyPr/>
          <a:lstStyle/>
          <a:p>
            <a:pPr eaLnBrk="1" hangingPunct="1"/>
            <a:r>
              <a:rPr lang="en-US" sz="2000" smtClean="0"/>
              <a:t>Results Summary Concept</a:t>
            </a:r>
          </a:p>
        </p:txBody>
      </p:sp>
      <p:sp>
        <p:nvSpPr>
          <p:cNvPr id="112644" name="Slide Number Placeholder 3"/>
          <p:cNvSpPr txBox="1">
            <a:spLocks noGrp="1"/>
          </p:cNvSpPr>
          <p:nvPr/>
        </p:nvSpPr>
        <p:spPr bwMode="auto">
          <a:xfrm>
            <a:off x="0" y="6489700"/>
            <a:ext cx="9144000" cy="368300"/>
          </a:xfrm>
          <a:prstGeom prst="rect">
            <a:avLst/>
          </a:prstGeom>
          <a:noFill/>
          <a:ln w="9525">
            <a:noFill/>
            <a:miter lim="800000"/>
            <a:headEnd/>
            <a:tailEnd/>
          </a:ln>
        </p:spPr>
        <p:txBody>
          <a:bodyPr/>
          <a:lstStyle/>
          <a:p>
            <a:pPr eaLnBrk="0" hangingPunct="0">
              <a:spcBef>
                <a:spcPct val="0"/>
              </a:spcBef>
              <a:buClrTx/>
              <a:buFontTx/>
              <a:buNone/>
            </a:pPr>
            <a:r>
              <a:rPr lang="en-US" sz="900" i="0">
                <a:solidFill>
                  <a:schemeClr val="bg1"/>
                </a:solidFill>
                <a:latin typeface="Verdana" pitchFamily="34" charset="0"/>
              </a:rPr>
              <a:t>    </a:t>
            </a:r>
            <a:fld id="{F829E3EB-9E69-4823-99CF-7DF2ADDDB8FE}" type="slidenum">
              <a:rPr lang="en-US" sz="900" i="0">
                <a:solidFill>
                  <a:schemeClr val="bg1"/>
                </a:solidFill>
                <a:latin typeface="Verdana" pitchFamily="34" charset="0"/>
              </a:rPr>
              <a:pPr eaLnBrk="0" hangingPunct="0">
                <a:spcBef>
                  <a:spcPct val="0"/>
                </a:spcBef>
                <a:buClrTx/>
                <a:buFontTx/>
                <a:buNone/>
              </a:pPr>
              <a:t>99</a:t>
            </a:fld>
            <a:endParaRPr lang="en-US" sz="900" i="0">
              <a:solidFill>
                <a:schemeClr val="bg1"/>
              </a:solidFill>
              <a:latin typeface="Verdana" pitchFamily="34" charset="0"/>
            </a:endParaRPr>
          </a:p>
        </p:txBody>
      </p:sp>
      <p:pic>
        <p:nvPicPr>
          <p:cNvPr id="112645" name="Picture 5" descr="db101 wireframe sketch2"/>
          <p:cNvPicPr>
            <a:picLocks noChangeAspect="1" noChangeArrowheads="1"/>
          </p:cNvPicPr>
          <p:nvPr/>
        </p:nvPicPr>
        <p:blipFill>
          <a:blip r:embed="rId3"/>
          <a:srcRect/>
          <a:stretch>
            <a:fillRect/>
          </a:stretch>
        </p:blipFill>
        <p:spPr bwMode="auto">
          <a:xfrm>
            <a:off x="2360613" y="1136650"/>
            <a:ext cx="4473575" cy="5519738"/>
          </a:xfrm>
          <a:prstGeom prst="rect">
            <a:avLst/>
          </a:prstGeom>
          <a:noFill/>
          <a:ln w="9525">
            <a:solidFill>
              <a:schemeClr val="folHlink"/>
            </a:solidFill>
            <a:miter lim="800000"/>
            <a:headEnd/>
            <a:tailEnd/>
          </a:ln>
        </p:spPr>
      </p:pic>
      <p:sp>
        <p:nvSpPr>
          <p:cNvPr id="112646" name="AutoShape 6"/>
          <p:cNvSpPr>
            <a:spLocks/>
          </p:cNvSpPr>
          <p:nvPr/>
        </p:nvSpPr>
        <p:spPr bwMode="auto">
          <a:xfrm>
            <a:off x="0" y="1306513"/>
            <a:ext cx="1625600" cy="1108075"/>
          </a:xfrm>
          <a:prstGeom prst="accentCallout2">
            <a:avLst>
              <a:gd name="adj1" fmla="val 10315"/>
              <a:gd name="adj2" fmla="val 104690"/>
              <a:gd name="adj3" fmla="val 10315"/>
              <a:gd name="adj4" fmla="val 104690"/>
              <a:gd name="adj5" fmla="val 81949"/>
              <a:gd name="adj6" fmla="val 154102"/>
            </a:avLst>
          </a:prstGeom>
          <a:noFill/>
          <a:ln w="19050">
            <a:solidFill>
              <a:schemeClr val="accent1"/>
            </a:solidFill>
            <a:miter lim="800000"/>
            <a:headEnd/>
            <a:tailEnd/>
          </a:ln>
        </p:spPr>
        <p:txBody>
          <a:bodyPr/>
          <a:lstStyle/>
          <a:p>
            <a:pPr algn="r">
              <a:spcBef>
                <a:spcPct val="0"/>
              </a:spcBef>
              <a:buFontTx/>
              <a:buNone/>
            </a:pPr>
            <a:r>
              <a:rPr lang="en-US" sz="1100" b="1" i="0"/>
              <a:t>Results Overview</a:t>
            </a:r>
          </a:p>
          <a:p>
            <a:pPr algn="r">
              <a:spcBef>
                <a:spcPct val="0"/>
              </a:spcBef>
              <a:buFontTx/>
              <a:buNone/>
            </a:pPr>
            <a:r>
              <a:rPr lang="en-US" sz="1100" i="0"/>
              <a:t>Providing a quick overview helps the user get a quick snapshot of how getting a job would affect benefits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entralis-RTA-MMTPS_Final_Report">
  <a:themeElements>
    <a:clrScheme name="3_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Blank Presentation">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CC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Blank Presentation">
  <a:themeElements>
    <a:clrScheme name="4_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Blank Presentation">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CC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2_Blank Presentation 1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CC99"/>
      </a:hlink>
      <a:folHlink>
        <a:srgbClr val="B2B2B2"/>
      </a:folHlink>
    </a:clrScheme>
    <a:fontScheme name="2_Blank Presentation">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8">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10">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11">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12">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13">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14">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1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CC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Blank Presentation">
  <a:themeElements>
    <a:clrScheme name="5_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Blank Presentation">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Blank Presentation">
  <a:themeElements>
    <a:clrScheme name="6_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Blank Presentatio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Blank Presentation">
  <a:themeElements>
    <a:clrScheme name="8_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Blank Presentation">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Blank 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8_Blank 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_Blank 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_Blank 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8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Centralis-RTA-MMTPS_Final_Report</Template>
  <TotalTime>7705</TotalTime>
  <Words>12327</Words>
  <Application>Microsoft PowerPoint</Application>
  <PresentationFormat>On-screen Show (4:3)</PresentationFormat>
  <Paragraphs>1226</Paragraphs>
  <Slides>137</Slides>
  <Notes>134</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137</vt:i4>
      </vt:variant>
    </vt:vector>
  </HeadingPairs>
  <TitlesOfParts>
    <vt:vector size="148" baseType="lpstr">
      <vt:lpstr>Trebuchet MS</vt:lpstr>
      <vt:lpstr>Arial</vt:lpstr>
      <vt:lpstr>Wingdings</vt:lpstr>
      <vt:lpstr>Verdana</vt:lpstr>
      <vt:lpstr>Times New Roman</vt:lpstr>
      <vt:lpstr>Centralis-RTA-MMTPS_Final_Report</vt:lpstr>
      <vt:lpstr>4_Blank Presentation</vt:lpstr>
      <vt:lpstr>2_Blank Presentation</vt:lpstr>
      <vt:lpstr>5_Blank Presentation</vt:lpstr>
      <vt:lpstr>6_Blank Presentation</vt:lpstr>
      <vt:lpstr>8_Blank Presentation</vt:lpstr>
      <vt:lpstr>Slide 1</vt:lpstr>
      <vt:lpstr>Slide 2</vt:lpstr>
      <vt:lpstr>Slide 3</vt:lpstr>
      <vt:lpstr>Background &amp; Objectives</vt:lpstr>
      <vt:lpstr>Methodology</vt:lpstr>
      <vt:lpstr>Participants</vt:lpstr>
      <vt:lpstr>Slide 7</vt:lpstr>
      <vt:lpstr>Major Findings</vt:lpstr>
      <vt:lpstr>Major Findings</vt:lpstr>
      <vt:lpstr>Major Findings</vt:lpstr>
      <vt:lpstr>Major Findings</vt:lpstr>
      <vt:lpstr>Major Recommendations</vt:lpstr>
      <vt:lpstr>Slide 13</vt:lpstr>
      <vt:lpstr>Impressions of the Website</vt:lpstr>
      <vt:lpstr>Impressions of the Website: Consumers</vt:lpstr>
      <vt:lpstr>Impressions of the Website: Consumers (cont.)</vt:lpstr>
      <vt:lpstr>Impressions of the Website: Consumers (cont.)</vt:lpstr>
      <vt:lpstr>Impressions of the Website: Consumers (cont.)</vt:lpstr>
      <vt:lpstr>Impressions of the Website: Consumers (cont.)</vt:lpstr>
      <vt:lpstr>Impressions of the Website: Professionals</vt:lpstr>
      <vt:lpstr>Recommendations</vt:lpstr>
      <vt:lpstr>Recommendations</vt:lpstr>
      <vt:lpstr>Slide 23</vt:lpstr>
      <vt:lpstr>Finding and Using Benefits Content </vt:lpstr>
      <vt:lpstr>Finding and Using Benefits Content: Professionals</vt:lpstr>
      <vt:lpstr>Finding and Using Benefits Content: Professionals (cont.)</vt:lpstr>
      <vt:lpstr>Finding and Using Benefits Content: Professionals (cont.)</vt:lpstr>
      <vt:lpstr>Finding and Using Benefits Content: Professionals (cont.)</vt:lpstr>
      <vt:lpstr>Finding and Using Benefits Content: Professionals (cont.)</vt:lpstr>
      <vt:lpstr>Recommendations</vt:lpstr>
      <vt:lpstr>Recommendations</vt:lpstr>
      <vt:lpstr>Slide 32</vt:lpstr>
      <vt:lpstr>Using Benefits to Work Estimator: Locating Estimator</vt:lpstr>
      <vt:lpstr>Using Benefits to Work Estimator: Locating Estimator (cont.)</vt:lpstr>
      <vt:lpstr>Using Benefits to Work Estimator: Locating Estimator (cont.)</vt:lpstr>
      <vt:lpstr>Using Benefits to Work Estimator: Completing Estimator</vt:lpstr>
      <vt:lpstr>Slide 37</vt:lpstr>
      <vt:lpstr>Using Benefits to Work Estimator: Completing Estimator (cont.)</vt:lpstr>
      <vt:lpstr>Using Benefits to Work Estimator: Completing Estimator (cont.)</vt:lpstr>
      <vt:lpstr>Using Benefits to Work Estimator: Completing Estimator (cont.)</vt:lpstr>
      <vt:lpstr>Using Benefits to Work Estimator: Completing Estimator (cont.)</vt:lpstr>
      <vt:lpstr>Using Benefits to Work Estimator: Completing Estimator (cont.)</vt:lpstr>
      <vt:lpstr>Using Benefits to Work Estimator: Completing Estimator (cont.)</vt:lpstr>
      <vt:lpstr>Using Benefits to Work Estimator: Completing Estimator (cont.)</vt:lpstr>
      <vt:lpstr>Using Benefits to Work Estimator: Completing Estimator (cont.)</vt:lpstr>
      <vt:lpstr>Using Benefits to Work Estimator: Completing Estimator (cont.)</vt:lpstr>
      <vt:lpstr>Using Benefits to Work Estimator: Completing Estimator (cont.)</vt:lpstr>
      <vt:lpstr>Using Benefits to Work Estimator: Completing Estimator (cont.)</vt:lpstr>
      <vt:lpstr>Using Benefits to Work Estimator: Completing Estimator (cont.)</vt:lpstr>
      <vt:lpstr>Using Benefits to Work Estimator: Completing Estimator (cont.)</vt:lpstr>
      <vt:lpstr>Using Benefits to Work Estimator: Completing Estimator (cont.)</vt:lpstr>
      <vt:lpstr>Using Benefits to Work Estimator: Completing Estimator (cont.)</vt:lpstr>
      <vt:lpstr>Using Benefits to Work Estimator: Completing Estimator (cont.)</vt:lpstr>
      <vt:lpstr>Using Benefits to Work Estimator: Completing Estimator (cont.)</vt:lpstr>
      <vt:lpstr>Using Benefits to Work Estimator: Completing Estimator (cont.)</vt:lpstr>
      <vt:lpstr>Using Benefits to Work Estimator: Completing Estimator (cont.)</vt:lpstr>
      <vt:lpstr>Using Benefits to Work Estimator: Completing Estimator (cont.)</vt:lpstr>
      <vt:lpstr>Slide 58</vt:lpstr>
      <vt:lpstr>Using Benefits to Work Estimator: Processing Results</vt:lpstr>
      <vt:lpstr>Using Benefits to Work Estimator: Processing Results (cont.)</vt:lpstr>
      <vt:lpstr>Using Benefits to Work Estimator: Processing Results (cont.)</vt:lpstr>
      <vt:lpstr>Using Benefits to Work Estimator: Processing Results (cont.)</vt:lpstr>
      <vt:lpstr>Using Benefits to Work Estimator: Processing Results (cont.)</vt:lpstr>
      <vt:lpstr>Using Benefits to Work Estimator: Processing Results (cont.)</vt:lpstr>
      <vt:lpstr>Using Benefits to Work Estimator: Processing Results (cont.)</vt:lpstr>
      <vt:lpstr>Using Benefits to Work Estimator: Processing Results (cont.)</vt:lpstr>
      <vt:lpstr>Using Benefits to Work Estimator: Processing Results (cont.)</vt:lpstr>
      <vt:lpstr>Using Benefits to Work Estimator: Processing Results (cont.)</vt:lpstr>
      <vt:lpstr>Using Benefits to Work Estimator: Processing Results (cont.)</vt:lpstr>
      <vt:lpstr>Slide 70</vt:lpstr>
      <vt:lpstr>Slide 71</vt:lpstr>
      <vt:lpstr>Using the Benefits to Work Estimator: Create Report</vt:lpstr>
      <vt:lpstr>Using the Benefits to Work Estimator: Create Report (cont.)</vt:lpstr>
      <vt:lpstr>Using the Benefits to Work Estimator: Save Session</vt:lpstr>
      <vt:lpstr>Using the Benefits to Work Estimator: Save Session (cont.)</vt:lpstr>
      <vt:lpstr>Using the Benefits to Work Estimator: Plan Comparison</vt:lpstr>
      <vt:lpstr>Using the Benefits to Work Estimator: Plan Comparison (cont.) </vt:lpstr>
      <vt:lpstr>Using the Benefits to Work Estimator: Plan Comparison (cont.) </vt:lpstr>
      <vt:lpstr>Slide 79</vt:lpstr>
      <vt:lpstr>Using Benefits to Work Estimator: Locating Estimator</vt:lpstr>
      <vt:lpstr>Using Benefits to Work Estimator: Locating Estimator (cont.)</vt:lpstr>
      <vt:lpstr>Using Benefits to Work Estimator: Completing Estimator</vt:lpstr>
      <vt:lpstr>Using Benefits to Work Estimator: Completing Estimator (cont.)</vt:lpstr>
      <vt:lpstr>Using Benefits to Work Estimator: Results (cont.)</vt:lpstr>
      <vt:lpstr>Using Benefits to Work Estimator: Utilities</vt:lpstr>
      <vt:lpstr>Using Benefits to Work Estimator: Utilities (cont.)</vt:lpstr>
      <vt:lpstr>Using Benefits to Work Estimator: Plan Comparison</vt:lpstr>
      <vt:lpstr>Using Benefits to Work Estimator: Plan Comparison (cont.) </vt:lpstr>
      <vt:lpstr>Using Benefits to Work Estimator: Plan Comparison (cont.) </vt:lpstr>
      <vt:lpstr>Recommendations</vt:lpstr>
      <vt:lpstr>Recommendations</vt:lpstr>
      <vt:lpstr>Recommendations </vt:lpstr>
      <vt:lpstr>Recommendations </vt:lpstr>
      <vt:lpstr>Recommendations</vt:lpstr>
      <vt:lpstr>Recommendations</vt:lpstr>
      <vt:lpstr>Recommendations</vt:lpstr>
      <vt:lpstr>Recommendations</vt:lpstr>
      <vt:lpstr>Results Summary Concept</vt:lpstr>
      <vt:lpstr>Results Summary Concept</vt:lpstr>
      <vt:lpstr>Results Summary Concept</vt:lpstr>
      <vt:lpstr>Results Summary Concept</vt:lpstr>
      <vt:lpstr>Results Summary Concept</vt:lpstr>
      <vt:lpstr>Results Summary Concept</vt:lpstr>
      <vt:lpstr>Results Summary Concept</vt:lpstr>
      <vt:lpstr>Slide 105</vt:lpstr>
      <vt:lpstr>Using the MA-EPD Estimator: Consumers</vt:lpstr>
      <vt:lpstr>Using the MA-EPD Estimator: Consumers (cont.)</vt:lpstr>
      <vt:lpstr>Using the MA-EPD Estimator: Consumers (cont.)</vt:lpstr>
      <vt:lpstr>Using the MA-EPD Estimator: Consumers (cont.)</vt:lpstr>
      <vt:lpstr>Using the MA-EPD Estimator: Consumers (cont.)</vt:lpstr>
      <vt:lpstr>Using the MA-EPD Estimator: Consumers (cont.)</vt:lpstr>
      <vt:lpstr>Using the MA-EPD Estimator: Consumers (cont.)</vt:lpstr>
      <vt:lpstr>Using the MA-EPD Estimator: Consumers (cont.)</vt:lpstr>
      <vt:lpstr>Using the MA-EPD Estimator: Consumers (cont.)</vt:lpstr>
      <vt:lpstr>Using the MA-EPD Estimator: Consumers (cont.)</vt:lpstr>
      <vt:lpstr>Using the MA-EPD Estimator: Consumers (cont.)</vt:lpstr>
      <vt:lpstr>Using the MA-EPD Estimator: Professionals</vt:lpstr>
      <vt:lpstr>Using the MA-EPD Estimator: Professionals (cont.)</vt:lpstr>
      <vt:lpstr>Using the MA-EPD Estimator: Professionals (cont.)</vt:lpstr>
      <vt:lpstr>Using the MA-EPD Estimator: Professionals (cont.)</vt:lpstr>
      <vt:lpstr>Using the MA-EPD Estimator: Professionals (cont.)</vt:lpstr>
      <vt:lpstr>Using the MA-EPD Estimator: Professionals (cont.)</vt:lpstr>
      <vt:lpstr>Using the MA-EPD Estimator: Professionals (cont.)</vt:lpstr>
      <vt:lpstr>Using the MA-EPD Estimator: Professionals (cont.)</vt:lpstr>
      <vt:lpstr>Recommendations</vt:lpstr>
      <vt:lpstr>Recommendations</vt:lpstr>
      <vt:lpstr>Recommendations</vt:lpstr>
      <vt:lpstr>Recommendations</vt:lpstr>
      <vt:lpstr>Slide 129</vt:lpstr>
      <vt:lpstr>Website Navigation</vt:lpstr>
      <vt:lpstr>Website Navigation (cont.)</vt:lpstr>
      <vt:lpstr>Website Navigation (cont.)</vt:lpstr>
      <vt:lpstr>Website Navigation (cont.)</vt:lpstr>
      <vt:lpstr>Website Navigation (cont.)</vt:lpstr>
      <vt:lpstr>Recommendations</vt:lpstr>
      <vt:lpstr>Recommendations</vt:lpstr>
      <vt:lpstr>Slide 137</vt:lpstr>
    </vt:vector>
  </TitlesOfParts>
  <Company>Centralis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 Quinn</dc:creator>
  <cp:lastModifiedBy>Andy Bradshaw</cp:lastModifiedBy>
  <cp:revision>275</cp:revision>
  <dcterms:created xsi:type="dcterms:W3CDTF">2009-04-06T14:38:53Z</dcterms:created>
  <dcterms:modified xsi:type="dcterms:W3CDTF">2009-04-27T22:01:46Z</dcterms:modified>
</cp:coreProperties>
</file>